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ppt/tags/tag1.xml" ContentType="application/vnd.openxmlformats-officedocument.presentationml.tags+xml"/>
  <Override PartName="/ppt/slides/slide22.xml" ContentType="application/vnd.openxmlformats-officedocument.presentationml.slide+xml"/>
  <Override PartName="/ppt/slides/slide3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17.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tags/tag2.xml" ContentType="application/vnd.openxmlformats-officedocument.presentationml.tags+xml"/>
  <Override PartName="/ppt/slides/slide27.xml" ContentType="application/vnd.openxmlformats-officedocument.presentationml.slide+xml"/>
  <Override PartName="/ppt/slides/slide2.xml" ContentType="application/vnd.openxmlformats-officedocument.presentationml.slide+xml"/>
  <Override PartName="/ppt/notesSlides/notesSlide13.xml" ContentType="application/vnd.openxmlformats-officedocument.presentationml.notes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18.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r:id="rId1"/>
  </p:sldMasterIdLst>
  <p:notesMasterIdLst>
    <p:notesMasterId r:id="rId32"/>
  </p:notesMasterIdLst>
  <p:handoutMasterIdLst>
    <p:handoutMasterId r:id="rId33"/>
  </p:handoutMasterIdLst>
  <p:sldIdLst>
    <p:sldId id="353" r:id="rId2"/>
    <p:sldId id="438" r:id="rId3"/>
    <p:sldId id="412" r:id="rId4"/>
    <p:sldId id="485" r:id="rId5"/>
    <p:sldId id="406" r:id="rId6"/>
    <p:sldId id="460" r:id="rId7"/>
    <p:sldId id="461" r:id="rId8"/>
    <p:sldId id="463" r:id="rId9"/>
    <p:sldId id="464" r:id="rId10"/>
    <p:sldId id="465" r:id="rId11"/>
    <p:sldId id="466" r:id="rId12"/>
    <p:sldId id="467" r:id="rId13"/>
    <p:sldId id="483" r:id="rId14"/>
    <p:sldId id="470" r:id="rId15"/>
    <p:sldId id="471" r:id="rId16"/>
    <p:sldId id="493" r:id="rId17"/>
    <p:sldId id="447" r:id="rId18"/>
    <p:sldId id="453" r:id="rId19"/>
    <p:sldId id="504" r:id="rId20"/>
    <p:sldId id="455" r:id="rId21"/>
    <p:sldId id="454" r:id="rId22"/>
    <p:sldId id="497" r:id="rId23"/>
    <p:sldId id="403" r:id="rId24"/>
    <p:sldId id="500" r:id="rId25"/>
    <p:sldId id="502" r:id="rId26"/>
    <p:sldId id="457" r:id="rId27"/>
    <p:sldId id="458" r:id="rId28"/>
    <p:sldId id="499" r:id="rId29"/>
    <p:sldId id="498" r:id="rId30"/>
    <p:sldId id="45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2" frameSlides="1"/>
  <p:showPr showNarration="1">
    <p:present/>
    <p:sldAll/>
    <p:penClr>
      <a:prstClr val="red"/>
    </p:penClr>
    <p:extLst>
      <p:ext uri="{EC167BDD-8182-4AB7-AECC-EB403E3ABB37}">
        <p14:laserClr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a:srgbClr val="FF0000"/>
        </p14:laserClr>
      </p:ext>
      <p:ext uri="{2FDB2607-1784-4EEB-B798-7EB5836EED8A}">
        <p14:showMediaCtrls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
      </p:ext>
    </p:extLst>
  </p:showPr>
  <p:clrMru>
    <a:srgbClr val="B99673"/>
    <a:srgbClr val="FF6600"/>
    <a:srgbClr val="72A476"/>
  </p:clrMru>
  <p:extLst>
    <p:ext uri="{E76CE94A-603C-4142-B9EB-6D1370010A27}">
      <p14:discardImageEditData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0"/>
    </p:ext>
    <p:ext uri="{D31A062A-798A-4329-ABDD-BBA856620510}">
      <p14:defaultImageDpi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6835" autoAdjust="0"/>
    <p:restoredTop sz="89420" autoAdjust="0"/>
  </p:normalViewPr>
  <p:slideViewPr>
    <p:cSldViewPr>
      <p:cViewPr>
        <p:scale>
          <a:sx n="72" d="100"/>
          <a:sy n="72" d="100"/>
        </p:scale>
        <p:origin x="-3424" y="-16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29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cLachlan\Desktop\Book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scatterChart>
        <c:scatterStyle val="lineMarker"/>
        <c:ser>
          <c:idx val="0"/>
          <c:order val="0"/>
          <c:tx>
            <c:strRef>
              <c:f>Sheet2!$V$1</c:f>
              <c:strCache>
                <c:ptCount val="1"/>
                <c:pt idx="0">
                  <c:v>playasakd1</c:v>
                </c:pt>
              </c:strCache>
            </c:strRef>
          </c:tx>
          <c:spPr>
            <a:ln w="28575">
              <a:noFill/>
            </a:ln>
          </c:spPr>
          <c:xVal>
            <c:numRef>
              <c:f>Sheet2!$U$2:$U$263</c:f>
              <c:numCache>
                <c:formatCode>General</c:formatCode>
                <c:ptCount val="262"/>
                <c:pt idx="0">
                  <c:v>66.112465</c:v>
                </c:pt>
                <c:pt idx="1">
                  <c:v>146.310074</c:v>
                </c:pt>
                <c:pt idx="2">
                  <c:v>65.80471799999998</c:v>
                </c:pt>
                <c:pt idx="3">
                  <c:v>101.046181</c:v>
                </c:pt>
                <c:pt idx="4">
                  <c:v>237.487183</c:v>
                </c:pt>
                <c:pt idx="5">
                  <c:v>337.308289</c:v>
                </c:pt>
                <c:pt idx="6">
                  <c:v>34.723804</c:v>
                </c:pt>
                <c:pt idx="7">
                  <c:v>207.881683</c:v>
                </c:pt>
                <c:pt idx="8">
                  <c:v>46.03590800000001</c:v>
                </c:pt>
                <c:pt idx="9">
                  <c:v>106.906586</c:v>
                </c:pt>
                <c:pt idx="10">
                  <c:v>108.51577</c:v>
                </c:pt>
                <c:pt idx="11">
                  <c:v>82.721039</c:v>
                </c:pt>
                <c:pt idx="12">
                  <c:v>69.70886199999998</c:v>
                </c:pt>
                <c:pt idx="13">
                  <c:v>45.961266</c:v>
                </c:pt>
                <c:pt idx="14">
                  <c:v>142.225708</c:v>
                </c:pt>
                <c:pt idx="15">
                  <c:v>55.336975</c:v>
                </c:pt>
                <c:pt idx="16">
                  <c:v>116.16806</c:v>
                </c:pt>
                <c:pt idx="17">
                  <c:v>163.903061</c:v>
                </c:pt>
                <c:pt idx="18">
                  <c:v>81.784492</c:v>
                </c:pt>
                <c:pt idx="19">
                  <c:v>85.4773789999997</c:v>
                </c:pt>
                <c:pt idx="20">
                  <c:v>115.9486690000004</c:v>
                </c:pt>
                <c:pt idx="21">
                  <c:v>85.1090769999997</c:v>
                </c:pt>
                <c:pt idx="22">
                  <c:v>105.976517</c:v>
                </c:pt>
                <c:pt idx="23">
                  <c:v>53.03645700000001</c:v>
                </c:pt>
                <c:pt idx="24">
                  <c:v>50.72002800000001</c:v>
                </c:pt>
                <c:pt idx="25">
                  <c:v>31.38672599999998</c:v>
                </c:pt>
                <c:pt idx="26">
                  <c:v>26.07659899999999</c:v>
                </c:pt>
                <c:pt idx="27">
                  <c:v>6.23883</c:v>
                </c:pt>
                <c:pt idx="28">
                  <c:v>43.308678</c:v>
                </c:pt>
                <c:pt idx="29">
                  <c:v>154.036301</c:v>
                </c:pt>
                <c:pt idx="30">
                  <c:v>50.544147</c:v>
                </c:pt>
                <c:pt idx="31">
                  <c:v>63.27497500000001</c:v>
                </c:pt>
                <c:pt idx="32">
                  <c:v>57.73035800000016</c:v>
                </c:pt>
                <c:pt idx="33">
                  <c:v>70.15214499999995</c:v>
                </c:pt>
                <c:pt idx="34">
                  <c:v>37.259003</c:v>
                </c:pt>
                <c:pt idx="35">
                  <c:v>51.491074</c:v>
                </c:pt>
                <c:pt idx="36">
                  <c:v>19.64183400000003</c:v>
                </c:pt>
                <c:pt idx="37">
                  <c:v>46.332497</c:v>
                </c:pt>
                <c:pt idx="38">
                  <c:v>41.515453</c:v>
                </c:pt>
                <c:pt idx="39">
                  <c:v>40.581581</c:v>
                </c:pt>
                <c:pt idx="40">
                  <c:v>57.891663</c:v>
                </c:pt>
                <c:pt idx="41">
                  <c:v>7.306570999999995</c:v>
                </c:pt>
                <c:pt idx="42">
                  <c:v>54.073849</c:v>
                </c:pt>
                <c:pt idx="43">
                  <c:v>131.883606</c:v>
                </c:pt>
                <c:pt idx="44">
                  <c:v>37.179863</c:v>
                </c:pt>
                <c:pt idx="45">
                  <c:v>60.539864</c:v>
                </c:pt>
                <c:pt idx="46">
                  <c:v>88.978516</c:v>
                </c:pt>
                <c:pt idx="47">
                  <c:v>67.693565</c:v>
                </c:pt>
                <c:pt idx="48">
                  <c:v>96.84661100000002</c:v>
                </c:pt>
                <c:pt idx="49">
                  <c:v>141.512299</c:v>
                </c:pt>
                <c:pt idx="50">
                  <c:v>251.432983</c:v>
                </c:pt>
                <c:pt idx="51">
                  <c:v>62.630787</c:v>
                </c:pt>
                <c:pt idx="52">
                  <c:v>62.652554</c:v>
                </c:pt>
                <c:pt idx="53">
                  <c:v>89.70870199999985</c:v>
                </c:pt>
                <c:pt idx="54">
                  <c:v>86.47734799999998</c:v>
                </c:pt>
                <c:pt idx="55">
                  <c:v>29.96563299999978</c:v>
                </c:pt>
                <c:pt idx="56">
                  <c:v>40.830627</c:v>
                </c:pt>
                <c:pt idx="57">
                  <c:v>101.394936</c:v>
                </c:pt>
                <c:pt idx="58">
                  <c:v>25.05821599999999</c:v>
                </c:pt>
                <c:pt idx="59">
                  <c:v>56.527405</c:v>
                </c:pt>
                <c:pt idx="60">
                  <c:v>49.241177</c:v>
                </c:pt>
                <c:pt idx="61">
                  <c:v>40.969776</c:v>
                </c:pt>
                <c:pt idx="62">
                  <c:v>426.180817</c:v>
                </c:pt>
                <c:pt idx="63">
                  <c:v>33.06073000000006</c:v>
                </c:pt>
                <c:pt idx="64">
                  <c:v>19.68366999999998</c:v>
                </c:pt>
                <c:pt idx="65">
                  <c:v>200.3552700000004</c:v>
                </c:pt>
                <c:pt idx="66">
                  <c:v>446.558807</c:v>
                </c:pt>
                <c:pt idx="67">
                  <c:v>110.3580779999996</c:v>
                </c:pt>
                <c:pt idx="68">
                  <c:v>109.415321</c:v>
                </c:pt>
                <c:pt idx="69">
                  <c:v>74.52637499999985</c:v>
                </c:pt>
                <c:pt idx="70">
                  <c:v>30.13785400000013</c:v>
                </c:pt>
                <c:pt idx="71">
                  <c:v>73.992546</c:v>
                </c:pt>
                <c:pt idx="72">
                  <c:v>25.36839699999997</c:v>
                </c:pt>
                <c:pt idx="73">
                  <c:v>99.39585099999998</c:v>
                </c:pt>
                <c:pt idx="74">
                  <c:v>57.776321</c:v>
                </c:pt>
                <c:pt idx="75">
                  <c:v>70.20624500000002</c:v>
                </c:pt>
                <c:pt idx="76">
                  <c:v>161.405914</c:v>
                </c:pt>
                <c:pt idx="77">
                  <c:v>62.551151</c:v>
                </c:pt>
                <c:pt idx="78">
                  <c:v>242.990204</c:v>
                </c:pt>
                <c:pt idx="79">
                  <c:v>23.505171</c:v>
                </c:pt>
                <c:pt idx="80">
                  <c:v>52.334385</c:v>
                </c:pt>
                <c:pt idx="81">
                  <c:v>20.478165</c:v>
                </c:pt>
                <c:pt idx="82">
                  <c:v>52.07893800000012</c:v>
                </c:pt>
                <c:pt idx="83">
                  <c:v>101.4472580000003</c:v>
                </c:pt>
                <c:pt idx="84">
                  <c:v>10.206378</c:v>
                </c:pt>
                <c:pt idx="85">
                  <c:v>145.075409</c:v>
                </c:pt>
                <c:pt idx="86">
                  <c:v>213.136475</c:v>
                </c:pt>
                <c:pt idx="87">
                  <c:v>69.13211099999998</c:v>
                </c:pt>
                <c:pt idx="88">
                  <c:v>78.36161000000002</c:v>
                </c:pt>
                <c:pt idx="89">
                  <c:v>117.618164</c:v>
                </c:pt>
                <c:pt idx="90">
                  <c:v>84.70450600000002</c:v>
                </c:pt>
                <c:pt idx="91">
                  <c:v>27.824703</c:v>
                </c:pt>
                <c:pt idx="92">
                  <c:v>181.503235</c:v>
                </c:pt>
                <c:pt idx="93">
                  <c:v>56.54363600000001</c:v>
                </c:pt>
                <c:pt idx="94">
                  <c:v>94.71138</c:v>
                </c:pt>
                <c:pt idx="95">
                  <c:v>86.957886</c:v>
                </c:pt>
                <c:pt idx="96">
                  <c:v>71.33545699999995</c:v>
                </c:pt>
                <c:pt idx="97">
                  <c:v>75.199661</c:v>
                </c:pt>
                <c:pt idx="98">
                  <c:v>281.7648930000003</c:v>
                </c:pt>
                <c:pt idx="99">
                  <c:v>63.66827400000001</c:v>
                </c:pt>
                <c:pt idx="100">
                  <c:v>111.164398</c:v>
                </c:pt>
                <c:pt idx="101">
                  <c:v>92.30426000000012</c:v>
                </c:pt>
                <c:pt idx="102">
                  <c:v>120.934402</c:v>
                </c:pt>
                <c:pt idx="103">
                  <c:v>194.3552400000007</c:v>
                </c:pt>
                <c:pt idx="104">
                  <c:v>32.51234100000001</c:v>
                </c:pt>
                <c:pt idx="105">
                  <c:v>125.00071</c:v>
                </c:pt>
                <c:pt idx="106">
                  <c:v>31.11115500000012</c:v>
                </c:pt>
                <c:pt idx="107">
                  <c:v>145.9514770000007</c:v>
                </c:pt>
                <c:pt idx="108">
                  <c:v>49.97598600000001</c:v>
                </c:pt>
                <c:pt idx="109">
                  <c:v>7.336895</c:v>
                </c:pt>
                <c:pt idx="110">
                  <c:v>102.2275540000002</c:v>
                </c:pt>
                <c:pt idx="111">
                  <c:v>183.7148129999995</c:v>
                </c:pt>
                <c:pt idx="112">
                  <c:v>248.402634</c:v>
                </c:pt>
                <c:pt idx="113">
                  <c:v>142.4261470000007</c:v>
                </c:pt>
                <c:pt idx="114">
                  <c:v>29.662571</c:v>
                </c:pt>
                <c:pt idx="115">
                  <c:v>21.723989</c:v>
                </c:pt>
                <c:pt idx="116">
                  <c:v>21.281181</c:v>
                </c:pt>
                <c:pt idx="117">
                  <c:v>86.6593019999996</c:v>
                </c:pt>
                <c:pt idx="118">
                  <c:v>311.3973689999996</c:v>
                </c:pt>
                <c:pt idx="119">
                  <c:v>183.9922790000005</c:v>
                </c:pt>
                <c:pt idx="120">
                  <c:v>54.27156400000001</c:v>
                </c:pt>
                <c:pt idx="121">
                  <c:v>132.9313960000007</c:v>
                </c:pt>
                <c:pt idx="122">
                  <c:v>447.8468020000003</c:v>
                </c:pt>
                <c:pt idx="123">
                  <c:v>273.0879519999992</c:v>
                </c:pt>
                <c:pt idx="124">
                  <c:v>1.970146000000003</c:v>
                </c:pt>
                <c:pt idx="125">
                  <c:v>77.48645</c:v>
                </c:pt>
                <c:pt idx="126">
                  <c:v>61.196854</c:v>
                </c:pt>
                <c:pt idx="127">
                  <c:v>460.4189149999982</c:v>
                </c:pt>
                <c:pt idx="128">
                  <c:v>222.617233</c:v>
                </c:pt>
                <c:pt idx="129">
                  <c:v>57.849255</c:v>
                </c:pt>
                <c:pt idx="130">
                  <c:v>143.939377</c:v>
                </c:pt>
                <c:pt idx="131">
                  <c:v>7.045509999999997</c:v>
                </c:pt>
                <c:pt idx="132">
                  <c:v>9.313651</c:v>
                </c:pt>
                <c:pt idx="133">
                  <c:v>81.0116500000003</c:v>
                </c:pt>
                <c:pt idx="134">
                  <c:v>79.95079799999998</c:v>
                </c:pt>
                <c:pt idx="135">
                  <c:v>186.8510440000005</c:v>
                </c:pt>
                <c:pt idx="136">
                  <c:v>234.9544680000005</c:v>
                </c:pt>
                <c:pt idx="137">
                  <c:v>19.92943199999992</c:v>
                </c:pt>
                <c:pt idx="138">
                  <c:v>50.66458900000001</c:v>
                </c:pt>
                <c:pt idx="139">
                  <c:v>185.570343</c:v>
                </c:pt>
                <c:pt idx="140">
                  <c:v>44.59819800000018</c:v>
                </c:pt>
                <c:pt idx="141">
                  <c:v>402.564026</c:v>
                </c:pt>
                <c:pt idx="142">
                  <c:v>2.486275999999993</c:v>
                </c:pt>
                <c:pt idx="143">
                  <c:v>55.967339</c:v>
                </c:pt>
                <c:pt idx="144">
                  <c:v>91.69377899999945</c:v>
                </c:pt>
                <c:pt idx="145">
                  <c:v>211.295929</c:v>
                </c:pt>
                <c:pt idx="146">
                  <c:v>97.1598889999995</c:v>
                </c:pt>
                <c:pt idx="147">
                  <c:v>33.32518</c:v>
                </c:pt>
                <c:pt idx="148">
                  <c:v>148.8788300000005</c:v>
                </c:pt>
                <c:pt idx="149">
                  <c:v>215.496994</c:v>
                </c:pt>
                <c:pt idx="150">
                  <c:v>281.1759339999996</c:v>
                </c:pt>
                <c:pt idx="151">
                  <c:v>58.011463</c:v>
                </c:pt>
                <c:pt idx="152">
                  <c:v>22.034342</c:v>
                </c:pt>
                <c:pt idx="153">
                  <c:v>51.92563200000012</c:v>
                </c:pt>
                <c:pt idx="154">
                  <c:v>81.33195500000002</c:v>
                </c:pt>
                <c:pt idx="155">
                  <c:v>110.2159190000002</c:v>
                </c:pt>
                <c:pt idx="156">
                  <c:v>67.27854899999966</c:v>
                </c:pt>
                <c:pt idx="157">
                  <c:v>110.699165</c:v>
                </c:pt>
                <c:pt idx="158">
                  <c:v>71.439537</c:v>
                </c:pt>
                <c:pt idx="159">
                  <c:v>51.56013100000001</c:v>
                </c:pt>
                <c:pt idx="160">
                  <c:v>12.028565</c:v>
                </c:pt>
                <c:pt idx="161">
                  <c:v>10.026154</c:v>
                </c:pt>
                <c:pt idx="162">
                  <c:v>4.699314999999978</c:v>
                </c:pt>
                <c:pt idx="163">
                  <c:v>385.653473</c:v>
                </c:pt>
                <c:pt idx="164">
                  <c:v>1.660452000000005</c:v>
                </c:pt>
                <c:pt idx="165">
                  <c:v>52.658287</c:v>
                </c:pt>
                <c:pt idx="166">
                  <c:v>20.525471</c:v>
                </c:pt>
                <c:pt idx="167">
                  <c:v>288.0115969999986</c:v>
                </c:pt>
                <c:pt idx="168">
                  <c:v>19.36314399999992</c:v>
                </c:pt>
                <c:pt idx="169">
                  <c:v>40.737194</c:v>
                </c:pt>
                <c:pt idx="170">
                  <c:v>27.47069199999998</c:v>
                </c:pt>
                <c:pt idx="171">
                  <c:v>54.36496</c:v>
                </c:pt>
                <c:pt idx="172">
                  <c:v>44.1951560000002</c:v>
                </c:pt>
                <c:pt idx="173">
                  <c:v>29.72754299999988</c:v>
                </c:pt>
                <c:pt idx="174">
                  <c:v>88.88767199999998</c:v>
                </c:pt>
                <c:pt idx="175">
                  <c:v>11.703422</c:v>
                </c:pt>
                <c:pt idx="176">
                  <c:v>46.987545</c:v>
                </c:pt>
                <c:pt idx="177">
                  <c:v>312.949615</c:v>
                </c:pt>
                <c:pt idx="178">
                  <c:v>30.08358999999991</c:v>
                </c:pt>
                <c:pt idx="179">
                  <c:v>45.609833</c:v>
                </c:pt>
                <c:pt idx="180">
                  <c:v>23.35142099999999</c:v>
                </c:pt>
                <c:pt idx="181">
                  <c:v>110.3016130000003</c:v>
                </c:pt>
                <c:pt idx="182">
                  <c:v>45.06819500000018</c:v>
                </c:pt>
                <c:pt idx="183">
                  <c:v>159.15007</c:v>
                </c:pt>
                <c:pt idx="184">
                  <c:v>98.720512</c:v>
                </c:pt>
                <c:pt idx="185">
                  <c:v>34.659874</c:v>
                </c:pt>
                <c:pt idx="186">
                  <c:v>13.747238</c:v>
                </c:pt>
                <c:pt idx="187">
                  <c:v>7.893835999999976</c:v>
                </c:pt>
                <c:pt idx="188">
                  <c:v>24.854626</c:v>
                </c:pt>
                <c:pt idx="189">
                  <c:v>195.436005</c:v>
                </c:pt>
                <c:pt idx="190">
                  <c:v>176.51889</c:v>
                </c:pt>
                <c:pt idx="191">
                  <c:v>101.984718</c:v>
                </c:pt>
                <c:pt idx="192">
                  <c:v>32.806664</c:v>
                </c:pt>
                <c:pt idx="193">
                  <c:v>189.7185519999995</c:v>
                </c:pt>
                <c:pt idx="194">
                  <c:v>7.828274999999985</c:v>
                </c:pt>
                <c:pt idx="195">
                  <c:v>34.690479</c:v>
                </c:pt>
                <c:pt idx="196">
                  <c:v>25.653196</c:v>
                </c:pt>
                <c:pt idx="197">
                  <c:v>174.49054</c:v>
                </c:pt>
                <c:pt idx="198">
                  <c:v>29.182356</c:v>
                </c:pt>
                <c:pt idx="199">
                  <c:v>40.137844</c:v>
                </c:pt>
                <c:pt idx="200">
                  <c:v>22.531572</c:v>
                </c:pt>
                <c:pt idx="201">
                  <c:v>5.214050999999979</c:v>
                </c:pt>
                <c:pt idx="202">
                  <c:v>135.4550320000002</c:v>
                </c:pt>
                <c:pt idx="203">
                  <c:v>54.787117</c:v>
                </c:pt>
                <c:pt idx="204">
                  <c:v>68.84655000000002</c:v>
                </c:pt>
                <c:pt idx="205">
                  <c:v>28.45418</c:v>
                </c:pt>
                <c:pt idx="206">
                  <c:v>277.9195859999995</c:v>
                </c:pt>
                <c:pt idx="207">
                  <c:v>22.915087</c:v>
                </c:pt>
                <c:pt idx="208">
                  <c:v>8.054008000000001</c:v>
                </c:pt>
                <c:pt idx="209">
                  <c:v>9.590143000000001</c:v>
                </c:pt>
                <c:pt idx="210">
                  <c:v>0.744228000000002</c:v>
                </c:pt>
                <c:pt idx="211">
                  <c:v>84.493767</c:v>
                </c:pt>
                <c:pt idx="212">
                  <c:v>22.681763</c:v>
                </c:pt>
                <c:pt idx="213">
                  <c:v>21.82970999999992</c:v>
                </c:pt>
                <c:pt idx="214">
                  <c:v>9.781609999999998</c:v>
                </c:pt>
                <c:pt idx="215">
                  <c:v>10.225262</c:v>
                </c:pt>
                <c:pt idx="216">
                  <c:v>179.720291</c:v>
                </c:pt>
                <c:pt idx="217">
                  <c:v>225.962952</c:v>
                </c:pt>
                <c:pt idx="218">
                  <c:v>77.06497199999998</c:v>
                </c:pt>
                <c:pt idx="219">
                  <c:v>216.8252870000005</c:v>
                </c:pt>
                <c:pt idx="220">
                  <c:v>118.4741590000002</c:v>
                </c:pt>
                <c:pt idx="221">
                  <c:v>39.548859</c:v>
                </c:pt>
                <c:pt idx="222">
                  <c:v>169.914001</c:v>
                </c:pt>
                <c:pt idx="223">
                  <c:v>72.69259599999998</c:v>
                </c:pt>
                <c:pt idx="224">
                  <c:v>74.443352</c:v>
                </c:pt>
                <c:pt idx="225">
                  <c:v>212.216339</c:v>
                </c:pt>
                <c:pt idx="226">
                  <c:v>10.706809</c:v>
                </c:pt>
                <c:pt idx="227">
                  <c:v>9.748921999999938</c:v>
                </c:pt>
                <c:pt idx="228">
                  <c:v>42.19681900000001</c:v>
                </c:pt>
                <c:pt idx="229">
                  <c:v>39.834965</c:v>
                </c:pt>
                <c:pt idx="230">
                  <c:v>140.327515</c:v>
                </c:pt>
                <c:pt idx="231">
                  <c:v>211.8753970000005</c:v>
                </c:pt>
                <c:pt idx="232">
                  <c:v>10.478862</c:v>
                </c:pt>
                <c:pt idx="233">
                  <c:v>68.92282899999998</c:v>
                </c:pt>
                <c:pt idx="234">
                  <c:v>9.345118000000001</c:v>
                </c:pt>
                <c:pt idx="235">
                  <c:v>70.16854099999995</c:v>
                </c:pt>
                <c:pt idx="236">
                  <c:v>292.4911499999976</c:v>
                </c:pt>
                <c:pt idx="237">
                  <c:v>120.270584</c:v>
                </c:pt>
                <c:pt idx="238">
                  <c:v>39.32254800000001</c:v>
                </c:pt>
                <c:pt idx="239">
                  <c:v>24.66353999999991</c:v>
                </c:pt>
                <c:pt idx="240">
                  <c:v>204.286301</c:v>
                </c:pt>
                <c:pt idx="241">
                  <c:v>2.66797400000001</c:v>
                </c:pt>
                <c:pt idx="242">
                  <c:v>51.208454</c:v>
                </c:pt>
                <c:pt idx="243">
                  <c:v>140.688644</c:v>
                </c:pt>
                <c:pt idx="244">
                  <c:v>47.87021600000001</c:v>
                </c:pt>
                <c:pt idx="245">
                  <c:v>13.24586</c:v>
                </c:pt>
                <c:pt idx="246">
                  <c:v>24.40072399999988</c:v>
                </c:pt>
                <c:pt idx="247">
                  <c:v>38.819748</c:v>
                </c:pt>
                <c:pt idx="248">
                  <c:v>35.29941600000012</c:v>
                </c:pt>
                <c:pt idx="249">
                  <c:v>52.91948699999999</c:v>
                </c:pt>
                <c:pt idx="250">
                  <c:v>6.165709999999986</c:v>
                </c:pt>
                <c:pt idx="251">
                  <c:v>10.39219400000003</c:v>
                </c:pt>
                <c:pt idx="252">
                  <c:v>21.48966599999999</c:v>
                </c:pt>
                <c:pt idx="253">
                  <c:v>12.552148</c:v>
                </c:pt>
                <c:pt idx="254">
                  <c:v>221.600723</c:v>
                </c:pt>
                <c:pt idx="255">
                  <c:v>38.665474</c:v>
                </c:pt>
                <c:pt idx="256">
                  <c:v>81.081001</c:v>
                </c:pt>
                <c:pt idx="257">
                  <c:v>49.400589</c:v>
                </c:pt>
                <c:pt idx="258">
                  <c:v>110.337334</c:v>
                </c:pt>
                <c:pt idx="259">
                  <c:v>2.098319</c:v>
                </c:pt>
                <c:pt idx="260">
                  <c:v>275.4680789999986</c:v>
                </c:pt>
                <c:pt idx="261">
                  <c:v>8.118445000000001</c:v>
                </c:pt>
              </c:numCache>
            </c:numRef>
          </c:xVal>
          <c:yVal>
            <c:numRef>
              <c:f>Sheet2!$V$2:$V$263</c:f>
              <c:numCache>
                <c:formatCode>General</c:formatCode>
                <c:ptCount val="262"/>
                <c:pt idx="0">
                  <c:v>29.153738</c:v>
                </c:pt>
                <c:pt idx="1">
                  <c:v>16.33224899999999</c:v>
                </c:pt>
                <c:pt idx="2">
                  <c:v>14.838161</c:v>
                </c:pt>
                <c:pt idx="3">
                  <c:v>13.78321</c:v>
                </c:pt>
                <c:pt idx="4">
                  <c:v>12.913279</c:v>
                </c:pt>
                <c:pt idx="5">
                  <c:v>12.623152</c:v>
                </c:pt>
                <c:pt idx="6">
                  <c:v>12.31615600000002</c:v>
                </c:pt>
                <c:pt idx="7">
                  <c:v>12.027511</c:v>
                </c:pt>
                <c:pt idx="8">
                  <c:v>11.533023</c:v>
                </c:pt>
                <c:pt idx="9">
                  <c:v>11.217409</c:v>
                </c:pt>
                <c:pt idx="10">
                  <c:v>11.07508700000003</c:v>
                </c:pt>
                <c:pt idx="11">
                  <c:v>10.729152</c:v>
                </c:pt>
                <c:pt idx="12">
                  <c:v>10.166179</c:v>
                </c:pt>
                <c:pt idx="13">
                  <c:v>9.942222999999998</c:v>
                </c:pt>
                <c:pt idx="14">
                  <c:v>9.779989</c:v>
                </c:pt>
                <c:pt idx="15">
                  <c:v>9.256566000000004</c:v>
                </c:pt>
                <c:pt idx="16">
                  <c:v>9.238041999999998</c:v>
                </c:pt>
                <c:pt idx="17">
                  <c:v>9.218961999999971</c:v>
                </c:pt>
                <c:pt idx="18">
                  <c:v>9.182518</c:v>
                </c:pt>
                <c:pt idx="19">
                  <c:v>9.173555</c:v>
                </c:pt>
                <c:pt idx="20">
                  <c:v>8.946653000000001</c:v>
                </c:pt>
                <c:pt idx="21">
                  <c:v>8.928917999999997</c:v>
                </c:pt>
                <c:pt idx="22">
                  <c:v>8.835058</c:v>
                </c:pt>
                <c:pt idx="23">
                  <c:v>8.834574000000001</c:v>
                </c:pt>
                <c:pt idx="24">
                  <c:v>8.810719</c:v>
                </c:pt>
                <c:pt idx="25">
                  <c:v>8.742453000000001</c:v>
                </c:pt>
                <c:pt idx="26">
                  <c:v>8.291246999999998</c:v>
                </c:pt>
                <c:pt idx="27">
                  <c:v>8.171270999999997</c:v>
                </c:pt>
                <c:pt idx="28">
                  <c:v>8.070327000000001</c:v>
                </c:pt>
                <c:pt idx="29">
                  <c:v>7.610298</c:v>
                </c:pt>
                <c:pt idx="30">
                  <c:v>7.588361000000006</c:v>
                </c:pt>
                <c:pt idx="31">
                  <c:v>7.170131999999986</c:v>
                </c:pt>
                <c:pt idx="32">
                  <c:v>7.057804999999974</c:v>
                </c:pt>
                <c:pt idx="33">
                  <c:v>6.739107000000002</c:v>
                </c:pt>
                <c:pt idx="34">
                  <c:v>6.697115999999961</c:v>
                </c:pt>
                <c:pt idx="35">
                  <c:v>6.606261000000006</c:v>
                </c:pt>
                <c:pt idx="36">
                  <c:v>6.345323000000001</c:v>
                </c:pt>
                <c:pt idx="37">
                  <c:v>6.251926</c:v>
                </c:pt>
                <c:pt idx="38">
                  <c:v>6.009708000000003</c:v>
                </c:pt>
                <c:pt idx="39">
                  <c:v>5.997164999999986</c:v>
                </c:pt>
                <c:pt idx="40">
                  <c:v>5.970391000000017</c:v>
                </c:pt>
                <c:pt idx="41">
                  <c:v>5.964483999999985</c:v>
                </c:pt>
                <c:pt idx="42">
                  <c:v>5.786799000000017</c:v>
                </c:pt>
                <c:pt idx="43">
                  <c:v>5.597331999999986</c:v>
                </c:pt>
                <c:pt idx="44">
                  <c:v>5.366604</c:v>
                </c:pt>
                <c:pt idx="45">
                  <c:v>5.351262000000017</c:v>
                </c:pt>
                <c:pt idx="46">
                  <c:v>5.275169000000012</c:v>
                </c:pt>
                <c:pt idx="47">
                  <c:v>5.070082</c:v>
                </c:pt>
                <c:pt idx="48">
                  <c:v>5.062387999999978</c:v>
                </c:pt>
                <c:pt idx="49">
                  <c:v>4.998848000000002</c:v>
                </c:pt>
                <c:pt idx="50">
                  <c:v>4.998321000000003</c:v>
                </c:pt>
                <c:pt idx="51">
                  <c:v>4.80357</c:v>
                </c:pt>
                <c:pt idx="52">
                  <c:v>4.783391000000006</c:v>
                </c:pt>
                <c:pt idx="53">
                  <c:v>4.636357</c:v>
                </c:pt>
                <c:pt idx="54">
                  <c:v>4.314072999999984</c:v>
                </c:pt>
                <c:pt idx="55">
                  <c:v>4.227141999999986</c:v>
                </c:pt>
                <c:pt idx="56">
                  <c:v>4.006197</c:v>
                </c:pt>
                <c:pt idx="57">
                  <c:v>3.956061999999986</c:v>
                </c:pt>
                <c:pt idx="58">
                  <c:v>3.765358</c:v>
                </c:pt>
                <c:pt idx="59">
                  <c:v>3.71157</c:v>
                </c:pt>
                <c:pt idx="60">
                  <c:v>3.709831000000001</c:v>
                </c:pt>
                <c:pt idx="61">
                  <c:v>3.550708999999998</c:v>
                </c:pt>
                <c:pt idx="62">
                  <c:v>3.537935</c:v>
                </c:pt>
                <c:pt idx="63">
                  <c:v>3.394587</c:v>
                </c:pt>
                <c:pt idx="64">
                  <c:v>3.320542999999997</c:v>
                </c:pt>
                <c:pt idx="65">
                  <c:v>3.239022</c:v>
                </c:pt>
                <c:pt idx="66">
                  <c:v>3.163311000000011</c:v>
                </c:pt>
                <c:pt idx="67">
                  <c:v>3.112246999999984</c:v>
                </c:pt>
                <c:pt idx="68">
                  <c:v>3.037192</c:v>
                </c:pt>
                <c:pt idx="69">
                  <c:v>3.004762</c:v>
                </c:pt>
                <c:pt idx="70">
                  <c:v>2.982647999999986</c:v>
                </c:pt>
                <c:pt idx="71">
                  <c:v>2.913264999999999</c:v>
                </c:pt>
                <c:pt idx="72">
                  <c:v>2.834471999999998</c:v>
                </c:pt>
                <c:pt idx="73">
                  <c:v>2.705922</c:v>
                </c:pt>
                <c:pt idx="74">
                  <c:v>2.700135000000007</c:v>
                </c:pt>
                <c:pt idx="75">
                  <c:v>2.677580000000001</c:v>
                </c:pt>
                <c:pt idx="76">
                  <c:v>2.58575</c:v>
                </c:pt>
                <c:pt idx="77">
                  <c:v>2.54059100000001</c:v>
                </c:pt>
                <c:pt idx="78">
                  <c:v>2.470352</c:v>
                </c:pt>
                <c:pt idx="79">
                  <c:v>2.469955999999997</c:v>
                </c:pt>
                <c:pt idx="80">
                  <c:v>2.318488999999984</c:v>
                </c:pt>
                <c:pt idx="81">
                  <c:v>2.295191000000007</c:v>
                </c:pt>
                <c:pt idx="82">
                  <c:v>2.268194000000014</c:v>
                </c:pt>
                <c:pt idx="83">
                  <c:v>2.216396</c:v>
                </c:pt>
                <c:pt idx="84">
                  <c:v>2.193057</c:v>
                </c:pt>
                <c:pt idx="85">
                  <c:v>2.173608999999998</c:v>
                </c:pt>
                <c:pt idx="86">
                  <c:v>2.118996</c:v>
                </c:pt>
                <c:pt idx="87">
                  <c:v>2.095544999999999</c:v>
                </c:pt>
                <c:pt idx="88">
                  <c:v>2.076815999999984</c:v>
                </c:pt>
                <c:pt idx="89">
                  <c:v>1.997285000000003</c:v>
                </c:pt>
                <c:pt idx="90">
                  <c:v>1.987322999999998</c:v>
                </c:pt>
                <c:pt idx="91">
                  <c:v>1.944607000000003</c:v>
                </c:pt>
                <c:pt idx="92">
                  <c:v>1.916781</c:v>
                </c:pt>
                <c:pt idx="93">
                  <c:v>1.882803</c:v>
                </c:pt>
                <c:pt idx="94">
                  <c:v>1.853761</c:v>
                </c:pt>
                <c:pt idx="95">
                  <c:v>1.833448</c:v>
                </c:pt>
                <c:pt idx="96">
                  <c:v>1.82412</c:v>
                </c:pt>
                <c:pt idx="97">
                  <c:v>1.753512000000001</c:v>
                </c:pt>
                <c:pt idx="98">
                  <c:v>1.740514</c:v>
                </c:pt>
                <c:pt idx="99">
                  <c:v>1.738729999999997</c:v>
                </c:pt>
                <c:pt idx="100">
                  <c:v>1.695575</c:v>
                </c:pt>
                <c:pt idx="101">
                  <c:v>1.694975</c:v>
                </c:pt>
                <c:pt idx="102">
                  <c:v>1.694797</c:v>
                </c:pt>
                <c:pt idx="103">
                  <c:v>1.623199</c:v>
                </c:pt>
                <c:pt idx="104">
                  <c:v>1.607704999999996</c:v>
                </c:pt>
                <c:pt idx="105">
                  <c:v>1.600327</c:v>
                </c:pt>
                <c:pt idx="106">
                  <c:v>1.5847</c:v>
                </c:pt>
                <c:pt idx="107">
                  <c:v>1.578555000000002</c:v>
                </c:pt>
                <c:pt idx="108">
                  <c:v>1.527064</c:v>
                </c:pt>
                <c:pt idx="109">
                  <c:v>1.501039</c:v>
                </c:pt>
                <c:pt idx="110">
                  <c:v>1.448578</c:v>
                </c:pt>
                <c:pt idx="111">
                  <c:v>1.447654999999995</c:v>
                </c:pt>
                <c:pt idx="112">
                  <c:v>1.423199999999994</c:v>
                </c:pt>
                <c:pt idx="113">
                  <c:v>1.414914</c:v>
                </c:pt>
                <c:pt idx="114">
                  <c:v>1.403313</c:v>
                </c:pt>
                <c:pt idx="115">
                  <c:v>1.316297</c:v>
                </c:pt>
                <c:pt idx="116">
                  <c:v>1.282228</c:v>
                </c:pt>
                <c:pt idx="117">
                  <c:v>1.247093999999995</c:v>
                </c:pt>
                <c:pt idx="118">
                  <c:v>1.231798999999995</c:v>
                </c:pt>
                <c:pt idx="119">
                  <c:v>1.17064</c:v>
                </c:pt>
                <c:pt idx="120">
                  <c:v>1.041099</c:v>
                </c:pt>
                <c:pt idx="121">
                  <c:v>1.017708</c:v>
                </c:pt>
                <c:pt idx="122">
                  <c:v>1.008684</c:v>
                </c:pt>
                <c:pt idx="123">
                  <c:v>0.997408999999998</c:v>
                </c:pt>
                <c:pt idx="124">
                  <c:v>0.970071999999999</c:v>
                </c:pt>
                <c:pt idx="125">
                  <c:v>0.961791000000001</c:v>
                </c:pt>
                <c:pt idx="126">
                  <c:v>0.938617999999998</c:v>
                </c:pt>
                <c:pt idx="127">
                  <c:v>0.91934</c:v>
                </c:pt>
                <c:pt idx="128">
                  <c:v>0.904051</c:v>
                </c:pt>
                <c:pt idx="129">
                  <c:v>0.894972000000001</c:v>
                </c:pt>
                <c:pt idx="130">
                  <c:v>0.882772000000001</c:v>
                </c:pt>
                <c:pt idx="131">
                  <c:v>0.870235000000001</c:v>
                </c:pt>
                <c:pt idx="132">
                  <c:v>0.857409000000001</c:v>
                </c:pt>
                <c:pt idx="133">
                  <c:v>0.84996</c:v>
                </c:pt>
                <c:pt idx="134">
                  <c:v>0.827940000000002</c:v>
                </c:pt>
                <c:pt idx="135">
                  <c:v>0.814296</c:v>
                </c:pt>
                <c:pt idx="136">
                  <c:v>0.795304</c:v>
                </c:pt>
                <c:pt idx="137">
                  <c:v>0.756687000000002</c:v>
                </c:pt>
                <c:pt idx="138">
                  <c:v>0.735043000000002</c:v>
                </c:pt>
                <c:pt idx="139">
                  <c:v>0.715925000000002</c:v>
                </c:pt>
                <c:pt idx="140">
                  <c:v>0.714668000000001</c:v>
                </c:pt>
                <c:pt idx="141">
                  <c:v>0.705491000000001</c:v>
                </c:pt>
                <c:pt idx="142">
                  <c:v>0.691566</c:v>
                </c:pt>
                <c:pt idx="143">
                  <c:v>0.687753000000001</c:v>
                </c:pt>
                <c:pt idx="144">
                  <c:v>0.681243000000001</c:v>
                </c:pt>
                <c:pt idx="145">
                  <c:v>0.678084000000002</c:v>
                </c:pt>
                <c:pt idx="146">
                  <c:v>0.670204000000002</c:v>
                </c:pt>
                <c:pt idx="147">
                  <c:v>0.638917000000001</c:v>
                </c:pt>
                <c:pt idx="148">
                  <c:v>0.599993000000001</c:v>
                </c:pt>
                <c:pt idx="149">
                  <c:v>0.595799000000002</c:v>
                </c:pt>
                <c:pt idx="150">
                  <c:v>0.577394000000001</c:v>
                </c:pt>
                <c:pt idx="151">
                  <c:v>0.576904000000001</c:v>
                </c:pt>
                <c:pt idx="152">
                  <c:v>0.543945000000002</c:v>
                </c:pt>
                <c:pt idx="153">
                  <c:v>0.52821</c:v>
                </c:pt>
                <c:pt idx="154">
                  <c:v>0.50881</c:v>
                </c:pt>
                <c:pt idx="155">
                  <c:v>0.495173</c:v>
                </c:pt>
                <c:pt idx="156">
                  <c:v>0.487034</c:v>
                </c:pt>
                <c:pt idx="157">
                  <c:v>0.477259</c:v>
                </c:pt>
                <c:pt idx="158">
                  <c:v>0.468283</c:v>
                </c:pt>
                <c:pt idx="159">
                  <c:v>0.462498</c:v>
                </c:pt>
                <c:pt idx="160">
                  <c:v>0.443176</c:v>
                </c:pt>
                <c:pt idx="161">
                  <c:v>0.426031</c:v>
                </c:pt>
                <c:pt idx="162">
                  <c:v>0.415118</c:v>
                </c:pt>
                <c:pt idx="163">
                  <c:v>0.394830000000001</c:v>
                </c:pt>
                <c:pt idx="164">
                  <c:v>0.394363000000002</c:v>
                </c:pt>
                <c:pt idx="165">
                  <c:v>0.385035</c:v>
                </c:pt>
                <c:pt idx="166">
                  <c:v>0.377382000000002</c:v>
                </c:pt>
                <c:pt idx="167">
                  <c:v>0.369535</c:v>
                </c:pt>
                <c:pt idx="168">
                  <c:v>0.368856000000002</c:v>
                </c:pt>
                <c:pt idx="169">
                  <c:v>0.367918000000002</c:v>
                </c:pt>
                <c:pt idx="170">
                  <c:v>0.364834</c:v>
                </c:pt>
                <c:pt idx="171">
                  <c:v>0.362671</c:v>
                </c:pt>
                <c:pt idx="172">
                  <c:v>0.348899</c:v>
                </c:pt>
                <c:pt idx="173">
                  <c:v>0.337376000000002</c:v>
                </c:pt>
                <c:pt idx="174">
                  <c:v>0.333516000000002</c:v>
                </c:pt>
                <c:pt idx="175">
                  <c:v>0.333440000000001</c:v>
                </c:pt>
                <c:pt idx="176">
                  <c:v>0.324410000000002</c:v>
                </c:pt>
                <c:pt idx="177">
                  <c:v>0.317684000000002</c:v>
                </c:pt>
                <c:pt idx="178">
                  <c:v>0.304635</c:v>
                </c:pt>
                <c:pt idx="179">
                  <c:v>0.300644</c:v>
                </c:pt>
                <c:pt idx="180">
                  <c:v>0.289619</c:v>
                </c:pt>
                <c:pt idx="181">
                  <c:v>0.287995</c:v>
                </c:pt>
                <c:pt idx="182">
                  <c:v>0.282537</c:v>
                </c:pt>
                <c:pt idx="183">
                  <c:v>0.281816000000001</c:v>
                </c:pt>
                <c:pt idx="184">
                  <c:v>0.280818000000001</c:v>
                </c:pt>
                <c:pt idx="185">
                  <c:v>0.258568</c:v>
                </c:pt>
                <c:pt idx="186">
                  <c:v>0.255858</c:v>
                </c:pt>
                <c:pt idx="187">
                  <c:v>0.253587</c:v>
                </c:pt>
                <c:pt idx="188">
                  <c:v>0.252468</c:v>
                </c:pt>
                <c:pt idx="189">
                  <c:v>0.249144</c:v>
                </c:pt>
                <c:pt idx="190">
                  <c:v>0.246974</c:v>
                </c:pt>
                <c:pt idx="191">
                  <c:v>0.224473</c:v>
                </c:pt>
                <c:pt idx="192">
                  <c:v>0.223907</c:v>
                </c:pt>
                <c:pt idx="193">
                  <c:v>0.216089</c:v>
                </c:pt>
                <c:pt idx="194">
                  <c:v>0.204455</c:v>
                </c:pt>
                <c:pt idx="195">
                  <c:v>0.198671</c:v>
                </c:pt>
                <c:pt idx="196">
                  <c:v>0.193848</c:v>
                </c:pt>
                <c:pt idx="197">
                  <c:v>0.177024</c:v>
                </c:pt>
                <c:pt idx="198">
                  <c:v>0.174051</c:v>
                </c:pt>
                <c:pt idx="199">
                  <c:v>0.172052</c:v>
                </c:pt>
                <c:pt idx="200">
                  <c:v>0.170711</c:v>
                </c:pt>
                <c:pt idx="201">
                  <c:v>0.170659</c:v>
                </c:pt>
                <c:pt idx="202">
                  <c:v>0.168649</c:v>
                </c:pt>
                <c:pt idx="203">
                  <c:v>0.162198</c:v>
                </c:pt>
                <c:pt idx="204">
                  <c:v>0.157786</c:v>
                </c:pt>
                <c:pt idx="205">
                  <c:v>0.156906</c:v>
                </c:pt>
                <c:pt idx="206">
                  <c:v>0.156671</c:v>
                </c:pt>
                <c:pt idx="207">
                  <c:v>0.155687</c:v>
                </c:pt>
                <c:pt idx="208">
                  <c:v>0.155169</c:v>
                </c:pt>
                <c:pt idx="209">
                  <c:v>0.150793</c:v>
                </c:pt>
                <c:pt idx="210">
                  <c:v>0.145353</c:v>
                </c:pt>
                <c:pt idx="211">
                  <c:v>0.13865</c:v>
                </c:pt>
                <c:pt idx="212">
                  <c:v>0.131221</c:v>
                </c:pt>
                <c:pt idx="213">
                  <c:v>0.128608</c:v>
                </c:pt>
                <c:pt idx="214">
                  <c:v>0.128053</c:v>
                </c:pt>
                <c:pt idx="215">
                  <c:v>0.123435</c:v>
                </c:pt>
                <c:pt idx="216">
                  <c:v>0.115715</c:v>
                </c:pt>
                <c:pt idx="217">
                  <c:v>0.115596</c:v>
                </c:pt>
                <c:pt idx="218">
                  <c:v>0.111996</c:v>
                </c:pt>
                <c:pt idx="219">
                  <c:v>0.111135</c:v>
                </c:pt>
                <c:pt idx="220">
                  <c:v>0.110355</c:v>
                </c:pt>
                <c:pt idx="221">
                  <c:v>0.0986270000000005</c:v>
                </c:pt>
                <c:pt idx="222">
                  <c:v>0.091252</c:v>
                </c:pt>
                <c:pt idx="223">
                  <c:v>0.0815690000000002</c:v>
                </c:pt>
                <c:pt idx="224">
                  <c:v>0.076559</c:v>
                </c:pt>
                <c:pt idx="225">
                  <c:v>0.071921</c:v>
                </c:pt>
                <c:pt idx="226">
                  <c:v>0.0667970000000001</c:v>
                </c:pt>
                <c:pt idx="227">
                  <c:v>0.066364</c:v>
                </c:pt>
                <c:pt idx="228">
                  <c:v>0.063739</c:v>
                </c:pt>
                <c:pt idx="229">
                  <c:v>0.0606970000000001</c:v>
                </c:pt>
                <c:pt idx="230">
                  <c:v>0.059579</c:v>
                </c:pt>
                <c:pt idx="231">
                  <c:v>0.059208</c:v>
                </c:pt>
                <c:pt idx="232">
                  <c:v>0.05152</c:v>
                </c:pt>
                <c:pt idx="233">
                  <c:v>0.0513900000000001</c:v>
                </c:pt>
                <c:pt idx="234">
                  <c:v>0.045155</c:v>
                </c:pt>
                <c:pt idx="235">
                  <c:v>0.041337</c:v>
                </c:pt>
                <c:pt idx="236">
                  <c:v>0.039593</c:v>
                </c:pt>
                <c:pt idx="237">
                  <c:v>0.0375870000000002</c:v>
                </c:pt>
                <c:pt idx="238">
                  <c:v>0.0362330000000002</c:v>
                </c:pt>
                <c:pt idx="239">
                  <c:v>0.0298850000000002</c:v>
                </c:pt>
                <c:pt idx="240">
                  <c:v>0.025567</c:v>
                </c:pt>
                <c:pt idx="241">
                  <c:v>0.022168</c:v>
                </c:pt>
                <c:pt idx="242">
                  <c:v>0.0217710000000002</c:v>
                </c:pt>
                <c:pt idx="243">
                  <c:v>0.018219</c:v>
                </c:pt>
                <c:pt idx="244">
                  <c:v>0.017009</c:v>
                </c:pt>
                <c:pt idx="245">
                  <c:v>0.014679</c:v>
                </c:pt>
                <c:pt idx="246">
                  <c:v>0.012689</c:v>
                </c:pt>
                <c:pt idx="247">
                  <c:v>0.00870400000000001</c:v>
                </c:pt>
                <c:pt idx="248">
                  <c:v>0.00867900000000004</c:v>
                </c:pt>
                <c:pt idx="249">
                  <c:v>0.00707700000000002</c:v>
                </c:pt>
                <c:pt idx="250">
                  <c:v>0.00685600000000001</c:v>
                </c:pt>
                <c:pt idx="251">
                  <c:v>0.00522100000000001</c:v>
                </c:pt>
                <c:pt idx="252">
                  <c:v>0.005094</c:v>
                </c:pt>
                <c:pt idx="253">
                  <c:v>0.00444800000000002</c:v>
                </c:pt>
                <c:pt idx="254">
                  <c:v>0.002054</c:v>
                </c:pt>
                <c:pt idx="255">
                  <c:v>0.001161</c:v>
                </c:pt>
                <c:pt idx="256">
                  <c:v>0.000912000000000001</c:v>
                </c:pt>
                <c:pt idx="257">
                  <c:v>0.000250000000000002</c:v>
                </c:pt>
                <c:pt idx="258">
                  <c:v>0.000222000000000002</c:v>
                </c:pt>
                <c:pt idx="259">
                  <c:v>0.000149</c:v>
                </c:pt>
                <c:pt idx="260">
                  <c:v>8.30000000000006E-5</c:v>
                </c:pt>
                <c:pt idx="261">
                  <c:v>6.70000000000005E-5</c:v>
                </c:pt>
              </c:numCache>
            </c:numRef>
          </c:yVal>
        </c:ser>
        <c:axId val="280190520"/>
        <c:axId val="280193624"/>
      </c:scatterChart>
      <c:valAx>
        <c:axId val="280190520"/>
        <c:scaling>
          <c:logBase val="2.0"/>
          <c:orientation val="minMax"/>
        </c:scaling>
        <c:axPos val="b"/>
        <c:numFmt formatCode="General" sourceLinked="1"/>
        <c:tickLblPos val="low"/>
        <c:crossAx val="280193624"/>
        <c:crossesAt val="1.00000000000001E-5"/>
        <c:crossBetween val="midCat"/>
      </c:valAx>
      <c:valAx>
        <c:axId val="280193624"/>
        <c:scaling>
          <c:logBase val="2.0"/>
          <c:orientation val="minMax"/>
        </c:scaling>
        <c:axPos val="l"/>
        <c:numFmt formatCode="General" sourceLinked="1"/>
        <c:tickLblPos val="none"/>
        <c:crossAx val="280190520"/>
        <c:crossesAt val="0.5"/>
        <c:crossBetween val="midCat"/>
      </c:valAx>
    </c:plotArea>
    <c:plotVisOnly val="1"/>
    <c:dispBlanksAs val="gap"/>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0E12D0-FED9-414D-B15B-E4C3C7C0FF28}" type="datetimeFigureOut">
              <a:rPr lang="en-US" smtClean="0"/>
              <a:pPr/>
              <a:t>8/6/17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52577A-753D-E34C-BDE4-FF331A9CC45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D76B82-43D9-4F85-8739-9E822C750331}" type="datetimeFigureOut">
              <a:rPr lang="en-US" smtClean="0"/>
              <a:pPr/>
              <a:t>8/6/17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667C91-E212-4F90-B12D-D5D6A89D59E2}"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503399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67C91-E212-4F90-B12D-D5D6A89D59E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 need a picture of a landowner pondering something or a family</a:t>
            </a:r>
            <a:r>
              <a:rPr lang="en-US" baseline="0" dirty="0" smtClean="0"/>
              <a:t> showing cultural roots</a:t>
            </a:r>
            <a:r>
              <a:rPr lang="en-US" dirty="0" smtClean="0"/>
              <a:t> </a:t>
            </a:r>
            <a:endParaRPr lang="en-US" dirty="0"/>
          </a:p>
        </p:txBody>
      </p:sp>
      <p:sp>
        <p:nvSpPr>
          <p:cNvPr id="4" name="Slide Number Placeholder 3"/>
          <p:cNvSpPr>
            <a:spLocks noGrp="1"/>
          </p:cNvSpPr>
          <p:nvPr>
            <p:ph type="sldNum" sz="quarter" idx="10"/>
          </p:nvPr>
        </p:nvSpPr>
        <p:spPr/>
        <p:txBody>
          <a:bodyPr/>
          <a:lstStyle/>
          <a:p>
            <a:fld id="{F6667C91-E212-4F90-B12D-D5D6A89D59E2}" type="slidenum">
              <a:rPr lang="en-US" smtClean="0"/>
              <a:pPr/>
              <a:t>11</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980660013"/>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r>
              <a:rPr lang="en-US" dirty="0" smtClean="0"/>
              <a:t>Objectives:</a:t>
            </a:r>
            <a:r>
              <a:rPr lang="en-US" baseline="0" dirty="0" smtClean="0"/>
              <a:t> 1) </a:t>
            </a:r>
            <a:r>
              <a:rPr lang="en-US" sz="1200" dirty="0" smtClean="0"/>
              <a:t>Understand what functions and values landowners seek from land;</a:t>
            </a:r>
            <a:r>
              <a:rPr lang="en-US" sz="1200" baseline="0" dirty="0" smtClean="0"/>
              <a:t> 2) </a:t>
            </a:r>
            <a:r>
              <a:rPr lang="en-US" sz="1200" dirty="0" smtClean="0"/>
              <a:t>Identify what motivates landowners’ management behavior; 3) Understand what landowners in target areas think, feel, and believe regarding playas and playa conservation; 4) Pinpoint what incentives/disincentives are effective for landowners</a:t>
            </a:r>
          </a:p>
          <a:p>
            <a:endParaRPr lang="en-US" sz="1200" dirty="0" smtClean="0"/>
          </a:p>
          <a:p>
            <a:r>
              <a:rPr lang="en-US" sz="1200" dirty="0" smtClean="0"/>
              <a:t>Total cost includes staff time for PLJV and RWBJV (taken</a:t>
            </a:r>
            <a:r>
              <a:rPr lang="en-US" sz="1200" baseline="0" dirty="0" smtClean="0"/>
              <a:t> from grant proposal budget)</a:t>
            </a:r>
            <a:endParaRPr lang="en-US" sz="1200" dirty="0" smtClean="0"/>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179565213"/>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5B2B10-AD8F-473D-8AD5-E7553920106D}" type="slidenum">
              <a:rPr lang="en-US" smtClean="0"/>
              <a:pPr/>
              <a:t>14</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4160224941"/>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5B2B10-AD8F-473D-8AD5-E7553920106D}" type="slidenum">
              <a:rPr lang="en-US" smtClean="0"/>
              <a:pPr/>
              <a:t>15</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4160224941"/>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survey was just the beginning. In order to be more effective in fostering</a:t>
            </a:r>
            <a:r>
              <a:rPr lang="en-US" sz="1200" b="0" i="0" u="none" strike="noStrike" kern="1200" baseline="0" dirty="0" smtClean="0">
                <a:solidFill>
                  <a:schemeClr val="tx1"/>
                </a:solidFill>
                <a:effectLst/>
                <a:latin typeface="+mn-lt"/>
                <a:ea typeface="+mn-ea"/>
                <a:cs typeface="+mn-cs"/>
              </a:rPr>
              <a:t> playa conservation, PLJV is again working with </a:t>
            </a:r>
            <a:r>
              <a:rPr lang="en-US" sz="1200" b="0" i="0" u="none" strike="noStrike" kern="1200" dirty="0" smtClean="0">
                <a:solidFill>
                  <a:schemeClr val="tx1"/>
                </a:solidFill>
                <a:effectLst/>
                <a:latin typeface="+mn-lt"/>
                <a:ea typeface="+mn-ea"/>
                <a:cs typeface="+mn-cs"/>
              </a:rPr>
              <a:t>DJ Case to ask for landowner and producer opinions and attitudes about playas and playa conservation.</a:t>
            </a:r>
            <a:r>
              <a:rPr lang="en-US" sz="1200" b="0" i="0" u="none" strike="noStrike" kern="1200" baseline="0" dirty="0" smtClean="0">
                <a:solidFill>
                  <a:schemeClr val="tx1"/>
                </a:solidFill>
                <a:effectLst/>
                <a:latin typeface="+mn-lt"/>
                <a:ea typeface="+mn-ea"/>
                <a:cs typeface="+mn-cs"/>
              </a:rPr>
              <a:t> </a:t>
            </a:r>
            <a:r>
              <a:rPr lang="en-US" dirty="0" smtClean="0"/>
              <a:t>The project is made possible through a grant from the Great Plains Landscape Conservation and addresses one of their playa research priorities, an analysis of the socioeconomic impediments to playa conservation.</a:t>
            </a:r>
            <a:endParaRPr lang="en-US" dirty="0"/>
          </a:p>
        </p:txBody>
      </p:sp>
      <p:sp>
        <p:nvSpPr>
          <p:cNvPr id="4" name="Slide Number Placeholder 3"/>
          <p:cNvSpPr>
            <a:spLocks noGrp="1"/>
          </p:cNvSpPr>
          <p:nvPr>
            <p:ph type="sldNum" sz="quarter" idx="10"/>
          </p:nvPr>
        </p:nvSpPr>
        <p:spPr/>
        <p:txBody>
          <a:bodyPr/>
          <a:lstStyle/>
          <a:p>
            <a:fld id="{6E538F16-7FA2-174A-ADCE-0C8DF32BCAE2}" type="slidenum">
              <a:rPr lang="en-US" smtClean="0"/>
              <a:pPr/>
              <a:t>16</a:t>
            </a:fld>
            <a:endParaRPr lang="en-US"/>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2212434556"/>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lang="en" dirty="0" smtClean="0"/>
          </a:p>
          <a:p>
            <a:pPr>
              <a:spcBef>
                <a:spcPts val="0"/>
              </a:spcBef>
              <a:buNone/>
            </a:pPr>
            <a:endParaRPr dirty="0"/>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671302963"/>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5"/>
        <p:cNvGrpSpPr/>
        <p:nvPr/>
      </p:nvGrpSpPr>
      <p:grpSpPr>
        <a:xfrm>
          <a:off x="0" y="0"/>
          <a:ext cx="0" cy="0"/>
          <a:chOff x="0" y="0"/>
          <a:chExt cx="0" cy="0"/>
        </a:xfrm>
      </p:grpSpPr>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77" name="Shape 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91920933"/>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Assuming</a:t>
            </a:r>
            <a:r>
              <a:rPr lang="en-US" baseline="0" dirty="0" smtClean="0"/>
              <a:t> 100 gallons per person per day and 32667 people (2010 census) equates to </a:t>
            </a:r>
            <a:r>
              <a:rPr lang="en-US" baseline="0" smtClean="0"/>
              <a:t>1.3 billion gallons per year</a:t>
            </a:r>
            <a:endParaRPr lang="en-US" dirty="0"/>
          </a:p>
        </p:txBody>
      </p:sp>
      <p:sp>
        <p:nvSpPr>
          <p:cNvPr id="4" name="Slide Number Placeholder 3"/>
          <p:cNvSpPr>
            <a:spLocks noGrp="1"/>
          </p:cNvSpPr>
          <p:nvPr>
            <p:ph type="sldNum" sz="quarter" idx="10"/>
          </p:nvPr>
        </p:nvSpPr>
        <p:spPr/>
        <p:txBody>
          <a:bodyPr/>
          <a:lstStyle/>
          <a:p>
            <a:fld id="{F6667C91-E212-4F90-B12D-D5D6A89D59E2}" type="slidenum">
              <a:rPr lang="en-US" smtClean="0"/>
              <a:pPr/>
              <a:t>21</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502796381"/>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smtClean="0">
                <a:solidFill>
                  <a:schemeClr val="dk1"/>
                </a:solidFill>
                <a:latin typeface="Calibri"/>
                <a:ea typeface="Calibri"/>
                <a:cs typeface="Calibri"/>
                <a:sym typeface="Calibri"/>
              </a:rPr>
              <a:t>This is a pitted playa, and restoring</a:t>
            </a:r>
            <a:r>
              <a:rPr lang="en-US" sz="1200" baseline="0" dirty="0" smtClean="0">
                <a:solidFill>
                  <a:schemeClr val="dk1"/>
                </a:solidFill>
                <a:latin typeface="Calibri"/>
                <a:ea typeface="Calibri"/>
                <a:cs typeface="Calibri"/>
                <a:sym typeface="Calibri"/>
              </a:rPr>
              <a:t> these is what the WCS proposal is all about. </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Pits have always been viewed as a negative for playas.</a:t>
            </a:r>
          </a:p>
          <a:p>
            <a:pPr marL="0" marR="0" lvl="0" indent="0" algn="l" rtl="0">
              <a:spcBef>
                <a:spcPts val="0"/>
              </a:spcBef>
              <a:buSzPct val="25000"/>
              <a:buNone/>
            </a:pPr>
            <a:r>
              <a:rPr lang="en-US" sz="1200" baseline="0" dirty="0" smtClean="0">
                <a:solidFill>
                  <a:schemeClr val="dk1"/>
                </a:solidFill>
                <a:latin typeface="Calibri"/>
                <a:ea typeface="Calibri"/>
                <a:cs typeface="Calibri"/>
                <a:sym typeface="Calibri"/>
              </a:rPr>
              <a:t>We’ve been assuming for a long time that is you have a pit or a ditch in a playa that it is effectively turned off, that is it won’t fill up with water, or even if it does it will be wet for much </a:t>
            </a:r>
            <a:r>
              <a:rPr lang="en-US" sz="1200" baseline="0" dirty="0" err="1" smtClean="0">
                <a:solidFill>
                  <a:schemeClr val="dk1"/>
                </a:solidFill>
                <a:latin typeface="Calibri"/>
                <a:ea typeface="Calibri"/>
                <a:cs typeface="Calibri"/>
                <a:sym typeface="Calibri"/>
              </a:rPr>
              <a:t>much</a:t>
            </a:r>
            <a:r>
              <a:rPr lang="en-US" sz="1200" baseline="0" dirty="0" smtClean="0">
                <a:solidFill>
                  <a:schemeClr val="dk1"/>
                </a:solidFill>
                <a:latin typeface="Calibri"/>
                <a:ea typeface="Calibri"/>
                <a:cs typeface="Calibri"/>
                <a:sym typeface="Calibri"/>
              </a:rPr>
              <a:t> shorter than a proper functioning playa. (</a:t>
            </a:r>
            <a:r>
              <a:rPr lang="en-US" sz="1200" b="0" i="0" u="none" strike="noStrike" cap="none" baseline="0" dirty="0" smtClean="0">
                <a:solidFill>
                  <a:schemeClr val="dk1"/>
                </a:solidFill>
                <a:latin typeface="Calibri"/>
                <a:ea typeface="Calibri"/>
                <a:cs typeface="Calibri"/>
                <a:sym typeface="Calibri"/>
              </a:rPr>
              <a:t>the on versus off nature of playas and pits using this image)</a:t>
            </a:r>
            <a:endParaRPr lang="en-US" sz="1200" baseline="0"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dirty="0" smtClean="0">
                <a:solidFill>
                  <a:schemeClr val="dk1"/>
                </a:solidFill>
                <a:latin typeface="Calibri"/>
                <a:ea typeface="Calibri"/>
                <a:cs typeface="Calibri"/>
                <a:sym typeface="Calibri"/>
              </a:rPr>
              <a:t>WCS</a:t>
            </a:r>
            <a:r>
              <a:rPr lang="en-US" sz="1200" dirty="0">
                <a:solidFill>
                  <a:schemeClr val="dk1"/>
                </a:solidFill>
                <a:latin typeface="Calibri"/>
                <a:ea typeface="Calibri"/>
                <a:cs typeface="Calibri"/>
                <a:sym typeface="Calibri"/>
              </a:rPr>
              <a:t>: background - this is 3rd funded WCS proposal and first funded by WCS Climate Adaptation Fund (Doris Duke); $147,000 grant; will fill 20+ pits (~12 on USFS and ~8+ on private land), PP stories and 6 PCR episodes; increase resilience of landscape; demonstration for pit-filling. Goal to is use this as platform to launch large-scale pit-filling by NRCS/OAI.  Mike, mention Bozeman training if you want.  </a:t>
            </a: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Note that several of these were “found” using the Playa modifications </a:t>
            </a:r>
            <a:r>
              <a:rPr lang="en-US" sz="1200" b="0" i="0" u="none" strike="noStrike" cap="none" baseline="0" dirty="0" smtClean="0">
                <a:solidFill>
                  <a:schemeClr val="dk1"/>
                </a:solidFill>
                <a:latin typeface="Calibri"/>
                <a:ea typeface="Calibri"/>
                <a:cs typeface="Calibri"/>
                <a:sym typeface="Calibri"/>
              </a:rPr>
              <a:t>assessment</a:t>
            </a: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a: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Probably the single best cheapest management action for playas</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a: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That is also an climate adaptation action.</a:t>
            </a:r>
          </a:p>
        </p:txBody>
      </p:sp>
      <p:sp>
        <p:nvSpPr>
          <p:cNvPr id="245" name="Shape 2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23</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67C91-E212-4F90-B12D-D5D6A89D59E2}" type="slidenum">
              <a:rPr lang="en-US" smtClean="0"/>
              <a:pPr/>
              <a:t>27</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022809676"/>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Playa Lakes</a:t>
            </a:r>
            <a:r>
              <a:rPr lang="en-US" baseline="0" dirty="0" smtClean="0"/>
              <a:t> Joint Venture </a:t>
            </a:r>
            <a:r>
              <a:rPr lang="en-US" dirty="0" smtClean="0"/>
              <a:t>is a regional</a:t>
            </a:r>
            <a:r>
              <a:rPr lang="en-US" baseline="0" dirty="0" smtClean="0"/>
              <a:t> partnership </a:t>
            </a:r>
            <a:r>
              <a:rPr lang="en-US" dirty="0" smtClean="0"/>
              <a:t>of federal and state wildlife agencies, conservation groups and private industry dedicated to conserving bird habitat throughout the western Great Plains — including portions of Colorado, Kansas, Nebraska, New Mexico, Oklahoma and Texas. PLJV provides science-based planning tools, decision support tools and outreach to help habitat managers become more efficient and effective at delivering on-the-ground conservation.</a:t>
            </a:r>
          </a:p>
        </p:txBody>
      </p:sp>
      <p:sp>
        <p:nvSpPr>
          <p:cNvPr id="4" name="Slide Number Placeholder 3"/>
          <p:cNvSpPr>
            <a:spLocks noGrp="1"/>
          </p:cNvSpPr>
          <p:nvPr>
            <p:ph type="sldNum" sz="quarter" idx="10"/>
          </p:nvPr>
        </p:nvSpPr>
        <p:spPr/>
        <p:txBody>
          <a:bodyPr/>
          <a:lstStyle/>
          <a:p>
            <a:fld id="{6E538F16-7FA2-174A-ADCE-0C8DF32BCAE2}" type="slidenum">
              <a:rPr lang="en-US" smtClean="0"/>
              <a:pPr/>
              <a:t>2</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535868807"/>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close up view of a pit. In the background you can see the spoil pile. What we</a:t>
            </a:r>
            <a:r>
              <a:rPr lang="en-US" baseline="0" dirty="0" smtClean="0"/>
              <a:t> are finding is that for just a little bit of money, something on the order of $3-5K per playa we can push the fill back into the pit resulting in turning this playa “on” for wildlife. There are thoughts that it also benefits recharge but those specific studies have not been started to our knowledge. [maybe relay Todd M’s comment, with DU, who says he can sell this restoration activity all day long to get that much bang for the buck].</a:t>
            </a:r>
            <a:endParaRPr lang="en-US" dirty="0"/>
          </a:p>
        </p:txBody>
      </p:sp>
      <p:sp>
        <p:nvSpPr>
          <p:cNvPr id="4" name="Slide Number Placeholder 3"/>
          <p:cNvSpPr>
            <a:spLocks noGrp="1"/>
          </p:cNvSpPr>
          <p:nvPr>
            <p:ph type="sldNum" sz="quarter" idx="10"/>
          </p:nvPr>
        </p:nvSpPr>
        <p:spPr/>
        <p:txBody>
          <a:bodyPr/>
          <a:lstStyle/>
          <a:p>
            <a:fld id="{152DB678-2F68-45F6-8941-B9D889C16BE0}"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endParaRPr dirty="0"/>
          </a:p>
          <a:p>
            <a:pPr>
              <a:spcBef>
                <a:spcPts val="0"/>
              </a:spcBef>
              <a:buNone/>
            </a:pPr>
            <a:endParaRPr dirty="0"/>
          </a:p>
        </p:txBody>
      </p:sp>
      <p:sp>
        <p:nvSpPr>
          <p:cNvPr id="277" name="Shape 27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In 2006, PLJV</a:t>
            </a:r>
            <a:r>
              <a:rPr lang="en-US" sz="1200" b="0" i="0" u="none" strike="noStrike" kern="1200" baseline="0" dirty="0" smtClean="0">
                <a:solidFill>
                  <a:schemeClr val="tx1"/>
                </a:solidFill>
                <a:effectLst/>
                <a:latin typeface="+mn-lt"/>
                <a:ea typeface="+mn-ea"/>
                <a:cs typeface="+mn-cs"/>
              </a:rPr>
              <a:t> worked with </a:t>
            </a:r>
            <a:r>
              <a:rPr lang="en-US" sz="1200" b="0" i="0" u="none" strike="noStrike" kern="1200" dirty="0" smtClean="0">
                <a:solidFill>
                  <a:schemeClr val="tx1"/>
                </a:solidFill>
                <a:effectLst/>
                <a:latin typeface="+mn-lt"/>
                <a:ea typeface="+mn-ea"/>
                <a:cs typeface="+mn-cs"/>
              </a:rPr>
              <a:t>DJ Case &amp; Associates</a:t>
            </a:r>
            <a:r>
              <a:rPr lang="en-US" sz="1200" b="0" i="0" u="none" strike="noStrike" kern="1200" baseline="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 a communications consulting firm that specializes in natural resources issues, to conduct a landowner survey. DJ Case works with natural resources agencies and organizations throughout the country helping them communicate with the public about conservation issues.</a:t>
            </a:r>
            <a:endParaRPr lang="en-US" dirty="0"/>
          </a:p>
        </p:txBody>
      </p:sp>
      <p:sp>
        <p:nvSpPr>
          <p:cNvPr id="4" name="Slide Number Placeholder 3"/>
          <p:cNvSpPr>
            <a:spLocks noGrp="1"/>
          </p:cNvSpPr>
          <p:nvPr>
            <p:ph type="sldNum" sz="quarter" idx="10"/>
          </p:nvPr>
        </p:nvSpPr>
        <p:spPr/>
        <p:txBody>
          <a:bodyPr/>
          <a:lstStyle/>
          <a:p>
            <a:fld id="{6E538F16-7FA2-174A-ADCE-0C8DF32BCAE2}" type="slidenum">
              <a:rPr lang="en-US" smtClean="0"/>
              <a:pPr/>
              <a:t>6</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949160178"/>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Surveys were sent to </a:t>
            </a:r>
            <a:r>
              <a:rPr lang="en-US" sz="1200" b="1" kern="1200" dirty="0" smtClean="0">
                <a:solidFill>
                  <a:schemeClr val="tx1"/>
                </a:solidFill>
                <a:effectLst/>
                <a:latin typeface="+mn-lt"/>
                <a:ea typeface="+mn-ea"/>
                <a:cs typeface="+mn-cs"/>
              </a:rPr>
              <a:t>1,800 farmers and ranchers</a:t>
            </a:r>
            <a:r>
              <a:rPr lang="en-US" sz="1200" kern="1200" dirty="0" smtClean="0">
                <a:solidFill>
                  <a:schemeClr val="tx1"/>
                </a:solidFill>
                <a:effectLst/>
                <a:latin typeface="+mn-lt"/>
                <a:ea typeface="+mn-ea"/>
                <a:cs typeface="+mn-cs"/>
              </a:rPr>
              <a:t> in the PLJV region, asking them what they thought about playas, wildlife and conservation.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They had a </a:t>
            </a:r>
            <a:r>
              <a:rPr lang="en-US" sz="1200" b="1" kern="1200" dirty="0" smtClean="0">
                <a:solidFill>
                  <a:schemeClr val="tx1"/>
                </a:solidFill>
                <a:effectLst/>
                <a:latin typeface="+mn-lt"/>
                <a:ea typeface="+mn-ea"/>
                <a:cs typeface="+mn-cs"/>
              </a:rPr>
              <a:t>26% response rate</a:t>
            </a:r>
            <a:r>
              <a:rPr lang="en-US" sz="1200" kern="1200" dirty="0" smtClean="0">
                <a:solidFill>
                  <a:schemeClr val="tx1"/>
                </a:solidFill>
                <a:effectLst/>
                <a:latin typeface="+mn-lt"/>
                <a:ea typeface="+mn-ea"/>
                <a:cs typeface="+mn-cs"/>
              </a:rPr>
              <a:t>, with a </a:t>
            </a:r>
            <a:r>
              <a:rPr lang="en-US" sz="1200" b="1" kern="1200" dirty="0" smtClean="0">
                <a:solidFill>
                  <a:schemeClr val="tx1"/>
                </a:solidFill>
                <a:effectLst/>
                <a:latin typeface="+mn-lt"/>
                <a:ea typeface="+mn-ea"/>
                <a:cs typeface="+mn-cs"/>
              </a:rPr>
              <a:t>95% confidence level</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538F16-7FA2-174A-ADCE-0C8DF32BCAE2}" type="slidenum">
              <a:rPr lang="en-US" smtClean="0"/>
              <a:pPr/>
              <a:t>7</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535868807"/>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indent="0">
              <a:buNone/>
            </a:pPr>
            <a:r>
              <a:rPr lang="en-US" sz="1200" dirty="0" smtClean="0"/>
              <a:t>Which of 13 possible resources might warrant additional conservation effort?</a:t>
            </a:r>
            <a:br>
              <a:rPr lang="en-US" sz="1200" dirty="0" smtClean="0"/>
            </a:br>
            <a:endParaRPr lang="en-US" sz="1200" dirty="0" smtClean="0"/>
          </a:p>
          <a:p>
            <a:pPr marL="45720" indent="0">
              <a:buNone/>
            </a:pPr>
            <a:r>
              <a:rPr lang="en-US" sz="1200" dirty="0" smtClean="0"/>
              <a:t>Supported “more conservation than now” for only one resource, the </a:t>
            </a:r>
            <a:r>
              <a:rPr lang="en-US" sz="1200" b="1" dirty="0" smtClean="0"/>
              <a:t>Ogallala Aquifer </a:t>
            </a:r>
            <a:r>
              <a:rPr lang="en-US" sz="1200" dirty="0" smtClean="0"/>
              <a:t/>
            </a:r>
            <a:br>
              <a:rPr lang="en-US" sz="1200" dirty="0" smtClean="0"/>
            </a:br>
            <a:endParaRPr lang="en-US" sz="1200" dirty="0" smtClean="0"/>
          </a:p>
          <a:p>
            <a:r>
              <a:rPr lang="en-US" sz="1200" dirty="0" smtClean="0"/>
              <a:t>Conservation Reserve Program ranked #2, with “same support as now”</a:t>
            </a:r>
            <a:endParaRPr lang="en-US" sz="1200" dirty="0"/>
          </a:p>
        </p:txBody>
      </p:sp>
      <p:sp>
        <p:nvSpPr>
          <p:cNvPr id="4" name="Slide Number Placeholder 3"/>
          <p:cNvSpPr>
            <a:spLocks noGrp="1"/>
          </p:cNvSpPr>
          <p:nvPr>
            <p:ph type="sldNum" sz="quarter" idx="10"/>
          </p:nvPr>
        </p:nvSpPr>
        <p:spPr/>
        <p:txBody>
          <a:bodyPr/>
          <a:lstStyle/>
          <a:p>
            <a:fld id="{6E538F16-7FA2-174A-ADCE-0C8DF32BCAE2}" type="slidenum">
              <a:rPr lang="en-US" smtClean="0"/>
              <a:pPr/>
              <a:t>8</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607942726"/>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Going forward, PLJV focused on two things when communicating: </a:t>
            </a:r>
            <a:r>
              <a:rPr lang="en-US" sz="1200" b="1" kern="1200" dirty="0" smtClean="0">
                <a:solidFill>
                  <a:schemeClr val="tx1"/>
                </a:solidFill>
                <a:effectLst/>
                <a:latin typeface="+mn-lt"/>
                <a:ea typeface="+mn-ea"/>
                <a:cs typeface="+mn-cs"/>
              </a:rPr>
              <a:t>1) playas recharge the aquifer </a:t>
            </a:r>
            <a:r>
              <a:rPr lang="en-US" sz="1200" b="0" kern="1200" dirty="0" smtClean="0">
                <a:solidFill>
                  <a:schemeClr val="tx1"/>
                </a:solidFill>
                <a:effectLst/>
                <a:latin typeface="+mn-lt"/>
                <a:ea typeface="+mn-ea"/>
                <a:cs typeface="+mn-cs"/>
              </a:rPr>
              <a:t>and</a:t>
            </a:r>
            <a:r>
              <a:rPr lang="en-US" sz="1200" b="1" kern="1200" dirty="0" smtClean="0">
                <a:solidFill>
                  <a:schemeClr val="tx1"/>
                </a:solidFill>
                <a:effectLst/>
                <a:latin typeface="+mn-lt"/>
                <a:ea typeface="+mn-ea"/>
                <a:cs typeface="+mn-cs"/>
              </a:rPr>
              <a:t> 2) telling</a:t>
            </a:r>
            <a:r>
              <a:rPr lang="en-US" sz="1200" b="1" kern="1200" baseline="0" dirty="0" smtClean="0">
                <a:solidFill>
                  <a:schemeClr val="tx1"/>
                </a:solidFill>
                <a:effectLst/>
                <a:latin typeface="+mn-lt"/>
                <a:ea typeface="+mn-ea"/>
                <a:cs typeface="+mn-cs"/>
              </a:rPr>
              <a:t> the “story” in terms of what helps the producer’s bottom line.</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50% did not know whether or not playas recharge groundwater</a:t>
            </a:r>
            <a:r>
              <a:rPr lang="en-US" sz="1200" kern="1200" dirty="0" smtClean="0">
                <a:solidFill>
                  <a:schemeClr val="tx1"/>
                </a:solidFill>
                <a:effectLst/>
                <a:latin typeface="+mn-lt"/>
                <a:ea typeface="+mn-ea"/>
                <a:cs typeface="+mn-cs"/>
              </a:rPr>
              <a:t>. Upon learning this, PLJV saw an opportunity (and a need) to communicate this link, and it has been a key message ever since. Promoted groundwater recharge through a literature review, playa film, the radio show, website and a fact sheet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6E538F16-7FA2-174A-ADCE-0C8DF32BCAE2}" type="slidenum">
              <a:rPr lang="en-US" smtClean="0"/>
              <a:pPr/>
              <a:t>9</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173247820"/>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survey was just the beginning. In order to be more effective in fostering</a:t>
            </a:r>
            <a:r>
              <a:rPr lang="en-US" sz="1200" b="0" i="0" u="none" strike="noStrike" kern="1200" baseline="0" dirty="0" smtClean="0">
                <a:solidFill>
                  <a:schemeClr val="tx1"/>
                </a:solidFill>
                <a:effectLst/>
                <a:latin typeface="+mn-lt"/>
                <a:ea typeface="+mn-ea"/>
                <a:cs typeface="+mn-cs"/>
              </a:rPr>
              <a:t> playa conservation, PLJV is again working with </a:t>
            </a:r>
            <a:r>
              <a:rPr lang="en-US" sz="1200" b="0" i="0" u="none" strike="noStrike" kern="1200" dirty="0" smtClean="0">
                <a:solidFill>
                  <a:schemeClr val="tx1"/>
                </a:solidFill>
                <a:effectLst/>
                <a:latin typeface="+mn-lt"/>
                <a:ea typeface="+mn-ea"/>
                <a:cs typeface="+mn-cs"/>
              </a:rPr>
              <a:t>DJ Case to ask for landowner and producer opinions and attitudes about playas and playa conservation.</a:t>
            </a:r>
            <a:r>
              <a:rPr lang="en-US" sz="1200" b="0" i="0" u="none" strike="noStrike" kern="1200" baseline="0" dirty="0" smtClean="0">
                <a:solidFill>
                  <a:schemeClr val="tx1"/>
                </a:solidFill>
                <a:effectLst/>
                <a:latin typeface="+mn-lt"/>
                <a:ea typeface="+mn-ea"/>
                <a:cs typeface="+mn-cs"/>
              </a:rPr>
              <a:t> </a:t>
            </a:r>
            <a:r>
              <a:rPr lang="en-US" dirty="0" smtClean="0"/>
              <a:t>The project is made possible through a grant from the Great Plains Landscape Conservation and addresses one of their playa research priorities, an analysis of the socioeconomic impediments to playa conservation.</a:t>
            </a:r>
            <a:endParaRPr lang="en-US" dirty="0"/>
          </a:p>
        </p:txBody>
      </p:sp>
      <p:sp>
        <p:nvSpPr>
          <p:cNvPr id="4" name="Slide Number Placeholder 3"/>
          <p:cNvSpPr>
            <a:spLocks noGrp="1"/>
          </p:cNvSpPr>
          <p:nvPr>
            <p:ph type="sldNum" sz="quarter" idx="10"/>
          </p:nvPr>
        </p:nvSpPr>
        <p:spPr/>
        <p:txBody>
          <a:bodyPr/>
          <a:lstStyle/>
          <a:p>
            <a:fld id="{6E538F16-7FA2-174A-ADCE-0C8DF32BCAE2}" type="slidenum">
              <a:rPr lang="en-US" smtClean="0"/>
              <a:pPr/>
              <a:t>10</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212434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089B2E6A-834E-47AB-AED0-04569499C6A0}" type="datetimeFigureOut">
              <a:rPr lang="en-US" smtClean="0"/>
              <a:pPr/>
              <a:t>8/6/17</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pic>
        <p:nvPicPr>
          <p:cNvPr id="5" name="Picture 4" descr="PLJV logo transparent-website.png"/>
          <p:cNvPicPr>
            <a:picLocks noChangeAspect="1"/>
          </p:cNvPicPr>
          <p:nvPr/>
        </p:nvPicPr>
        <p:blipFill>
          <a:blip r:embed="rId2" cstate="emai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3370364" y="5325876"/>
            <a:ext cx="2161761" cy="484234"/>
          </a:xfrm>
          <a:prstGeom prst="rect">
            <a:avLst/>
          </a:prstGeom>
        </p:spPr>
      </p:pic>
      <p:pic>
        <p:nvPicPr>
          <p:cNvPr id="20" name="Picture 19" descr="PLJV logo transparent-no words.png"/>
          <p:cNvPicPr>
            <a:picLocks noChangeAspect="1"/>
          </p:cNvPicPr>
          <p:nvPr userDrawn="1"/>
        </p:nvPicPr>
        <p:blipFill>
          <a:blip r:embed="rId3" cstate="emai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4402939" y="2273533"/>
            <a:ext cx="342036" cy="28167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57E29B57-53C3-4DE0-9EBE-E560FD91D51C}"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089B2E6A-834E-47AB-AED0-04569499C6A0}" type="datetimeFigureOut">
              <a:rPr lang="en-US" smtClean="0"/>
              <a:pPr/>
              <a:t>8/6/17</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pic>
        <p:nvPicPr>
          <p:cNvPr id="22" name="Picture 21" descr="PLJV logo transparent-no words.png"/>
          <p:cNvPicPr>
            <a:picLocks noChangeAspect="1"/>
          </p:cNvPicPr>
          <p:nvPr/>
        </p:nvPicPr>
        <p:blipFill>
          <a:blip r:embed="rId2" cstate="emai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1423017" y="392561"/>
            <a:ext cx="342036" cy="28167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57E29B57-53C3-4DE0-9EBE-E560FD91D51C}"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089B2E6A-834E-47AB-AED0-04569499C6A0}" type="datetimeFigureOut">
              <a:rPr lang="en-US" smtClean="0"/>
              <a:pPr/>
              <a:t>8/6/17</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pic>
        <p:nvPicPr>
          <p:cNvPr id="23" name="Picture 22" descr="PLJV logo transparent-no words.png"/>
          <p:cNvPicPr>
            <a:picLocks noChangeAspect="1"/>
          </p:cNvPicPr>
          <p:nvPr/>
        </p:nvPicPr>
        <p:blipFill>
          <a:blip r:embed="rId2" cstate="emai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1423017" y="392561"/>
            <a:ext cx="342036" cy="281677"/>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9B2E6A-834E-47AB-AED0-04569499C6A0}" type="datetimeFigureOut">
              <a:rPr lang="en-US" smtClean="0"/>
              <a:pPr/>
              <a:t>8/6/17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29B57-53C3-4DE0-9EBE-E560FD91D51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57E29B57-53C3-4DE0-9EBE-E560FD91D51C}"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9B2E6A-834E-47AB-AED0-04569499C6A0}" type="datetimeFigureOut">
              <a:rPr lang="en-US" smtClean="0"/>
              <a:pPr/>
              <a:t>8/6/17</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OBJECT">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380998" y="1719071"/>
            <a:ext cx="8407892" cy="4407407"/>
          </a:xfrm>
          <a:prstGeom prst="rect">
            <a:avLst/>
          </a:prstGeom>
          <a:noFill/>
          <a:ln>
            <a:noFill/>
          </a:ln>
        </p:spPr>
        <p:txBody>
          <a:bodyPr lIns="91425" tIns="91425" rIns="91425" bIns="91425" anchor="t" anchorCtr="0"/>
          <a:lstStyle>
            <a:lvl1pPr marL="274320" indent="-160020" algn="l" rtl="0">
              <a:spcBef>
                <a:spcPts val="400"/>
              </a:spcBef>
              <a:buClr>
                <a:schemeClr val="accent1"/>
              </a:buClr>
              <a:buFont typeface="Arial"/>
              <a:buChar char="●"/>
              <a:defRPr sz="2000" baseline="0">
                <a:solidFill>
                  <a:schemeClr val="dk2"/>
                </a:solidFill>
                <a:latin typeface="Times New Roman"/>
                <a:ea typeface="Times New Roman"/>
                <a:cs typeface="Times New Roman"/>
                <a:sym typeface="Times New Roman"/>
              </a:defRPr>
            </a:lvl1pPr>
            <a:lvl2pPr marL="548640" indent="-78740" algn="l" rtl="0">
              <a:spcBef>
                <a:spcPts val="360"/>
              </a:spcBef>
              <a:buClr>
                <a:schemeClr val="accent2"/>
              </a:buClr>
              <a:buFont typeface="Wingdings"/>
              <a:buChar char="§"/>
              <a:defRPr sz="1800" baseline="0">
                <a:solidFill>
                  <a:schemeClr val="dk2"/>
                </a:solidFill>
                <a:latin typeface="Times New Roman"/>
                <a:ea typeface="Times New Roman"/>
                <a:cs typeface="Times New Roman"/>
                <a:sym typeface="Times New Roman"/>
              </a:defRPr>
            </a:lvl2pPr>
            <a:lvl3pPr marL="822960" indent="-86360" algn="l" rtl="0">
              <a:spcBef>
                <a:spcPts val="320"/>
              </a:spcBef>
              <a:buClr>
                <a:schemeClr val="accent3"/>
              </a:buClr>
              <a:buFont typeface="Wingdings"/>
              <a:buChar char="§"/>
              <a:defRPr sz="1600" baseline="0">
                <a:solidFill>
                  <a:schemeClr val="dk2"/>
                </a:solidFill>
                <a:latin typeface="Times New Roman"/>
                <a:ea typeface="Times New Roman"/>
                <a:cs typeface="Times New Roman"/>
                <a:sym typeface="Times New Roman"/>
              </a:defRPr>
            </a:lvl3pPr>
            <a:lvl4pPr marL="1097280" indent="-93980" algn="l" rtl="0">
              <a:spcBef>
                <a:spcPts val="280"/>
              </a:spcBef>
              <a:buClr>
                <a:schemeClr val="accent4"/>
              </a:buClr>
              <a:buFont typeface="Wingdings"/>
              <a:buChar char="§"/>
              <a:defRPr sz="1400">
                <a:solidFill>
                  <a:schemeClr val="dk2"/>
                </a:solidFill>
                <a:latin typeface="Times New Roman"/>
                <a:ea typeface="Times New Roman"/>
                <a:cs typeface="Times New Roman"/>
                <a:sym typeface="Times New Roman"/>
              </a:defRPr>
            </a:lvl4pPr>
            <a:lvl5pPr marL="1280160" indent="-105410" algn="l" rtl="0">
              <a:spcBef>
                <a:spcPts val="260"/>
              </a:spcBef>
              <a:buClr>
                <a:schemeClr val="accent6"/>
              </a:buClr>
              <a:buFont typeface="Wingdings"/>
              <a:buChar char="§"/>
              <a:defRPr sz="1300" baseline="0">
                <a:solidFill>
                  <a:schemeClr val="dk2"/>
                </a:solidFill>
                <a:latin typeface="Times New Roman"/>
                <a:ea typeface="Times New Roman"/>
                <a:cs typeface="Times New Roman"/>
                <a:sym typeface="Times New Roman"/>
              </a:defRPr>
            </a:lvl5pPr>
            <a:lvl6pPr marL="1554480" indent="-106680" algn="l" rtl="0">
              <a:spcBef>
                <a:spcPts val="240"/>
              </a:spcBef>
              <a:buClr>
                <a:schemeClr val="accent1"/>
              </a:buClr>
              <a:buFont typeface="Wingdings"/>
              <a:buChar char="§"/>
              <a:defRPr sz="1200">
                <a:solidFill>
                  <a:schemeClr val="dk2"/>
                </a:solidFill>
                <a:latin typeface="Times New Roman"/>
                <a:ea typeface="Times New Roman"/>
                <a:cs typeface="Times New Roman"/>
                <a:sym typeface="Times New Roman"/>
              </a:defRPr>
            </a:lvl6pPr>
            <a:lvl7pPr marL="1828800" indent="-114300" algn="l" rtl="0">
              <a:spcBef>
                <a:spcPts val="240"/>
              </a:spcBef>
              <a:buClr>
                <a:schemeClr val="accent2"/>
              </a:buClr>
              <a:buFont typeface="Wingdings"/>
              <a:buChar char="§"/>
              <a:defRPr sz="1200">
                <a:solidFill>
                  <a:schemeClr val="dk2"/>
                </a:solidFill>
                <a:latin typeface="Times New Roman"/>
                <a:ea typeface="Times New Roman"/>
                <a:cs typeface="Times New Roman"/>
                <a:sym typeface="Times New Roman"/>
              </a:defRPr>
            </a:lvl7pPr>
            <a:lvl8pPr marL="2103120" indent="-109220" algn="l" rtl="0">
              <a:spcBef>
                <a:spcPts val="240"/>
              </a:spcBef>
              <a:buClr>
                <a:schemeClr val="accent3"/>
              </a:buClr>
              <a:buFont typeface="Wingdings"/>
              <a:buChar char="§"/>
              <a:defRPr sz="1200">
                <a:solidFill>
                  <a:schemeClr val="dk2"/>
                </a:solidFill>
                <a:latin typeface="Times New Roman"/>
                <a:ea typeface="Times New Roman"/>
                <a:cs typeface="Times New Roman"/>
                <a:sym typeface="Times New Roman"/>
              </a:defRPr>
            </a:lvl8pPr>
            <a:lvl9pPr marL="2377440" indent="-116839" algn="l" rtl="0">
              <a:spcBef>
                <a:spcPts val="240"/>
              </a:spcBef>
              <a:buClr>
                <a:schemeClr val="accent5"/>
              </a:buClr>
              <a:buFont typeface="Wingdings"/>
              <a:buChar char="§"/>
              <a:defRPr sz="1200">
                <a:solidFill>
                  <a:schemeClr val="dk2"/>
                </a:solidFill>
                <a:latin typeface="Times New Roman"/>
                <a:ea typeface="Times New Roman"/>
                <a:cs typeface="Times New Roman"/>
                <a:sym typeface="Times New Roman"/>
              </a:defRPr>
            </a:lvl9pPr>
          </a:lstStyle>
          <a:p>
            <a:endParaRPr/>
          </a:p>
        </p:txBody>
      </p:sp>
      <p:sp>
        <p:nvSpPr>
          <p:cNvPr id="26" name="Shape 26"/>
          <p:cNvSpPr txBox="1">
            <a:spLocks noGrp="1"/>
          </p:cNvSpPr>
          <p:nvPr>
            <p:ph type="dt" idx="10"/>
          </p:nvPr>
        </p:nvSpPr>
        <p:spPr>
          <a:xfrm>
            <a:off x="370887" y="6356350"/>
            <a:ext cx="2133599" cy="274319"/>
          </a:xfrm>
          <a:prstGeom prst="rect">
            <a:avLst/>
          </a:prstGeom>
          <a:noFill/>
          <a:ln>
            <a:noFill/>
          </a:ln>
        </p:spPr>
        <p:txBody>
          <a:bodyPr lIns="91425" tIns="91425" rIns="91425" bIns="91425" anchor="ctr" anchorCtr="0"/>
          <a:lstStyle>
            <a:lvl1pPr marL="0" marR="0" indent="0" algn="l" rtl="0">
              <a:spcBef>
                <a:spcPts val="0"/>
              </a:spcBef>
              <a:defRPr sz="1100" b="0" i="0" u="none" strike="noStrike" cap="none" baseline="0">
                <a:solidFill>
                  <a:schemeClr val="dk2"/>
                </a:solidFill>
                <a:latin typeface="Times New Roman"/>
                <a:ea typeface="Times New Roman"/>
                <a:cs typeface="Times New Roman"/>
                <a:sym typeface="Times New Roman"/>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27" name="Shape 27"/>
          <p:cNvSpPr txBox="1">
            <a:spLocks noGrp="1"/>
          </p:cNvSpPr>
          <p:nvPr>
            <p:ph type="ftr" idx="11"/>
          </p:nvPr>
        </p:nvSpPr>
        <p:spPr>
          <a:xfrm>
            <a:off x="3048000" y="6356350"/>
            <a:ext cx="3352799" cy="274319"/>
          </a:xfrm>
          <a:prstGeom prst="rect">
            <a:avLst/>
          </a:prstGeom>
          <a:noFill/>
          <a:ln>
            <a:noFill/>
          </a:ln>
        </p:spPr>
        <p:txBody>
          <a:bodyPr lIns="91425" tIns="91425" rIns="91425" bIns="91425" anchor="ctr" anchorCtr="0"/>
          <a:lstStyle>
            <a:lvl1pPr marL="0" marR="0" indent="0" algn="ctr" rtl="0">
              <a:spcBef>
                <a:spcPts val="0"/>
              </a:spcBef>
              <a:defRPr sz="1100" b="0" i="0" u="none" strike="noStrike" cap="none" baseline="0">
                <a:solidFill>
                  <a:schemeClr val="dk2"/>
                </a:solidFill>
                <a:latin typeface="Times New Roman"/>
                <a:ea typeface="Times New Roman"/>
                <a:cs typeface="Times New Roman"/>
                <a:sym typeface="Times New Roman"/>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234679" y="6355080"/>
            <a:ext cx="582966" cy="274319"/>
          </a:xfrm>
          <a:prstGeom prst="rect">
            <a:avLst/>
          </a:prstGeom>
          <a:noFill/>
          <a:ln>
            <a:noFill/>
          </a:ln>
        </p:spPr>
        <p:txBody>
          <a:bodyPr lIns="91425" tIns="91425" rIns="91425" bIns="91425" anchor="ctr" anchorCtr="0"/>
          <a:lstStyle>
            <a:lvl1pPr marL="0" marR="0" indent="0" algn="ctr" rtl="0">
              <a:spcBef>
                <a:spcPts val="0"/>
              </a:spcBef>
              <a:defRPr sz="1100" b="0" i="0" u="none" strike="noStrike" cap="none" baseline="0">
                <a:solidFill>
                  <a:schemeClr val="dk2"/>
                </a:solidFill>
                <a:latin typeface="Times New Roman"/>
                <a:ea typeface="Times New Roman"/>
                <a:cs typeface="Times New Roman"/>
                <a:sym typeface="Times New Roman"/>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29" name="Shape 29"/>
          <p:cNvSpPr txBox="1">
            <a:spLocks noGrp="1"/>
          </p:cNvSpPr>
          <p:nvPr>
            <p:ph type="title"/>
          </p:nvPr>
        </p:nvSpPr>
        <p:spPr>
          <a:xfrm>
            <a:off x="381000" y="355846"/>
            <a:ext cx="8381260" cy="1054393"/>
          </a:xfrm>
          <a:prstGeom prst="rect">
            <a:avLst/>
          </a:prstGeom>
          <a:noFill/>
          <a:ln>
            <a:noFill/>
          </a:ln>
        </p:spPr>
        <p:txBody>
          <a:bodyPr lIns="91425" tIns="91425" rIns="91425" bIns="91425" anchor="ctr" anchorCtr="0"/>
          <a:lstStyle>
            <a:lvl1pPr algn="ctr" rtl="0">
              <a:spcBef>
                <a:spcPts val="0"/>
              </a:spcBef>
              <a:buClr>
                <a:schemeClr val="lt1"/>
              </a:buClr>
              <a:buFont typeface="Questrial"/>
              <a:buNone/>
              <a:defRPr sz="3200" cap="small" baseline="0">
                <a:solidFill>
                  <a:schemeClr val="lt1"/>
                </a:solidFill>
                <a:latin typeface="Questrial"/>
                <a:ea typeface="Questrial"/>
                <a:cs typeface="Questrial"/>
                <a:sym typeface="Questria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77972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1_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9144000" cy="93267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7" name="Straight Connector 6"/>
          <p:cNvSpPr>
            <a:spLocks noChangeShapeType="1"/>
          </p:cNvSpPr>
          <p:nvPr/>
        </p:nvSpPr>
        <p:spPr bwMode="auto">
          <a:xfrm>
            <a:off x="152400" y="855865"/>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Title 7"/>
          <p:cNvSpPr>
            <a:spLocks noGrp="1"/>
          </p:cNvSpPr>
          <p:nvPr>
            <p:ph type="ctrTitle" hasCustomPrompt="1"/>
          </p:nvPr>
        </p:nvSpPr>
        <p:spPr>
          <a:xfrm>
            <a:off x="685800" y="152400"/>
            <a:ext cx="7772400" cy="533400"/>
          </a:xfrm>
        </p:spPr>
        <p:txBody>
          <a:bodyPr anchor="b">
            <a:normAutofit/>
          </a:bodyPr>
          <a:lstStyle>
            <a:lvl1pPr>
              <a:defRPr sz="3600" baseline="0">
                <a:solidFill>
                  <a:schemeClr val="accent3">
                    <a:lumMod val="75000"/>
                  </a:schemeClr>
                </a:solidFill>
              </a:defRPr>
            </a:lvl1pPr>
          </a:lstStyle>
          <a:p>
            <a:r>
              <a:rPr kumimoji="0" lang="en-US" dirty="0" smtClean="0"/>
              <a:t>Click to Edit Master title style</a:t>
            </a:r>
            <a:endParaRPr kumimoji="0" lang="en-US" dirty="0"/>
          </a:p>
        </p:txBody>
      </p:sp>
      <p:sp>
        <p:nvSpPr>
          <p:cNvPr id="13" name="Oval 12"/>
          <p:cNvSpPr/>
          <p:nvPr/>
        </p:nvSpPr>
        <p:spPr>
          <a:xfrm>
            <a:off x="4267200" y="55350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64161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0" name="Picture 19" descr="PLJV logo transparent-no words.png"/>
          <p:cNvPicPr>
            <a:picLocks noChangeAspect="1"/>
          </p:cNvPicPr>
          <p:nvPr userDrawn="1"/>
        </p:nvPicPr>
        <p:blipFill>
          <a:blip r:embed="rId2" cstate="emai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4392436" y="681742"/>
            <a:ext cx="342036" cy="28167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bg>
      <p:bgRef idx="1001">
        <a:schemeClr val="bg2"/>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a:xfrm>
            <a:off x="301752" y="228600"/>
            <a:ext cx="8534400" cy="609600"/>
          </a:xfrm>
        </p:spPr>
        <p:txBody>
          <a:body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le and Content">
    <p:bg>
      <p:bgRef idx="1001">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89B2E6A-834E-47AB-AED0-04569499C6A0}" type="datetimeFigureOut">
              <a:rPr lang="en-US" smtClean="0"/>
              <a:pPr/>
              <a:t>8/6/17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57E29B57-53C3-4DE0-9EBE-E560FD91D51C}"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089B2E6A-834E-47AB-AED0-04569499C6A0}" type="datetimeFigureOut">
              <a:rPr lang="en-US" smtClean="0"/>
              <a:pPr/>
              <a:t>8/6/17</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pic>
        <p:nvPicPr>
          <p:cNvPr id="21" name="Picture 20" descr="PLJV logo transparent-website.png"/>
          <p:cNvPicPr>
            <a:picLocks noChangeAspect="1"/>
          </p:cNvPicPr>
          <p:nvPr/>
        </p:nvPicPr>
        <p:blipFill>
          <a:blip r:embed="rId2" cstate="emai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3492500" y="5203952"/>
            <a:ext cx="2161761" cy="484234"/>
          </a:xfrm>
          <a:prstGeom prst="rect">
            <a:avLst/>
          </a:prstGeom>
        </p:spPr>
      </p:pic>
      <p:pic>
        <p:nvPicPr>
          <p:cNvPr id="22" name="Picture 21" descr="PLJV logo transparent-no words.png"/>
          <p:cNvPicPr>
            <a:picLocks noChangeAspect="1"/>
          </p:cNvPicPr>
          <p:nvPr userDrawn="1"/>
        </p:nvPicPr>
        <p:blipFill>
          <a:blip r:embed="rId3" cstate="emai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4394817" y="2264008"/>
            <a:ext cx="342036" cy="28167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089B2E6A-834E-47AB-AED0-04569499C6A0}" type="datetimeFigureOut">
              <a:rPr lang="en-US" smtClean="0"/>
              <a:pPr/>
              <a:t>8/6/17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29B57-53C3-4DE0-9EBE-E560FD91D51C}"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89B2E6A-834E-47AB-AED0-04569499C6A0}" type="datetimeFigureOut">
              <a:rPr lang="en-US" smtClean="0"/>
              <a:pPr/>
              <a:t>8/6/17</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57E29B57-53C3-4DE0-9EBE-E560FD91D51C}"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pic>
        <p:nvPicPr>
          <p:cNvPr id="28" name="Picture 27" descr="PLJV logo transparent-no words.png"/>
          <p:cNvPicPr>
            <a:picLocks noChangeAspect="1"/>
          </p:cNvPicPr>
          <p:nvPr/>
        </p:nvPicPr>
        <p:blipFill>
          <a:blip r:embed="rId2" cstate="emai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4394817" y="1111694"/>
            <a:ext cx="342036" cy="28167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89B2E6A-834E-47AB-AED0-04569499C6A0}" type="datetimeFigureOut">
              <a:rPr lang="en-US" smtClean="0"/>
              <a:pPr/>
              <a:t>8/6/17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57E29B57-53C3-4DE0-9EBE-E560FD91D5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089B2E6A-834E-47AB-AED0-04569499C6A0}" type="datetimeFigureOut">
              <a:rPr lang="en-US" smtClean="0"/>
              <a:pPr/>
              <a:t>8/6/17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57E29B57-53C3-4DE0-9EBE-E560FD91D5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89B2E6A-834E-47AB-AED0-04569499C6A0}" type="datetimeFigureOut">
              <a:rPr lang="en-US" smtClean="0"/>
              <a:pPr/>
              <a:t>8/6/17</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7E29B57-53C3-4DE0-9EBE-E560FD91D51C}"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pic>
        <p:nvPicPr>
          <p:cNvPr id="5" name="Picture 4" descr="PLJV logo transparent-no words.png"/>
          <p:cNvPicPr>
            <a:picLocks noChangeAspect="1"/>
          </p:cNvPicPr>
          <p:nvPr/>
        </p:nvPicPr>
        <p:blipFill>
          <a:blip r:embed="rId16" cstate="emai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4394817" y="1111694"/>
            <a:ext cx="342036" cy="281677"/>
          </a:xfrm>
          <a:prstGeom prst="rect">
            <a:avLst/>
          </a:prstGeom>
        </p:spPr>
      </p:pic>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1.jpeg"/><Relationship Id="rId1" Type="http://schemas.openxmlformats.org/officeDocument/2006/relationships/tags" Target="../tags/tag2.xml"/><Relationship Id="rId2"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 Id="rId3"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xml"/><Relationship Id="rId3"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9.xml"/><Relationship Id="rId2"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381000"/>
            <a:ext cx="8686800" cy="1676399"/>
          </a:xfrm>
        </p:spPr>
        <p:txBody>
          <a:bodyPr>
            <a:noAutofit/>
          </a:bodyPr>
          <a:lstStyle/>
          <a:p>
            <a:r>
              <a:rPr lang="en-US" sz="3600" dirty="0" smtClean="0"/>
              <a:t>Somewhere between Falling Into </a:t>
            </a:r>
            <a:br>
              <a:rPr lang="en-US" sz="3600" dirty="0" smtClean="0"/>
            </a:br>
            <a:r>
              <a:rPr lang="en-US" sz="3600" dirty="0" smtClean="0"/>
              <a:t>and Creating Non-traditional Partnerships </a:t>
            </a:r>
            <a:endParaRPr lang="en-US" sz="3600" dirty="0"/>
          </a:p>
        </p:txBody>
      </p:sp>
      <p:pic>
        <p:nvPicPr>
          <p:cNvPr id="9" name="Picture 8" descr="52916_10151196947264500_402917537_o.jpg"/>
          <p:cNvPicPr>
            <a:picLocks noChangeAspect="1"/>
          </p:cNvPicPr>
          <p:nvPr/>
        </p:nvPicPr>
        <p:blipFill>
          <a:blip r:embed="rId3" cstate="email"/>
          <a:stretch>
            <a:fillRect/>
          </a:stretch>
        </p:blipFill>
        <p:spPr>
          <a:xfrm>
            <a:off x="1557360" y="2904169"/>
            <a:ext cx="6029280" cy="223175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2743200"/>
            <a:ext cx="6480174" cy="1673225"/>
          </a:xfrm>
        </p:spPr>
        <p:txBody>
          <a:bodyPr>
            <a:normAutofit/>
          </a:bodyPr>
          <a:lstStyle/>
          <a:p>
            <a:r>
              <a:rPr lang="en-US" sz="1800" dirty="0"/>
              <a:t>DJ Case &amp; </a:t>
            </a:r>
            <a:r>
              <a:rPr lang="en-US" sz="1800" dirty="0" smtClean="0"/>
              <a:t>Associates,</a:t>
            </a:r>
          </a:p>
          <a:p>
            <a:r>
              <a:rPr lang="en-US" sz="1800" dirty="0" smtClean="0"/>
              <a:t>Rainwater Basin JV &amp;</a:t>
            </a:r>
            <a:endParaRPr lang="en-US" sz="1800" dirty="0"/>
          </a:p>
          <a:p>
            <a:r>
              <a:rPr lang="en-US" sz="1800" dirty="0" smtClean="0"/>
              <a:t>Great Plains </a:t>
            </a:r>
            <a:r>
              <a:rPr lang="en-US" sz="1800" dirty="0" err="1" smtClean="0"/>
              <a:t>lCC</a:t>
            </a:r>
            <a:endParaRPr lang="en-US" sz="1800" dirty="0"/>
          </a:p>
        </p:txBody>
      </p:sp>
      <p:sp>
        <p:nvSpPr>
          <p:cNvPr id="3" name="Title 2"/>
          <p:cNvSpPr>
            <a:spLocks noGrp="1"/>
          </p:cNvSpPr>
          <p:nvPr>
            <p:ph type="title"/>
          </p:nvPr>
        </p:nvSpPr>
        <p:spPr/>
        <p:txBody>
          <a:bodyPr/>
          <a:lstStyle/>
          <a:p>
            <a:r>
              <a:rPr lang="en-US" dirty="0" smtClean="0"/>
              <a:t>Phase 2:</a:t>
            </a:r>
            <a:br>
              <a:rPr lang="en-US" dirty="0" smtClean="0"/>
            </a:br>
            <a:r>
              <a:rPr lang="en-US" dirty="0" smtClean="0"/>
              <a:t>2013 Focus Groups</a:t>
            </a:r>
            <a:endParaRPr lang="en-US" dirty="0"/>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088095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066800"/>
            <a:ext cx="2362200" cy="5181600"/>
          </a:xfrm>
        </p:spPr>
        <p:txBody>
          <a:bodyPr anchor="t"/>
          <a:lstStyle/>
          <a:p>
            <a:r>
              <a:rPr lang="en-US" sz="2400" dirty="0" smtClean="0"/>
              <a:t>Our Question</a:t>
            </a:r>
            <a:r>
              <a:rPr lang="en-US" sz="2400" b="0" dirty="0" smtClean="0"/>
              <a:t/>
            </a:r>
            <a:br>
              <a:rPr lang="en-US" sz="2400" b="0" dirty="0" smtClean="0"/>
            </a:br>
            <a:r>
              <a:rPr lang="en-US" sz="2400" b="0" dirty="0" smtClean="0"/>
              <a:t/>
            </a:r>
            <a:br>
              <a:rPr lang="en-US" sz="2400" b="0" dirty="0" smtClean="0"/>
            </a:br>
            <a:r>
              <a:rPr lang="en-US" sz="2400" b="0" dirty="0" smtClean="0"/>
              <a:t>What motivates </a:t>
            </a:r>
            <a:r>
              <a:rPr lang="en-US" sz="2400" b="0" dirty="0"/>
              <a:t>landowners to enroll, </a:t>
            </a:r>
            <a:r>
              <a:rPr lang="en-US" sz="2400" b="0" dirty="0" smtClean="0"/>
              <a:t>or </a:t>
            </a:r>
            <a:r>
              <a:rPr lang="en-US" sz="2400" b="0" dirty="0"/>
              <a:t>not, </a:t>
            </a:r>
            <a:br>
              <a:rPr lang="en-US" sz="2400" b="0" dirty="0"/>
            </a:br>
            <a:r>
              <a:rPr lang="en-US" sz="2400" b="0" dirty="0"/>
              <a:t>in a playa conservation program</a:t>
            </a:r>
            <a:r>
              <a:rPr lang="en-US" sz="2400" b="0" dirty="0" smtClean="0"/>
              <a:t>?</a:t>
            </a:r>
            <a:br>
              <a:rPr lang="en-US" sz="2400" b="0" dirty="0" smtClean="0"/>
            </a:br>
            <a:r>
              <a:rPr lang="en-US" sz="2400" b="0" dirty="0" smtClean="0"/>
              <a:t/>
            </a:r>
            <a:br>
              <a:rPr lang="en-US" sz="2400" b="0" dirty="0" smtClean="0"/>
            </a:br>
            <a:r>
              <a:rPr lang="en-US" sz="2400" b="0" dirty="0" smtClean="0"/>
              <a:t>More detail on playas, aquifer and the future</a:t>
            </a:r>
            <a:br>
              <a:rPr lang="en-US" sz="2400" b="0" dirty="0" smtClean="0"/>
            </a:br>
            <a:endParaRPr lang="en-US" sz="2400" b="0" dirty="0"/>
          </a:p>
        </p:txBody>
      </p:sp>
      <p:pic>
        <p:nvPicPr>
          <p:cNvPr id="2" name="Picture 1" descr="1205443848.jpe"/>
          <p:cNvPicPr>
            <a:picLocks noChangeAspect="1"/>
          </p:cNvPicPr>
          <p:nvPr/>
        </p:nvPicPr>
        <p:blipFill>
          <a:blip r:embed="rId3"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3124200" y="3174801"/>
            <a:ext cx="5638800" cy="3149799"/>
          </a:xfrm>
          <a:prstGeom prst="rect">
            <a:avLst/>
          </a:prstGeom>
        </p:spPr>
      </p:pic>
      <p:pic>
        <p:nvPicPr>
          <p:cNvPr id="7" name="Picture Placeholder 6"/>
          <p:cNvPicPr>
            <a:picLocks noGrp="1" noChangeAspect="1"/>
          </p:cNvPicPr>
          <p:nvPr>
            <p:ph sz="quarter" idx="1"/>
          </p:nvPr>
        </p:nvPicPr>
        <p:blipFill rotWithShape="1">
          <a:blip r:embed="rId4"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rcRect/>
          <a:stretch/>
        </p:blipFill>
        <p:spPr>
          <a:xfrm>
            <a:off x="6857999" y="660201"/>
            <a:ext cx="1905000" cy="2444393"/>
          </a:xfrm>
        </p:spPr>
      </p:pic>
      <p:pic>
        <p:nvPicPr>
          <p:cNvPr id="5" name="Picture Placeholder 6"/>
          <p:cNvPicPr>
            <a:picLocks noChangeAspect="1"/>
          </p:cNvPicPr>
          <p:nvPr/>
        </p:nvPicPr>
        <p:blipFill>
          <a:blip r:embed="rId5"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3124199" y="660201"/>
            <a:ext cx="3657602" cy="2438400"/>
          </a:xfrm>
          <a:prstGeom prst="rect">
            <a:avLst/>
          </a:prstGeom>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334464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7"/>
        <p:cNvGrpSpPr/>
        <p:nvPr/>
      </p:nvGrpSpPr>
      <p:grpSpPr>
        <a:xfrm>
          <a:off x="0" y="0"/>
          <a:ext cx="0" cy="0"/>
          <a:chOff x="0" y="0"/>
          <a:chExt cx="0" cy="0"/>
        </a:xfrm>
      </p:grpSpPr>
      <p:sp>
        <p:nvSpPr>
          <p:cNvPr id="188" name="Shape 188"/>
          <p:cNvSpPr txBox="1">
            <a:spLocks noGrp="1"/>
          </p:cNvSpPr>
          <p:nvPr>
            <p:ph sz="half" idx="1"/>
          </p:nvPr>
        </p:nvSpPr>
        <p:spPr>
          <a:xfrm>
            <a:off x="304800" y="1600200"/>
            <a:ext cx="4038600" cy="4610452"/>
          </a:xfrm>
          <a:prstGeom prst="rect">
            <a:avLst/>
          </a:prstGeom>
          <a:noFill/>
          <a:ln>
            <a:noFill/>
          </a:ln>
        </p:spPr>
        <p:txBody>
          <a:bodyPr wrap="square" lIns="91425" tIns="45700" rIns="91425" bIns="45700" anchor="t" anchorCtr="0">
            <a:spAutoFit/>
          </a:bodyPr>
          <a:lstStyle/>
          <a:p>
            <a:pPr indent="-236220">
              <a:spcBef>
                <a:spcPts val="400"/>
              </a:spcBef>
              <a:spcAft>
                <a:spcPts val="1200"/>
              </a:spcAft>
              <a:buSzPct val="60000"/>
              <a:buFont typeface="Arial"/>
              <a:buChar char="●"/>
            </a:pPr>
            <a:r>
              <a:rPr lang="en-US" sz="2400" dirty="0">
                <a:ea typeface="Times New Roman"/>
                <a:cs typeface="Times New Roman"/>
                <a:sym typeface="Times New Roman"/>
              </a:rPr>
              <a:t>C</a:t>
            </a:r>
            <a:r>
              <a:rPr lang="en-US" sz="2400" dirty="0" smtClean="0">
                <a:ea typeface="Times New Roman"/>
                <a:cs typeface="Times New Roman"/>
                <a:sym typeface="Times New Roman"/>
              </a:rPr>
              <a:t>onducted </a:t>
            </a:r>
            <a:r>
              <a:rPr lang="en-US" sz="2400" dirty="0">
                <a:ea typeface="Times New Roman"/>
                <a:cs typeface="Times New Roman"/>
                <a:sym typeface="Times New Roman"/>
              </a:rPr>
              <a:t>13 focus groups across the Playa Lakes &amp; Rainwater Basin </a:t>
            </a:r>
            <a:r>
              <a:rPr lang="en-US" sz="2400" dirty="0" smtClean="0">
                <a:ea typeface="Times New Roman"/>
                <a:cs typeface="Times New Roman"/>
                <a:sym typeface="Times New Roman"/>
              </a:rPr>
              <a:t>JVs</a:t>
            </a:r>
            <a:endParaRPr lang="en-US" sz="2400" dirty="0">
              <a:ea typeface="Times New Roman"/>
              <a:cs typeface="Times New Roman"/>
              <a:sym typeface="Times New Roman"/>
            </a:endParaRPr>
          </a:p>
          <a:p>
            <a:pPr>
              <a:spcAft>
                <a:spcPts val="1200"/>
              </a:spcAft>
            </a:pPr>
            <a:r>
              <a:rPr lang="en-US" sz="2400" dirty="0" smtClean="0"/>
              <a:t>Talked with farmers and ranchers who </a:t>
            </a:r>
            <a:r>
              <a:rPr lang="en-US" sz="2400" dirty="0"/>
              <a:t>have playas on their </a:t>
            </a:r>
            <a:r>
              <a:rPr lang="en-US" sz="2400" dirty="0" smtClean="0"/>
              <a:t>property</a:t>
            </a:r>
            <a:endParaRPr lang="en-US" sz="2400" dirty="0"/>
          </a:p>
          <a:p>
            <a:pPr>
              <a:spcAft>
                <a:spcPts val="1200"/>
              </a:spcAft>
            </a:pPr>
            <a:r>
              <a:rPr lang="en-US" sz="2400" dirty="0" smtClean="0"/>
              <a:t>Held </a:t>
            </a:r>
            <a:r>
              <a:rPr lang="en-US" sz="2400" dirty="0"/>
              <a:t>in areas with large playa clusters as identified by PLJV's Playa Decision Support System </a:t>
            </a:r>
            <a:endParaRPr lang="en-US" sz="2400" b="0" i="0" u="none" strike="noStrike" cap="none" baseline="0" dirty="0" smtClean="0">
              <a:solidFill>
                <a:schemeClr val="dk2"/>
              </a:solidFill>
              <a:ea typeface="Times New Roman"/>
              <a:cs typeface="Times New Roman"/>
              <a:sym typeface="Times New Roman"/>
            </a:endParaRPr>
          </a:p>
        </p:txBody>
      </p:sp>
      <p:pic>
        <p:nvPicPr>
          <p:cNvPr id="4" name="Content Placeholder 3"/>
          <p:cNvPicPr>
            <a:picLocks noGrp="1" noChangeAspect="1"/>
          </p:cNvPicPr>
          <p:nvPr>
            <p:ph sz="half" idx="2"/>
          </p:nvPr>
        </p:nvPicPr>
        <p:blipFill>
          <a:blip r:embed="rId3"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4917645" y="1508750"/>
            <a:ext cx="3910109" cy="5060140"/>
          </a:xfrm>
        </p:spPr>
      </p:pic>
      <p:sp>
        <p:nvSpPr>
          <p:cNvPr id="3" name="Title 2"/>
          <p:cNvSpPr>
            <a:spLocks noGrp="1"/>
          </p:cNvSpPr>
          <p:nvPr>
            <p:ph type="title"/>
          </p:nvPr>
        </p:nvSpPr>
        <p:spPr/>
        <p:txBody>
          <a:bodyPr/>
          <a:lstStyle/>
          <a:p>
            <a:r>
              <a:rPr lang="en-US" dirty="0" smtClean="0"/>
              <a:t>Landowner Focus Groups</a:t>
            </a:r>
            <a:endParaRPr lang="en-US" dirty="0"/>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615486674"/>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00375" y="5911121"/>
            <a:ext cx="5867400" cy="533400"/>
          </a:xfrm>
        </p:spPr>
        <p:txBody>
          <a:bodyPr/>
          <a:lstStyle/>
          <a:p>
            <a:r>
              <a:rPr lang="en-US" dirty="0" smtClean="0"/>
              <a:t>Genesis of </a:t>
            </a:r>
            <a:r>
              <a:rPr lang="en-US" dirty="0" err="1" smtClean="0"/>
              <a:t>Mudhole</a:t>
            </a:r>
            <a:r>
              <a:rPr lang="en-US" dirty="0" smtClean="0"/>
              <a:t> Joint Venture</a:t>
            </a:r>
            <a:endParaRPr lang="en-US" dirty="0"/>
          </a:p>
        </p:txBody>
      </p:sp>
      <p:pic>
        <p:nvPicPr>
          <p:cNvPr id="11" name="Picture Placeholder 10"/>
          <p:cNvPicPr>
            <a:picLocks noGrp="1" noChangeAspect="1"/>
          </p:cNvPicPr>
          <p:nvPr>
            <p:ph type="pic" idx="1"/>
          </p:nvPr>
        </p:nvPicPr>
        <p:blipFill rotWithShape="1">
          <a:blip r:embed="rId2"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p:blipFill>
        <p:spPr>
          <a:xfrm>
            <a:off x="3000375" y="609600"/>
            <a:ext cx="5867400" cy="5369371"/>
          </a:xfrm>
          <a:prstGeom prst="rect">
            <a:avLst/>
          </a:prstGeom>
          <a:noFill/>
          <a:ln>
            <a:noFill/>
          </a:ln>
        </p:spPr>
      </p:pic>
      <p:sp>
        <p:nvSpPr>
          <p:cNvPr id="8" name="Text Placeholder 7"/>
          <p:cNvSpPr>
            <a:spLocks noGrp="1"/>
          </p:cNvSpPr>
          <p:nvPr>
            <p:ph type="body" sz="half" idx="2"/>
          </p:nvPr>
        </p:nvSpPr>
        <p:spPr>
          <a:xfrm>
            <a:off x="228600" y="1143000"/>
            <a:ext cx="2667000" cy="5105400"/>
          </a:xfrm>
        </p:spPr>
        <p:txBody>
          <a:bodyPr>
            <a:noAutofit/>
          </a:bodyPr>
          <a:lstStyle/>
          <a:p>
            <a:pPr marL="0" indent="0">
              <a:buNone/>
            </a:pPr>
            <a:r>
              <a:rPr lang="en-US" sz="2400" b="1" dirty="0" smtClean="0"/>
              <a:t>From the Focus Groups:</a:t>
            </a:r>
          </a:p>
          <a:p>
            <a:pPr marL="0" indent="0">
              <a:buNone/>
            </a:pPr>
            <a:r>
              <a:rPr lang="en-US" sz="2400" dirty="0" smtClean="0"/>
              <a:t>Use local vernacular when referring to playas </a:t>
            </a:r>
          </a:p>
          <a:p>
            <a:pPr marL="0" indent="0">
              <a:buNone/>
            </a:pPr>
            <a:r>
              <a:rPr lang="en-US" sz="2400" dirty="0" smtClean="0"/>
              <a:t>So we now say </a:t>
            </a:r>
            <a:r>
              <a:rPr lang="en-US" sz="2400" i="1" dirty="0" smtClean="0"/>
              <a:t>“playas, you know, those wet spots sometimes called </a:t>
            </a:r>
            <a:r>
              <a:rPr lang="en-US" sz="2400" i="1" dirty="0" err="1" smtClean="0"/>
              <a:t>mudholes</a:t>
            </a:r>
            <a:r>
              <a:rPr lang="en-US" sz="2400" i="1" dirty="0" smtClean="0"/>
              <a:t>”</a:t>
            </a: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937558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5441699" y="3831336"/>
            <a:ext cx="2756402" cy="2067302"/>
          </a:xfrm>
          <a:prstGeom prst="rect">
            <a:avLst/>
          </a:prstGeom>
        </p:spPr>
      </p:pic>
      <p:sp>
        <p:nvSpPr>
          <p:cNvPr id="3" name="Title 2"/>
          <p:cNvSpPr>
            <a:spLocks noGrp="1"/>
          </p:cNvSpPr>
          <p:nvPr>
            <p:ph type="title"/>
          </p:nvPr>
        </p:nvSpPr>
        <p:spPr>
          <a:xfrm>
            <a:off x="301752" y="304800"/>
            <a:ext cx="8534400" cy="758952"/>
          </a:xfrm>
        </p:spPr>
        <p:txBody>
          <a:bodyPr>
            <a:noAutofit/>
          </a:bodyPr>
          <a:lstStyle/>
          <a:p>
            <a:r>
              <a:rPr lang="en-US" sz="3200" dirty="0"/>
              <a:t>What We </a:t>
            </a:r>
            <a:r>
              <a:rPr lang="en-US" sz="3200" dirty="0" smtClean="0"/>
              <a:t>Heard:</a:t>
            </a:r>
            <a:br>
              <a:rPr lang="en-US" sz="3200" dirty="0" smtClean="0"/>
            </a:br>
            <a:r>
              <a:rPr lang="en-US" sz="3000" dirty="0" smtClean="0"/>
              <a:t>If Convinced Playas Provided Benefits</a:t>
            </a:r>
            <a:endParaRPr lang="en-US" sz="3000" dirty="0"/>
          </a:p>
        </p:txBody>
      </p:sp>
      <p:sp>
        <p:nvSpPr>
          <p:cNvPr id="2" name="Content Placeholder 1"/>
          <p:cNvSpPr>
            <a:spLocks noGrp="1"/>
          </p:cNvSpPr>
          <p:nvPr>
            <p:ph sz="half" idx="1"/>
          </p:nvPr>
        </p:nvSpPr>
        <p:spPr>
          <a:xfrm>
            <a:off x="301752" y="1642872"/>
            <a:ext cx="4038600" cy="4681728"/>
          </a:xfrm>
        </p:spPr>
        <p:txBody>
          <a:bodyPr>
            <a:noAutofit/>
          </a:bodyPr>
          <a:lstStyle/>
          <a:p>
            <a:r>
              <a:rPr lang="en-US" sz="2000" dirty="0" smtClean="0"/>
              <a:t>Majority would conserve playas </a:t>
            </a:r>
            <a:r>
              <a:rPr lang="en-US" sz="2000" b="1" dirty="0" smtClean="0"/>
              <a:t>to help the aquifer</a:t>
            </a:r>
            <a:br>
              <a:rPr lang="en-US" sz="2000" b="1" dirty="0" smtClean="0"/>
            </a:br>
            <a:endParaRPr lang="en-US" sz="2000" dirty="0" smtClean="0"/>
          </a:p>
          <a:p>
            <a:r>
              <a:rPr lang="en-US" sz="2000" dirty="0" smtClean="0"/>
              <a:t>IF they were convinced</a:t>
            </a:r>
          </a:p>
        </p:txBody>
      </p:sp>
      <p:sp>
        <p:nvSpPr>
          <p:cNvPr id="4" name="Content Placeholder 3"/>
          <p:cNvSpPr>
            <a:spLocks noGrp="1"/>
          </p:cNvSpPr>
          <p:nvPr>
            <p:ph sz="half" idx="2"/>
          </p:nvPr>
        </p:nvSpPr>
        <p:spPr>
          <a:xfrm>
            <a:off x="4800600" y="1642872"/>
            <a:ext cx="4038600" cy="4681728"/>
          </a:xfrm>
        </p:spPr>
        <p:txBody>
          <a:bodyPr/>
          <a:lstStyle/>
          <a:p>
            <a:r>
              <a:rPr lang="en-US" sz="2000" dirty="0" smtClean="0"/>
              <a:t>Fewer would conserve </a:t>
            </a:r>
            <a:r>
              <a:rPr lang="en-US" sz="2000" dirty="0"/>
              <a:t>playas </a:t>
            </a:r>
            <a:r>
              <a:rPr lang="en-US" sz="2000" b="1" dirty="0"/>
              <a:t>for wildlife benefits </a:t>
            </a:r>
            <a:r>
              <a:rPr lang="en-US" sz="2000" dirty="0" smtClean="0"/>
              <a:t>only</a:t>
            </a:r>
            <a:br>
              <a:rPr lang="en-US" sz="2000" dirty="0" smtClean="0"/>
            </a:br>
            <a:endParaRPr lang="en-US" sz="2000" dirty="0" smtClean="0"/>
          </a:p>
          <a:p>
            <a:r>
              <a:rPr lang="en-US" sz="2000" dirty="0" smtClean="0"/>
              <a:t>But most </a:t>
            </a:r>
            <a:r>
              <a:rPr lang="en-US" sz="2000" dirty="0"/>
              <a:t>would consider it</a:t>
            </a:r>
          </a:p>
          <a:p>
            <a:endParaRPr lang="en-US" dirty="0"/>
          </a:p>
        </p:txBody>
      </p:sp>
      <p:pic>
        <p:nvPicPr>
          <p:cNvPr id="6" name="Picture 5"/>
          <p:cNvPicPr>
            <a:picLocks noChangeAspect="1"/>
          </p:cNvPicPr>
          <p:nvPr/>
        </p:nvPicPr>
        <p:blipFill>
          <a:blip r:embed="rId5"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770576" y="3815414"/>
            <a:ext cx="3100952" cy="2067302"/>
          </a:xfrm>
          <a:prstGeom prst="rect">
            <a:avLst/>
          </a:prstGeom>
        </p:spPr>
      </p:pic>
    </p:spTree>
    <p:custDataLst>
      <p:tags r:id="rId1"/>
    </p:custDataLst>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2679223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309045" y="356600"/>
            <a:ext cx="8534400" cy="758952"/>
          </a:xfrm>
        </p:spPr>
        <p:txBody>
          <a:bodyPr>
            <a:noAutofit/>
          </a:bodyPr>
          <a:lstStyle/>
          <a:p>
            <a:r>
              <a:rPr lang="en-US" sz="3200" dirty="0"/>
              <a:t>What We </a:t>
            </a:r>
            <a:r>
              <a:rPr lang="en-US" sz="3200" dirty="0" smtClean="0"/>
              <a:t>Heard:</a:t>
            </a:r>
            <a:br>
              <a:rPr lang="en-US" sz="3200" dirty="0" smtClean="0"/>
            </a:br>
            <a:r>
              <a:rPr lang="en-US" sz="3000" dirty="0" smtClean="0"/>
              <a:t>Key Beliefs About Playas &amp; the Aquifer</a:t>
            </a:r>
            <a:endParaRPr lang="en-US" sz="3000" dirty="0"/>
          </a:p>
        </p:txBody>
      </p:sp>
      <p:sp>
        <p:nvSpPr>
          <p:cNvPr id="4" name="Content Placeholder 3"/>
          <p:cNvSpPr>
            <a:spLocks noGrp="1"/>
          </p:cNvSpPr>
          <p:nvPr>
            <p:ph sz="half" idx="2"/>
          </p:nvPr>
        </p:nvSpPr>
        <p:spPr>
          <a:xfrm>
            <a:off x="4800600" y="1701800"/>
            <a:ext cx="4038600" cy="4376186"/>
          </a:xfrm>
        </p:spPr>
        <p:txBody>
          <a:bodyPr>
            <a:noAutofit/>
          </a:bodyPr>
          <a:lstStyle/>
          <a:p>
            <a:pPr>
              <a:buNone/>
            </a:pPr>
            <a:endParaRPr lang="en-US" sz="2000" dirty="0" smtClean="0"/>
          </a:p>
          <a:p>
            <a:r>
              <a:rPr lang="en-US" sz="2400" dirty="0" smtClean="0"/>
              <a:t>Amount of recharge is not significant</a:t>
            </a:r>
            <a:br>
              <a:rPr lang="en-US" sz="2400" dirty="0" smtClean="0"/>
            </a:br>
            <a:endParaRPr lang="en-US" sz="2400" dirty="0" smtClean="0"/>
          </a:p>
          <a:p>
            <a:r>
              <a:rPr lang="en-US" sz="2400" b="1" dirty="0" smtClean="0"/>
              <a:t>Need more information!</a:t>
            </a:r>
            <a:br>
              <a:rPr lang="en-US" sz="2400" b="1" dirty="0" smtClean="0"/>
            </a:br>
            <a:r>
              <a:rPr lang="en-US" sz="2400" b="1" dirty="0" smtClean="0"/>
              <a:t>How much recharge? How long does it take?</a:t>
            </a:r>
            <a:r>
              <a:rPr lang="en-US" sz="2400" dirty="0" smtClean="0"/>
              <a:t/>
            </a:r>
            <a:br>
              <a:rPr lang="en-US" sz="2400" dirty="0" smtClean="0"/>
            </a:br>
            <a:endParaRPr lang="en-US" sz="2400" dirty="0" smtClean="0"/>
          </a:p>
          <a:p>
            <a:r>
              <a:rPr lang="en-US" sz="2400" dirty="0" smtClean="0"/>
              <a:t>Info must be from a credible source</a:t>
            </a:r>
          </a:p>
        </p:txBody>
      </p:sp>
      <p:pic>
        <p:nvPicPr>
          <p:cNvPr id="6" name="Content Placeholder 5" descr="1204452448.jpe"/>
          <p:cNvPicPr>
            <a:picLocks noGrp="1" noChangeAspect="1"/>
          </p:cNvPicPr>
          <p:nvPr>
            <p:ph sz="half" idx="1"/>
          </p:nvPr>
        </p:nvPicPr>
        <p:blipFill rotWithShape="1">
          <a:blip r:embed="rId4"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rcRect/>
          <a:stretch/>
        </p:blipFill>
        <p:spPr>
          <a:xfrm>
            <a:off x="301625" y="1730375"/>
            <a:ext cx="4038600" cy="4383088"/>
          </a:xfrm>
        </p:spPr>
      </p:pic>
    </p:spTree>
    <p:custDataLst>
      <p:tags r:id="rId1"/>
    </p:custDataLst>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5903468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3124200"/>
            <a:ext cx="6480174" cy="1292225"/>
          </a:xfrm>
        </p:spPr>
        <p:txBody>
          <a:bodyPr>
            <a:normAutofit/>
          </a:bodyPr>
          <a:lstStyle/>
          <a:p>
            <a:r>
              <a:rPr lang="en-US" sz="1800" dirty="0"/>
              <a:t>DJ Case &amp; </a:t>
            </a:r>
            <a:r>
              <a:rPr lang="en-US" sz="1800" dirty="0" smtClean="0"/>
              <a:t>Associates &amp;</a:t>
            </a:r>
            <a:endParaRPr lang="en-US" sz="1800" dirty="0"/>
          </a:p>
          <a:p>
            <a:r>
              <a:rPr lang="en-US" sz="1800" dirty="0" smtClean="0"/>
              <a:t>Great Plains </a:t>
            </a:r>
            <a:r>
              <a:rPr lang="en-US" sz="1800" dirty="0" err="1" smtClean="0"/>
              <a:t>lCC</a:t>
            </a:r>
            <a:endParaRPr lang="en-US" sz="1800" dirty="0"/>
          </a:p>
        </p:txBody>
      </p:sp>
      <p:sp>
        <p:nvSpPr>
          <p:cNvPr id="3" name="Title 2"/>
          <p:cNvSpPr>
            <a:spLocks noGrp="1"/>
          </p:cNvSpPr>
          <p:nvPr>
            <p:ph type="title"/>
          </p:nvPr>
        </p:nvSpPr>
        <p:spPr/>
        <p:txBody>
          <a:bodyPr/>
          <a:lstStyle/>
          <a:p>
            <a:r>
              <a:rPr lang="en-US" dirty="0" smtClean="0"/>
              <a:t>Phase 3:</a:t>
            </a:r>
            <a:br>
              <a:rPr lang="en-US" dirty="0" smtClean="0"/>
            </a:br>
            <a:r>
              <a:rPr lang="en-US" dirty="0" smtClean="0"/>
              <a:t>Playa Summit 2015</a:t>
            </a:r>
            <a:endParaRPr lang="en-US" dirty="0"/>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30880950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dirty="0" smtClean="0"/>
              <a:t>Playa Summit in November 2015</a:t>
            </a:r>
          </a:p>
          <a:p>
            <a:pPr lvl="1"/>
            <a:r>
              <a:rPr lang="en-US" dirty="0" smtClean="0"/>
              <a:t>14 scientists: hydrologists, economists, ecologists</a:t>
            </a:r>
          </a:p>
          <a:p>
            <a:pPr lvl="1"/>
            <a:r>
              <a:rPr lang="en-US" dirty="0" smtClean="0"/>
              <a:t>What can we say about playas and recharge? </a:t>
            </a:r>
          </a:p>
          <a:p>
            <a:r>
              <a:rPr lang="en-US" dirty="0" smtClean="0"/>
              <a:t>Recharge ~3 inches/year</a:t>
            </a:r>
          </a:p>
          <a:p>
            <a:pPr lvl="1"/>
            <a:r>
              <a:rPr lang="en-US" dirty="0" smtClean="0"/>
              <a:t>Not enough to offset irrigation</a:t>
            </a:r>
          </a:p>
          <a:p>
            <a:pPr lvl="1"/>
            <a:r>
              <a:rPr lang="en-US" dirty="0" smtClean="0"/>
              <a:t>Enough to support </a:t>
            </a:r>
            <a:r>
              <a:rPr lang="en-US" dirty="0" err="1" smtClean="0"/>
              <a:t>rainfed</a:t>
            </a:r>
            <a:r>
              <a:rPr lang="en-US" dirty="0" smtClean="0"/>
              <a:t> and grazing productions</a:t>
            </a:r>
          </a:p>
          <a:p>
            <a:pPr lvl="1"/>
            <a:r>
              <a:rPr lang="en-US" dirty="0" smtClean="0"/>
              <a:t>Support municipal supplies</a:t>
            </a:r>
          </a:p>
          <a:p>
            <a:r>
              <a:rPr lang="en-US" dirty="0" smtClean="0"/>
              <a:t>Playas provide clean water</a:t>
            </a:r>
          </a:p>
          <a:p>
            <a:pPr lvl="1"/>
            <a:r>
              <a:rPr lang="en-US" dirty="0" smtClean="0"/>
              <a:t>Remove suspended contaminants</a:t>
            </a:r>
          </a:p>
          <a:p>
            <a:pPr lvl="1"/>
            <a:r>
              <a:rPr lang="en-US" dirty="0" smtClean="0"/>
              <a:t>Remove dissolved compounds (nitrogen)</a:t>
            </a:r>
            <a:endParaRPr lang="en-US" dirty="0"/>
          </a:p>
        </p:txBody>
      </p:sp>
      <p:sp>
        <p:nvSpPr>
          <p:cNvPr id="3" name="Title 2"/>
          <p:cNvSpPr>
            <a:spLocks noGrp="1"/>
          </p:cNvSpPr>
          <p:nvPr>
            <p:ph type="title"/>
          </p:nvPr>
        </p:nvSpPr>
        <p:spPr/>
        <p:txBody>
          <a:bodyPr/>
          <a:lstStyle/>
          <a:p>
            <a:r>
              <a:rPr lang="en-US" dirty="0" smtClean="0"/>
              <a:t>Refining messages</a:t>
            </a:r>
            <a:endParaRPr lang="en-US" dirty="0"/>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647198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01753" y="304800"/>
            <a:ext cx="8534400" cy="758952"/>
          </a:xfrm>
        </p:spPr>
        <p:txBody>
          <a:bodyPr>
            <a:noAutofit/>
          </a:bodyPr>
          <a:lstStyle/>
          <a:p>
            <a:r>
              <a:rPr lang="en" sz="3000" dirty="0" smtClean="0">
                <a:sym typeface="Impact"/>
              </a:rPr>
              <a:t>Playas Recharge the </a:t>
            </a:r>
            <a:r>
              <a:rPr lang="en-US" sz="3000" dirty="0" smtClean="0">
                <a:sym typeface="Impact"/>
              </a:rPr>
              <a:t/>
            </a:r>
            <a:br>
              <a:rPr lang="en-US" sz="3000" dirty="0" smtClean="0">
                <a:sym typeface="Impact"/>
              </a:rPr>
            </a:br>
            <a:r>
              <a:rPr lang="en" sz="3000" dirty="0" smtClean="0">
                <a:sym typeface="Impact"/>
              </a:rPr>
              <a:t>High Plains (Ogallala) Aquifer</a:t>
            </a:r>
            <a:endParaRPr lang="en" sz="3000" dirty="0">
              <a:sym typeface="Impact"/>
            </a:endParaRPr>
          </a:p>
        </p:txBody>
      </p:sp>
      <p:pic>
        <p:nvPicPr>
          <p:cNvPr id="4" name="Picture 13" descr="Recharge_Playa_4[1]"/>
          <p:cNvPicPr>
            <a:picLocks noChangeAspect="1" noChangeArrowheads="1"/>
          </p:cNvPicPr>
          <p:nvPr/>
        </p:nvPicPr>
        <p:blipFill>
          <a:blip r:embed="rId3" cstate="screen"/>
          <a:srcRect/>
          <a:stretch>
            <a:fillRect/>
          </a:stretch>
        </p:blipFill>
        <p:spPr bwMode="auto">
          <a:xfrm>
            <a:off x="301753" y="2286000"/>
            <a:ext cx="8534400" cy="3733800"/>
          </a:xfrm>
          <a:prstGeom prst="rect">
            <a:avLst/>
          </a:prstGeom>
          <a:noFill/>
          <a:ln w="9525">
            <a:noFill/>
            <a:miter lim="800000"/>
            <a:headEnd/>
            <a:tailEnd/>
          </a:ln>
          <a:effectLst>
            <a:outerShdw blurRad="50800" dist="38100" dir="2700000" algn="tl" rotWithShape="0">
              <a:srgbClr val="000000">
                <a:alpha val="43000"/>
              </a:srgbClr>
            </a:outerShdw>
          </a:effectLst>
        </p:spPr>
      </p:pic>
      <p:sp>
        <p:nvSpPr>
          <p:cNvPr id="3" name="TextBox 2"/>
          <p:cNvSpPr txBox="1"/>
          <p:nvPr/>
        </p:nvSpPr>
        <p:spPr>
          <a:xfrm>
            <a:off x="301754" y="1371600"/>
            <a:ext cx="8534399" cy="830997"/>
          </a:xfrm>
          <a:prstGeom prst="rect">
            <a:avLst/>
          </a:prstGeom>
          <a:noFill/>
        </p:spPr>
        <p:txBody>
          <a:bodyPr wrap="square" rtlCol="0">
            <a:spAutoFit/>
          </a:bodyPr>
          <a:lstStyle/>
          <a:p>
            <a:pPr lvl="0" algn="ctr"/>
            <a:r>
              <a:rPr lang="en" sz="2400" dirty="0">
                <a:sym typeface="Georgia"/>
              </a:rPr>
              <a:t>Recharge is </a:t>
            </a:r>
            <a:r>
              <a:rPr lang="en-US" sz="2400" dirty="0" smtClean="0">
                <a:sym typeface="Georgia"/>
              </a:rPr>
              <a:t>10-100 times </a:t>
            </a:r>
            <a:r>
              <a:rPr lang="en" sz="2400" dirty="0" smtClean="0">
                <a:sym typeface="Georgia"/>
              </a:rPr>
              <a:t>greater </a:t>
            </a:r>
            <a:r>
              <a:rPr lang="en" sz="2400" dirty="0">
                <a:sym typeface="Georgia"/>
              </a:rPr>
              <a:t>under playas </a:t>
            </a:r>
            <a:r>
              <a:rPr lang="en-US" sz="2400" dirty="0" smtClean="0">
                <a:sym typeface="Georgia"/>
              </a:rPr>
              <a:t/>
            </a:r>
            <a:br>
              <a:rPr lang="en-US" sz="2400" dirty="0" smtClean="0">
                <a:sym typeface="Georgia"/>
              </a:rPr>
            </a:br>
            <a:r>
              <a:rPr lang="en-US" sz="2400" dirty="0" smtClean="0">
                <a:sym typeface="Georgia"/>
              </a:rPr>
              <a:t>t</a:t>
            </a:r>
            <a:r>
              <a:rPr lang="en" sz="2400" dirty="0">
                <a:sym typeface="Georgia"/>
              </a:rPr>
              <a:t>han inter-playa areas</a:t>
            </a: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170647175"/>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clovis5.jpeg"/>
          <p:cNvPicPr>
            <a:picLocks noGrp="1" noChangeAspect="1"/>
          </p:cNvPicPr>
          <p:nvPr>
            <p:ph sz="half" idx="2"/>
          </p:nvPr>
        </p:nvPicPr>
        <p:blipFill>
          <a:blip r:embed="rId2"/>
          <a:stretch>
            <a:fillRect/>
          </a:stretch>
        </p:blipFill>
        <p:spPr>
          <a:xfrm>
            <a:off x="4724400" y="1905000"/>
            <a:ext cx="3835400" cy="2120900"/>
          </a:xfrm>
        </p:spPr>
      </p:pic>
      <p:sp>
        <p:nvSpPr>
          <p:cNvPr id="2" name="Title 1"/>
          <p:cNvSpPr>
            <a:spLocks noGrp="1"/>
          </p:cNvSpPr>
          <p:nvPr>
            <p:ph type="title"/>
          </p:nvPr>
        </p:nvSpPr>
        <p:spPr/>
        <p:txBody>
          <a:bodyPr/>
          <a:lstStyle/>
          <a:p>
            <a:r>
              <a:rPr lang="en-US" smtClean="0"/>
              <a:t>About Clovis, New Mexico</a:t>
            </a:r>
            <a:endParaRPr lang="en-US" dirty="0"/>
          </a:p>
        </p:txBody>
      </p:sp>
      <p:pic>
        <p:nvPicPr>
          <p:cNvPr id="6" name="Content Placeholder 5" descr="clovis 3.png"/>
          <p:cNvPicPr>
            <a:picLocks noGrp="1" noChangeAspect="1"/>
          </p:cNvPicPr>
          <p:nvPr>
            <p:ph sz="half" idx="1"/>
          </p:nvPr>
        </p:nvPicPr>
        <p:blipFill>
          <a:blip r:embed="rId3"/>
          <a:stretch>
            <a:fillRect/>
          </a:stretch>
        </p:blipFill>
        <p:spPr>
          <a:xfrm>
            <a:off x="6248400" y="3581400"/>
            <a:ext cx="2679700" cy="2679700"/>
          </a:xfrm>
        </p:spPr>
      </p:pic>
      <p:sp>
        <p:nvSpPr>
          <p:cNvPr id="14" name="TextBox 13"/>
          <p:cNvSpPr txBox="1"/>
          <p:nvPr/>
        </p:nvSpPr>
        <p:spPr>
          <a:xfrm>
            <a:off x="228600" y="1524000"/>
            <a:ext cx="4495800" cy="4524315"/>
          </a:xfrm>
          <a:prstGeom prst="rect">
            <a:avLst/>
          </a:prstGeom>
          <a:noFill/>
        </p:spPr>
        <p:txBody>
          <a:bodyPr wrap="square" rtlCol="0">
            <a:spAutoFit/>
          </a:bodyPr>
          <a:lstStyle/>
          <a:p>
            <a:pPr>
              <a:buFont typeface="Wingdings" charset="2"/>
              <a:buChar char="Ø"/>
            </a:pPr>
            <a:r>
              <a:rPr lang="en-US" sz="3200" dirty="0" smtClean="0"/>
              <a:t> 40,00 residents</a:t>
            </a:r>
          </a:p>
          <a:p>
            <a:pPr>
              <a:buFont typeface="Wingdings" charset="2"/>
              <a:buChar char="Ø"/>
            </a:pPr>
            <a:endParaRPr lang="en-US" sz="3200" dirty="0" smtClean="0"/>
          </a:p>
          <a:p>
            <a:pPr>
              <a:buFont typeface="Wingdings" charset="2"/>
              <a:buChar char="Ø"/>
            </a:pPr>
            <a:r>
              <a:rPr lang="en-US" sz="3200" dirty="0" smtClean="0"/>
              <a:t> 40% Hispanic</a:t>
            </a:r>
          </a:p>
          <a:p>
            <a:pPr>
              <a:buFont typeface="Wingdings" charset="2"/>
              <a:buChar char="Ø"/>
            </a:pPr>
            <a:endParaRPr lang="en-US" sz="3200" dirty="0" smtClean="0"/>
          </a:p>
          <a:p>
            <a:pPr>
              <a:buFont typeface="Wingdings" charset="2"/>
              <a:buChar char="Ø"/>
            </a:pPr>
            <a:r>
              <a:rPr lang="en-US" sz="3200" dirty="0" smtClean="0"/>
              <a:t> Nearby Airbase</a:t>
            </a:r>
          </a:p>
          <a:p>
            <a:pPr>
              <a:buFont typeface="Wingdings" charset="2"/>
              <a:buChar char="Ø"/>
            </a:pPr>
            <a:endParaRPr lang="en-US" sz="3200" dirty="0" smtClean="0"/>
          </a:p>
          <a:p>
            <a:pPr>
              <a:buFont typeface="Wingdings" charset="2"/>
              <a:buChar char="Ø"/>
            </a:pPr>
            <a:r>
              <a:rPr lang="en-US" sz="3200" dirty="0" smtClean="0"/>
              <a:t> Farming Community</a:t>
            </a:r>
          </a:p>
          <a:p>
            <a:pPr>
              <a:buFont typeface="Wingdings" charset="2"/>
              <a:buChar char="Ø"/>
            </a:pPr>
            <a:endParaRPr lang="en-US" sz="3200" dirty="0" smtClean="0"/>
          </a:p>
          <a:p>
            <a:pPr>
              <a:buFont typeface="Wingdings" charset="2"/>
              <a:buChar char="Ø"/>
            </a:pPr>
            <a:r>
              <a:rPr lang="en-US" sz="3200" dirty="0" smtClean="0"/>
              <a:t> Sense of Place</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700" dirty="0" smtClean="0"/>
              <a:t>Playa Lakes Joint </a:t>
            </a:r>
            <a:r>
              <a:rPr lang="en-US" sz="1700" dirty="0"/>
              <a:t>V</a:t>
            </a:r>
            <a:r>
              <a:rPr lang="en-US" sz="1700" dirty="0" smtClean="0"/>
              <a:t>enture</a:t>
            </a:r>
            <a:endParaRPr lang="en-US" sz="1700" dirty="0"/>
          </a:p>
        </p:txBody>
      </p:sp>
      <p:pic>
        <p:nvPicPr>
          <p:cNvPr id="5" name="Picture Placeholder 4"/>
          <p:cNvPicPr>
            <a:picLocks noGrp="1" noChangeAspect="1"/>
          </p:cNvPicPr>
          <p:nvPr>
            <p:ph type="pic" idx="1"/>
          </p:nvPr>
        </p:nvPicPr>
        <p:blipFill rotWithShape="1">
          <a:blip r:embed="rId3"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rcRect/>
          <a:stretch/>
        </p:blipFill>
        <p:spPr>
          <a:xfrm>
            <a:off x="3000375" y="609600"/>
            <a:ext cx="5867400" cy="5638800"/>
          </a:xfrm>
        </p:spPr>
      </p:pic>
      <p:sp>
        <p:nvSpPr>
          <p:cNvPr id="3" name="Text Placeholder 2"/>
          <p:cNvSpPr>
            <a:spLocks noGrp="1"/>
          </p:cNvSpPr>
          <p:nvPr>
            <p:ph type="body" sz="half" idx="2"/>
          </p:nvPr>
        </p:nvSpPr>
        <p:spPr>
          <a:xfrm>
            <a:off x="381000" y="833364"/>
            <a:ext cx="2438400" cy="5661781"/>
          </a:xfrm>
        </p:spPr>
        <p:txBody>
          <a:bodyPr>
            <a:normAutofit/>
          </a:bodyPr>
          <a:lstStyle/>
          <a:p>
            <a:r>
              <a:rPr lang="en-US" sz="2200" b="1" dirty="0" smtClean="0"/>
              <a:t>Playa Lakes Joint Venture</a:t>
            </a:r>
          </a:p>
          <a:p>
            <a:r>
              <a:rPr lang="en-US" sz="2600" dirty="0" smtClean="0"/>
              <a:t>Dedicated to conserving the playas, prairies and landscapes of the </a:t>
            </a:r>
            <a:r>
              <a:rPr lang="en-US" sz="2600" dirty="0"/>
              <a:t>western Great </a:t>
            </a:r>
            <a:r>
              <a:rPr lang="en-US" sz="2600" dirty="0" smtClean="0"/>
              <a:t>Plains for the benefit of birds, other wildlife, and people.</a:t>
            </a:r>
            <a:endParaRPr lang="en-US" sz="2600" dirty="0"/>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9701506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1"/>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smtClean="0"/>
              <a:t>Standard Grants</a:t>
            </a:r>
            <a:endParaRPr lang="en-US" dirty="0"/>
          </a:p>
        </p:txBody>
      </p:sp>
      <p:sp>
        <p:nvSpPr>
          <p:cNvPr id="8" name="Text Placeholder 7"/>
          <p:cNvSpPr>
            <a:spLocks noGrp="1"/>
          </p:cNvSpPr>
          <p:nvPr>
            <p:ph type="body" sz="half" idx="3"/>
          </p:nvPr>
        </p:nvSpPr>
        <p:spPr/>
        <p:txBody>
          <a:bodyPr/>
          <a:lstStyle/>
          <a:p>
            <a:r>
              <a:rPr lang="en-US" dirty="0" smtClean="0"/>
              <a:t>Small Grants</a:t>
            </a:r>
            <a:endParaRPr lang="en-US" dirty="0"/>
          </a:p>
        </p:txBody>
      </p:sp>
      <p:sp>
        <p:nvSpPr>
          <p:cNvPr id="74" name="Shape 74"/>
          <p:cNvSpPr txBox="1">
            <a:spLocks noGrp="1"/>
          </p:cNvSpPr>
          <p:nvPr>
            <p:ph sz="quarter" idx="2"/>
          </p:nvPr>
        </p:nvSpPr>
        <p:spPr/>
        <p:txBody>
          <a:bodyPr>
            <a:normAutofit fontScale="85000" lnSpcReduction="20000"/>
          </a:bodyPr>
          <a:lstStyle/>
          <a:p>
            <a:pPr lvl="0"/>
            <a:r>
              <a:rPr lang="en-US" dirty="0" smtClean="0">
                <a:sym typeface="Trebuchet MS"/>
              </a:rPr>
              <a:t>Grant requests up to $1,000,000</a:t>
            </a:r>
            <a:br>
              <a:rPr lang="en-US" dirty="0" smtClean="0">
                <a:sym typeface="Trebuchet MS"/>
              </a:rPr>
            </a:br>
            <a:endParaRPr lang="en-US" dirty="0" smtClean="0">
              <a:sym typeface="Trebuchet MS"/>
            </a:endParaRPr>
          </a:p>
          <a:p>
            <a:r>
              <a:rPr lang="en-US" dirty="0">
                <a:sym typeface="Georgia"/>
              </a:rPr>
              <a:t>Match must be </a:t>
            </a:r>
            <a:r>
              <a:rPr lang="en-US" dirty="0" smtClean="0">
                <a:sym typeface="Georgia"/>
              </a:rPr>
              <a:t>2:1 </a:t>
            </a:r>
            <a:r>
              <a:rPr lang="en-US" dirty="0">
                <a:sym typeface="Georgia"/>
              </a:rPr>
              <a:t>ratio of non-federal cash or in-kind</a:t>
            </a:r>
            <a:br>
              <a:rPr lang="en-US" dirty="0">
                <a:sym typeface="Georgia"/>
              </a:rPr>
            </a:br>
            <a:endParaRPr lang="en-US" dirty="0">
              <a:sym typeface="Georgia"/>
            </a:endParaRPr>
          </a:p>
          <a:p>
            <a:pPr lvl="0"/>
            <a:r>
              <a:rPr lang="en-US" dirty="0" smtClean="0">
                <a:sym typeface="Trebuchet MS"/>
              </a:rPr>
              <a:t>Large waterfowl numbers and wetland acres are key</a:t>
            </a:r>
            <a:br>
              <a:rPr lang="en-US" dirty="0" smtClean="0">
                <a:sym typeface="Trebuchet MS"/>
              </a:rPr>
            </a:br>
            <a:endParaRPr lang="en-US" dirty="0" smtClean="0">
              <a:sym typeface="Trebuchet MS"/>
            </a:endParaRPr>
          </a:p>
          <a:p>
            <a:pPr lvl="0"/>
            <a:r>
              <a:rPr lang="en-US" dirty="0" smtClean="0">
                <a:sym typeface="Trebuchet MS"/>
              </a:rPr>
              <a:t>A wide variety of partners contributing 10% of request is critical</a:t>
            </a:r>
            <a:endParaRPr lang="en-US" dirty="0">
              <a:sym typeface="Trebuchet MS"/>
            </a:endParaRPr>
          </a:p>
        </p:txBody>
      </p:sp>
      <p:sp>
        <p:nvSpPr>
          <p:cNvPr id="2" name="Content Placeholder 1"/>
          <p:cNvSpPr>
            <a:spLocks noGrp="1"/>
          </p:cNvSpPr>
          <p:nvPr>
            <p:ph sz="quarter" idx="4"/>
          </p:nvPr>
        </p:nvSpPr>
        <p:spPr/>
        <p:txBody>
          <a:bodyPr>
            <a:normAutofit fontScale="85000" lnSpcReduction="20000"/>
          </a:bodyPr>
          <a:lstStyle/>
          <a:p>
            <a:pPr lvl="0"/>
            <a:r>
              <a:rPr lang="en-US" dirty="0" smtClean="0">
                <a:sym typeface="Georgia"/>
              </a:rPr>
              <a:t>Grant requests up to $100,000</a:t>
            </a:r>
            <a:br>
              <a:rPr lang="en-US" dirty="0" smtClean="0">
                <a:sym typeface="Georgia"/>
              </a:rPr>
            </a:br>
            <a:endParaRPr lang="en-US" dirty="0" smtClean="0">
              <a:sym typeface="Georgia"/>
            </a:endParaRPr>
          </a:p>
          <a:p>
            <a:r>
              <a:rPr lang="en-US" dirty="0" smtClean="0">
                <a:sym typeface="Georgia"/>
              </a:rPr>
              <a:t>Match must be 1:1 ratio of non-federal cash or in-kind</a:t>
            </a:r>
            <a:br>
              <a:rPr lang="en-US" dirty="0" smtClean="0">
                <a:sym typeface="Georgia"/>
              </a:rPr>
            </a:br>
            <a:endParaRPr lang="en-US" dirty="0" smtClean="0">
              <a:sym typeface="Georgia"/>
            </a:endParaRPr>
          </a:p>
          <a:p>
            <a:pPr lvl="0"/>
            <a:r>
              <a:rPr lang="en-US" dirty="0" smtClean="0">
                <a:sym typeface="Georgia"/>
              </a:rPr>
              <a:t>Emphasis on habitat, less on waterfowl</a:t>
            </a:r>
          </a:p>
          <a:p>
            <a:pPr lvl="0"/>
            <a:endParaRPr lang="en-US" dirty="0" smtClean="0">
              <a:sym typeface="Georgia"/>
            </a:endParaRPr>
          </a:p>
          <a:p>
            <a:pPr lvl="0"/>
            <a:r>
              <a:rPr lang="en-US" dirty="0" smtClean="0">
                <a:sym typeface="Georgia"/>
              </a:rPr>
              <a:t>Point of entry into the program</a:t>
            </a:r>
          </a:p>
          <a:p>
            <a:pPr lvl="0"/>
            <a:endParaRPr lang="en-US" dirty="0"/>
          </a:p>
        </p:txBody>
      </p:sp>
      <p:sp>
        <p:nvSpPr>
          <p:cNvPr id="72" name="Shape 72"/>
          <p:cNvSpPr txBox="1">
            <a:spLocks noGrp="1"/>
          </p:cNvSpPr>
          <p:nvPr>
            <p:ph type="title"/>
          </p:nvPr>
        </p:nvSpPr>
        <p:spPr>
          <a:xfrm>
            <a:off x="301752" y="307848"/>
            <a:ext cx="8534400" cy="758952"/>
          </a:xfrm>
        </p:spPr>
        <p:txBody>
          <a:bodyPr>
            <a:normAutofit fontScale="90000"/>
          </a:bodyPr>
          <a:lstStyle/>
          <a:p>
            <a:r>
              <a:rPr lang="en-US" dirty="0" smtClean="0">
                <a:sym typeface="Trebuchet MS"/>
              </a:rPr>
              <a:t>North American Wetland Conservation Act (NAWCA) Grants </a:t>
            </a:r>
            <a:endParaRPr lang="en-US" dirty="0">
              <a:sym typeface="Trebuchet MS"/>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29558193"/>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7" descr="clovisellipse.jpg"/>
          <p:cNvPicPr>
            <a:picLocks noChangeAspect="1"/>
          </p:cNvPicPr>
          <p:nvPr/>
        </p:nvPicPr>
        <p:blipFill>
          <a:blip r:embed="rId3" cstate="print"/>
          <a:stretch>
            <a:fillRect/>
          </a:stretch>
        </p:blipFill>
        <p:spPr>
          <a:xfrm>
            <a:off x="152400" y="152400"/>
            <a:ext cx="8763000" cy="647068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Clovis Playa Restoration Potential</a:t>
            </a:r>
            <a:endParaRPr lang="en-US" dirty="0"/>
          </a:p>
        </p:txBody>
      </p:sp>
      <p:pic>
        <p:nvPicPr>
          <p:cNvPr id="4" name="Content Placeholder 3" descr="clovis_playas_170109.jpg"/>
          <p:cNvPicPr>
            <a:picLocks noGrp="1" noChangeAspect="1"/>
          </p:cNvPicPr>
          <p:nvPr>
            <p:ph sz="quarter" idx="1"/>
          </p:nvPr>
        </p:nvPicPr>
        <p:blipFill>
          <a:blip r:embed="rId2" cstate="print"/>
          <a:stretch>
            <a:fillRect/>
          </a:stretch>
        </p:blipFill>
        <p:spPr>
          <a:xfrm>
            <a:off x="1143000" y="1447800"/>
            <a:ext cx="6880578" cy="52578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301752" y="228600"/>
            <a:ext cx="8534399" cy="758951"/>
          </a:xfrm>
          <a:prstGeom prst="rect">
            <a:avLst/>
          </a:prstGeom>
          <a:noFill/>
          <a:ln>
            <a:noFill/>
          </a:ln>
        </p:spPr>
        <p:txBody>
          <a:bodyPr lIns="91425" tIns="45700" rIns="91425" bIns="45700" anchor="b" anchorCtr="0">
            <a:noAutofit/>
          </a:bodyPr>
          <a:lstStyle/>
          <a:p>
            <a:pPr marL="0" marR="0" lvl="0" indent="0" algn="ctr" rtl="0">
              <a:spcBef>
                <a:spcPts val="0"/>
              </a:spcBef>
              <a:buClr>
                <a:srgbClr val="618BAB"/>
              </a:buClr>
              <a:buSzPct val="25000"/>
              <a:buFont typeface="Georgia"/>
              <a:buNone/>
            </a:pPr>
            <a:r>
              <a:rPr lang="en-US" sz="3000" dirty="0" smtClean="0">
                <a:solidFill>
                  <a:srgbClr val="618BAB"/>
                </a:solidFill>
                <a:latin typeface="Georgia"/>
                <a:ea typeface="Georgia"/>
                <a:cs typeface="Georgia"/>
                <a:sym typeface="Georgia"/>
              </a:rPr>
              <a:t>Conservation Actions for Playas</a:t>
            </a:r>
            <a:endParaRPr lang="en-US" sz="3000" dirty="0">
              <a:solidFill>
                <a:srgbClr val="618BAB"/>
              </a:solidFill>
              <a:latin typeface="Georgia"/>
              <a:ea typeface="Georgia"/>
              <a:cs typeface="Georgia"/>
              <a:sym typeface="Georgia"/>
            </a:endParaRPr>
          </a:p>
        </p:txBody>
      </p:sp>
      <p:pic>
        <p:nvPicPr>
          <p:cNvPr id="238" name="Shape 238"/>
          <p:cNvPicPr preferRelativeResize="0">
            <a:picLocks noGrp="1"/>
          </p:cNvPicPr>
          <p:nvPr>
            <p:ph type="body" idx="1"/>
          </p:nvPr>
        </p:nvPicPr>
        <p:blipFill rotWithShape="1">
          <a:blip r:embed="rId3" cstate="screen">
            <a:alphaModFix/>
          </a:blip>
          <a:srcRect/>
          <a:stretch/>
        </p:blipFill>
        <p:spPr>
          <a:xfrm>
            <a:off x="3008489" y="1676400"/>
            <a:ext cx="5983111" cy="4572000"/>
          </a:xfrm>
          <a:prstGeom prst="rect">
            <a:avLst/>
          </a:prstGeom>
          <a:noFill/>
          <a:ln>
            <a:noFill/>
          </a:ln>
        </p:spPr>
      </p:pic>
      <p:pic>
        <p:nvPicPr>
          <p:cNvPr id="239" name="Shape 239"/>
          <p:cNvPicPr preferRelativeResize="0"/>
          <p:nvPr/>
        </p:nvPicPr>
        <p:blipFill rotWithShape="1">
          <a:blip r:embed="rId4" cstate="screen">
            <a:alphaModFix/>
          </a:blip>
          <a:srcRect/>
          <a:stretch/>
        </p:blipFill>
        <p:spPr>
          <a:xfrm>
            <a:off x="3011425" y="1676400"/>
            <a:ext cx="5980175" cy="4572000"/>
          </a:xfrm>
          <a:prstGeom prst="rect">
            <a:avLst/>
          </a:prstGeom>
          <a:noFill/>
          <a:ln>
            <a:noFill/>
          </a:ln>
        </p:spPr>
      </p:pic>
      <p:sp>
        <p:nvSpPr>
          <p:cNvPr id="7" name="TextBox 6"/>
          <p:cNvSpPr txBox="1"/>
          <p:nvPr/>
        </p:nvSpPr>
        <p:spPr>
          <a:xfrm>
            <a:off x="304800" y="1788616"/>
            <a:ext cx="2362200" cy="3046988"/>
          </a:xfrm>
          <a:prstGeom prst="rect">
            <a:avLst/>
          </a:prstGeom>
          <a:noFill/>
        </p:spPr>
        <p:txBody>
          <a:bodyPr wrap="square" rtlCol="0">
            <a:spAutoFit/>
          </a:bodyPr>
          <a:lstStyle/>
          <a:p>
            <a:r>
              <a:rPr lang="en-US" sz="2400" dirty="0" smtClean="0"/>
              <a:t>Remove pits.</a:t>
            </a:r>
          </a:p>
          <a:p>
            <a:endParaRPr lang="en-US" sz="2400" dirty="0" smtClean="0"/>
          </a:p>
          <a:p>
            <a:r>
              <a:rPr lang="en-US" sz="2400" dirty="0" smtClean="0"/>
              <a:t>Remove sediment.</a:t>
            </a:r>
          </a:p>
          <a:p>
            <a:endParaRPr lang="en-US" sz="2400" dirty="0" smtClean="0"/>
          </a:p>
          <a:p>
            <a:r>
              <a:rPr lang="en-US" sz="2400" dirty="0" smtClean="0"/>
              <a:t>Protect with native grass </a:t>
            </a:r>
            <a:r>
              <a:rPr lang="en-US" sz="2400" dirty="0" err="1" smtClean="0"/>
              <a:t>grass</a:t>
            </a:r>
            <a:r>
              <a:rPr lang="en-US" sz="2400" dirty="0" smtClean="0"/>
              <a:t> buffer .</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
                                        <p:tgtEl>
                                          <p:spTgt spid="239"/>
                                        </p:tgtEl>
                                      </p:cBhvr>
                                    </p:animEffect>
                                    <p:set>
                                      <p:cBhvr>
                                        <p:cTn id="7" dur="1" fill="hold">
                                          <p:stCondLst>
                                            <p:cond delay="1"/>
                                          </p:stCondLst>
                                        </p:cTn>
                                        <p:tgtEl>
                                          <p:spTgt spid="2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group.jpg"/>
          <p:cNvPicPr>
            <a:picLocks noGrp="1" noChangeAspect="1"/>
          </p:cNvPicPr>
          <p:nvPr>
            <p:ph sz="quarter" idx="1"/>
          </p:nvPr>
        </p:nvPicPr>
        <p:blipFill>
          <a:blip r:embed="rId2"/>
          <a:stretch>
            <a:fillRect/>
          </a:stretch>
        </p:blipFill>
        <p:spPr>
          <a:xfrm>
            <a:off x="743744" y="1527175"/>
            <a:ext cx="7620000" cy="4572000"/>
          </a:xfrm>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 Conversations</a:t>
            </a:r>
            <a:endParaRPr lang="en-US" dirty="0"/>
          </a:p>
        </p:txBody>
      </p:sp>
      <p:pic>
        <p:nvPicPr>
          <p:cNvPr id="7" name="Content Placeholder 6" descr="mayor.jpg"/>
          <p:cNvPicPr>
            <a:picLocks noGrp="1" noChangeAspect="1"/>
          </p:cNvPicPr>
          <p:nvPr>
            <p:ph sz="half" idx="1"/>
          </p:nvPr>
        </p:nvPicPr>
        <p:blipFill>
          <a:blip r:embed="rId2"/>
          <a:stretch>
            <a:fillRect/>
          </a:stretch>
        </p:blipFill>
        <p:spPr>
          <a:xfrm>
            <a:off x="228600" y="2366000"/>
            <a:ext cx="4222871" cy="2815600"/>
          </a:xfrm>
        </p:spPr>
      </p:pic>
      <p:pic>
        <p:nvPicPr>
          <p:cNvPr id="8" name="Content Placeholder 7" descr="vince.jpg"/>
          <p:cNvPicPr>
            <a:picLocks noGrp="1" noChangeAspect="1"/>
          </p:cNvPicPr>
          <p:nvPr>
            <p:ph sz="half" idx="2"/>
          </p:nvPr>
        </p:nvPicPr>
        <p:blipFill>
          <a:blip r:embed="rId3"/>
          <a:stretch>
            <a:fillRect/>
          </a:stretch>
        </p:blipFill>
        <p:spPr>
          <a:xfrm>
            <a:off x="5148250" y="1566862"/>
            <a:ext cx="3343299" cy="4681538"/>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56 Towns like Clovis</a:t>
            </a:r>
            <a:endParaRPr lang="en-US" dirty="0"/>
          </a:p>
        </p:txBody>
      </p:sp>
      <p:graphicFrame>
        <p:nvGraphicFramePr>
          <p:cNvPr id="5" name="Chart 4"/>
          <p:cNvGraphicFramePr/>
          <p:nvPr/>
        </p:nvGraphicFramePr>
        <p:xfrm>
          <a:off x="228600" y="2438400"/>
          <a:ext cx="3810000"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762000" y="5867400"/>
            <a:ext cx="3124200" cy="338554"/>
          </a:xfrm>
          <a:prstGeom prst="rect">
            <a:avLst/>
          </a:prstGeom>
          <a:noFill/>
        </p:spPr>
        <p:txBody>
          <a:bodyPr wrap="square" rtlCol="0">
            <a:spAutoFit/>
          </a:bodyPr>
          <a:lstStyle/>
          <a:p>
            <a:r>
              <a:rPr lang="en-US" sz="1600" dirty="0" smtClean="0"/>
              <a:t>Saturated Thickness (Log</a:t>
            </a:r>
            <a:r>
              <a:rPr lang="en-US" sz="1600" baseline="-25000" dirty="0" smtClean="0"/>
              <a:t>2</a:t>
            </a:r>
            <a:r>
              <a:rPr lang="en-US" sz="1600" dirty="0" smtClean="0"/>
              <a:t>)</a:t>
            </a:r>
            <a:endParaRPr lang="en-US" sz="1600" dirty="0"/>
          </a:p>
        </p:txBody>
      </p:sp>
      <p:sp>
        <p:nvSpPr>
          <p:cNvPr id="7" name="TextBox 6"/>
          <p:cNvSpPr txBox="1"/>
          <p:nvPr/>
        </p:nvSpPr>
        <p:spPr>
          <a:xfrm rot="16200000">
            <a:off x="-935623" y="3831223"/>
            <a:ext cx="2514600" cy="338554"/>
          </a:xfrm>
          <a:prstGeom prst="rect">
            <a:avLst/>
          </a:prstGeom>
          <a:noFill/>
        </p:spPr>
        <p:txBody>
          <a:bodyPr wrap="square" rtlCol="0">
            <a:spAutoFit/>
          </a:bodyPr>
          <a:lstStyle/>
          <a:p>
            <a:r>
              <a:rPr lang="en-US" sz="1600" dirty="0" smtClean="0"/>
              <a:t>Playa Density (Log</a:t>
            </a:r>
            <a:r>
              <a:rPr lang="en-US" sz="1600" baseline="-25000" dirty="0" smtClean="0"/>
              <a:t>2</a:t>
            </a:r>
            <a:r>
              <a:rPr lang="en-US" sz="1600" dirty="0" smtClean="0"/>
              <a:t>)</a:t>
            </a:r>
            <a:endParaRPr lang="en-US" sz="1600" dirty="0"/>
          </a:p>
        </p:txBody>
      </p:sp>
      <p:cxnSp>
        <p:nvCxnSpPr>
          <p:cNvPr id="9" name="Straight Connector 8"/>
          <p:cNvCxnSpPr/>
          <p:nvPr/>
        </p:nvCxnSpPr>
        <p:spPr>
          <a:xfrm>
            <a:off x="2895600" y="1905000"/>
            <a:ext cx="0" cy="2895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24000" y="3352800"/>
            <a:ext cx="27432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descr="aquifercities.jpg"/>
          <p:cNvPicPr>
            <a:picLocks noChangeAspect="1"/>
          </p:cNvPicPr>
          <p:nvPr/>
        </p:nvPicPr>
        <p:blipFill>
          <a:blip r:embed="rId3" cstate="screen"/>
          <a:stretch>
            <a:fillRect/>
          </a:stretch>
        </p:blipFill>
        <p:spPr>
          <a:xfrm>
            <a:off x="5029200" y="1447800"/>
            <a:ext cx="3668383" cy="4800600"/>
          </a:xfrm>
          <a:prstGeom prst="rect">
            <a:avLst/>
          </a:prstGeom>
        </p:spPr>
      </p:pic>
      <p:sp>
        <p:nvSpPr>
          <p:cNvPr id="25" name="Oval 24"/>
          <p:cNvSpPr/>
          <p:nvPr/>
        </p:nvSpPr>
        <p:spPr>
          <a:xfrm>
            <a:off x="914400" y="2133600"/>
            <a:ext cx="2133600" cy="1371600"/>
          </a:xfrm>
          <a:prstGeom prst="ellipse">
            <a:avLst/>
          </a:prstGeom>
          <a:solidFill>
            <a:srgbClr val="749805">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693095" y="609600"/>
            <a:ext cx="7772400" cy="816875"/>
          </a:xfrm>
        </p:spPr>
        <p:txBody>
          <a:bodyPr/>
          <a:lstStyle/>
          <a:p>
            <a:r>
              <a:rPr lang="en-US" smtClean="0"/>
              <a:t>Thank You</a:t>
            </a:r>
            <a:endParaRPr lang="en-US" dirty="0"/>
          </a:p>
        </p:txBody>
      </p:sp>
      <p:pic>
        <p:nvPicPr>
          <p:cNvPr id="9" name="Picture 8"/>
          <p:cNvPicPr>
            <a:picLocks noChangeAspect="1"/>
          </p:cNvPicPr>
          <p:nvPr/>
        </p:nvPicPr>
        <p:blipFill>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472453" y="2819400"/>
            <a:ext cx="8213684" cy="3745889"/>
          </a:xfrm>
          <a:prstGeom prst="rect">
            <a:avLst/>
          </a:prstGeom>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954640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nm_765.jpg"/>
          <p:cNvPicPr>
            <a:picLocks noChangeAspect="1"/>
          </p:cNvPicPr>
          <p:nvPr/>
        </p:nvPicPr>
        <p:blipFill>
          <a:blip r:embed="rId2" cstate="print"/>
          <a:stretch>
            <a:fillRect/>
          </a:stretch>
        </p:blipFill>
        <p:spPr>
          <a:xfrm>
            <a:off x="4800600" y="3429000"/>
            <a:ext cx="3984751" cy="3044952"/>
          </a:xfrm>
          <a:prstGeom prst="rect">
            <a:avLst/>
          </a:prstGeom>
        </p:spPr>
      </p:pic>
      <p:pic>
        <p:nvPicPr>
          <p:cNvPr id="6" name="Picture 5" descr="nm_1007.jpg"/>
          <p:cNvPicPr>
            <a:picLocks noChangeAspect="1"/>
          </p:cNvPicPr>
          <p:nvPr/>
        </p:nvPicPr>
        <p:blipFill>
          <a:blip r:embed="rId3" cstate="print"/>
          <a:stretch>
            <a:fillRect/>
          </a:stretch>
        </p:blipFill>
        <p:spPr>
          <a:xfrm>
            <a:off x="381000" y="3429000"/>
            <a:ext cx="3984753" cy="3044952"/>
          </a:xfrm>
          <a:prstGeom prst="rect">
            <a:avLst/>
          </a:prstGeom>
        </p:spPr>
      </p:pic>
      <p:pic>
        <p:nvPicPr>
          <p:cNvPr id="8" name="Picture 7" descr="nm_1065.jpg"/>
          <p:cNvPicPr>
            <a:picLocks noChangeAspect="1"/>
          </p:cNvPicPr>
          <p:nvPr/>
        </p:nvPicPr>
        <p:blipFill>
          <a:blip r:embed="rId4" cstate="print"/>
          <a:stretch>
            <a:fillRect/>
          </a:stretch>
        </p:blipFill>
        <p:spPr>
          <a:xfrm>
            <a:off x="381000" y="228600"/>
            <a:ext cx="3988741" cy="3048000"/>
          </a:xfrm>
          <a:prstGeom prst="rect">
            <a:avLst/>
          </a:prstGeom>
        </p:spPr>
      </p:pic>
      <p:pic>
        <p:nvPicPr>
          <p:cNvPr id="9" name="Picture 8" descr="nm_1077.jpg"/>
          <p:cNvPicPr>
            <a:picLocks noChangeAspect="1"/>
          </p:cNvPicPr>
          <p:nvPr/>
        </p:nvPicPr>
        <p:blipFill>
          <a:blip r:embed="rId5" cstate="print"/>
          <a:stretch>
            <a:fillRect/>
          </a:stretch>
        </p:blipFill>
        <p:spPr>
          <a:xfrm>
            <a:off x="4800600" y="228600"/>
            <a:ext cx="3984752" cy="304495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rmAutofit fontScale="90000"/>
          </a:bodyPr>
          <a:lstStyle/>
          <a:p>
            <a:r>
              <a:rPr lang="en-US" dirty="0" smtClean="0"/>
              <a:t>Clovis Playas</a:t>
            </a:r>
            <a:br>
              <a:rPr lang="en-US" dirty="0" smtClean="0"/>
            </a:br>
            <a:r>
              <a:rPr lang="en-US" dirty="0" smtClean="0"/>
              <a:t>Restoration Costs and Benefits</a:t>
            </a:r>
            <a:endParaRPr lang="en-US" dirty="0"/>
          </a:p>
        </p:txBody>
      </p:sp>
      <p:graphicFrame>
        <p:nvGraphicFramePr>
          <p:cNvPr id="4" name="Content Placeholder 3"/>
          <p:cNvGraphicFramePr>
            <a:graphicFrameLocks noGrp="1"/>
          </p:cNvGraphicFramePr>
          <p:nvPr>
            <p:ph sz="quarter" idx="1"/>
          </p:nvPr>
        </p:nvGraphicFramePr>
        <p:xfrm>
          <a:off x="304800" y="1828800"/>
          <a:ext cx="8610599" cy="3482340"/>
        </p:xfrm>
        <a:graphic>
          <a:graphicData uri="http://schemas.openxmlformats.org/drawingml/2006/table">
            <a:tbl>
              <a:tblPr firstRow="1" bandRow="1">
                <a:tableStyleId>{5C22544A-7EE6-4342-B048-85BDC9FD1C3A}</a:tableStyleId>
              </a:tblPr>
              <a:tblGrid>
                <a:gridCol w="1851672"/>
                <a:gridCol w="774745"/>
                <a:gridCol w="1385540"/>
                <a:gridCol w="1728442"/>
                <a:gridCol w="1126219"/>
                <a:gridCol w="848683"/>
                <a:gridCol w="895298"/>
              </a:tblGrid>
              <a:tr h="370840">
                <a:tc>
                  <a:txBody>
                    <a:bodyPr/>
                    <a:lstStyle/>
                    <a:p>
                      <a:pPr algn="ctr"/>
                      <a:r>
                        <a:rPr lang="en-US" dirty="0" smtClean="0"/>
                        <a:t>Playa Condition</a:t>
                      </a:r>
                      <a:endParaRPr lang="en-US" dirty="0"/>
                    </a:p>
                  </a:txBody>
                  <a:tcPr marL="45720" marR="45720"/>
                </a:tc>
                <a:tc>
                  <a:txBody>
                    <a:bodyPr/>
                    <a:lstStyle/>
                    <a:p>
                      <a:pPr algn="ctr"/>
                      <a:r>
                        <a:rPr lang="en-US" sz="1600" dirty="0" smtClean="0"/>
                        <a:t># Playas</a:t>
                      </a:r>
                      <a:endParaRPr lang="en-US" sz="1600" dirty="0"/>
                    </a:p>
                  </a:txBody>
                  <a:tcPr marL="45720" marR="45720"/>
                </a:tc>
                <a:tc>
                  <a:txBody>
                    <a:bodyPr/>
                    <a:lstStyle/>
                    <a:p>
                      <a:pPr algn="ctr"/>
                      <a:r>
                        <a:rPr lang="en-US" sz="1600" dirty="0" smtClean="0"/>
                        <a:t>Acres</a:t>
                      </a:r>
                      <a:endParaRPr lang="en-US" sz="1600" dirty="0"/>
                    </a:p>
                  </a:txBody>
                  <a:tcPr marL="45720" marR="45720"/>
                </a:tc>
                <a:tc>
                  <a:txBody>
                    <a:bodyPr/>
                    <a:lstStyle/>
                    <a:p>
                      <a:pPr algn="ctr"/>
                      <a:r>
                        <a:rPr lang="en-US" sz="1600" dirty="0" smtClean="0"/>
                        <a:t>Restoration Cost</a:t>
                      </a:r>
                      <a:endParaRPr lang="en-US" sz="1600" dirty="0"/>
                    </a:p>
                  </a:txBody>
                  <a:tcPr marL="45720" marR="45720"/>
                </a:tc>
                <a:tc>
                  <a:txBody>
                    <a:bodyPr/>
                    <a:lstStyle/>
                    <a:p>
                      <a:pPr algn="ctr"/>
                      <a:r>
                        <a:rPr lang="en-US" sz="1600" dirty="0" smtClean="0"/>
                        <a:t>Average</a:t>
                      </a:r>
                    </a:p>
                    <a:p>
                      <a:pPr algn="ctr"/>
                      <a:r>
                        <a:rPr lang="en-US" sz="1600" dirty="0" smtClean="0"/>
                        <a:t>benefit (DUDs)</a:t>
                      </a:r>
                      <a:endParaRPr lang="en-US" sz="1600" dirty="0"/>
                    </a:p>
                  </a:txBody>
                  <a:tcPr marL="45720" marR="45720"/>
                </a:tc>
                <a:tc gridSpan="2">
                  <a:txBody>
                    <a:bodyPr/>
                    <a:lstStyle/>
                    <a:p>
                      <a:pPr algn="ctr"/>
                      <a:r>
                        <a:rPr lang="en-US" sz="1600" dirty="0" smtClean="0"/>
                        <a:t>% of BCR 18 NM Goal</a:t>
                      </a:r>
                      <a:endParaRPr lang="en-US" sz="1600" dirty="0"/>
                    </a:p>
                  </a:txBody>
                  <a:tcPr marL="45720" marR="45720"/>
                </a:tc>
                <a:tc hMerge="1">
                  <a:txBody>
                    <a:bodyPr/>
                    <a:lstStyle/>
                    <a:p>
                      <a:endParaRPr lang="en-US"/>
                    </a:p>
                  </a:txBody>
                  <a:tcPr/>
                </a:tc>
              </a:tr>
              <a:tr h="370840">
                <a:tc>
                  <a:txBody>
                    <a:bodyPr/>
                    <a:lstStyle/>
                    <a:p>
                      <a:endParaRPr lang="en-US" dirty="0"/>
                    </a:p>
                  </a:txBody>
                  <a:tcPr marL="45720" marR="45720"/>
                </a:tc>
                <a:tc>
                  <a:txBody>
                    <a:bodyPr/>
                    <a:lstStyle/>
                    <a:p>
                      <a:endParaRPr lang="en-US" dirty="0"/>
                    </a:p>
                  </a:txBody>
                  <a:tcPr marL="45720" marR="45720"/>
                </a:tc>
                <a:tc>
                  <a:txBody>
                    <a:bodyPr/>
                    <a:lstStyle/>
                    <a:p>
                      <a:endParaRPr lang="en-US" dirty="0"/>
                    </a:p>
                  </a:txBody>
                  <a:tcPr marL="45720" marR="45720"/>
                </a:tc>
                <a:tc>
                  <a:txBody>
                    <a:bodyPr/>
                    <a:lstStyle/>
                    <a:p>
                      <a:endParaRPr lang="en-US" dirty="0"/>
                    </a:p>
                  </a:txBody>
                  <a:tcPr marL="45720" marR="45720"/>
                </a:tc>
                <a:tc>
                  <a:txBody>
                    <a:bodyPr/>
                    <a:lstStyle/>
                    <a:p>
                      <a:endParaRPr lang="en-US" dirty="0"/>
                    </a:p>
                  </a:txBody>
                  <a:tcPr marL="45720" marR="45720"/>
                </a:tc>
                <a:tc>
                  <a:txBody>
                    <a:bodyPr/>
                    <a:lstStyle/>
                    <a:p>
                      <a:r>
                        <a:rPr lang="en-US" sz="1400" dirty="0" smtClean="0"/>
                        <a:t>Wet year</a:t>
                      </a:r>
                      <a:endParaRPr lang="en-US" sz="1400" dirty="0"/>
                    </a:p>
                  </a:txBody>
                  <a:tcPr marL="45720" marR="45720"/>
                </a:tc>
                <a:tc>
                  <a:txBody>
                    <a:bodyPr/>
                    <a:lstStyle/>
                    <a:p>
                      <a:pPr algn="ctr"/>
                      <a:r>
                        <a:rPr lang="en-US" sz="1400" dirty="0" smtClean="0"/>
                        <a:t>“Average” Year</a:t>
                      </a:r>
                      <a:endParaRPr lang="en-US" sz="1400" dirty="0"/>
                    </a:p>
                  </a:txBody>
                  <a:tcPr marL="45720" marR="45720"/>
                </a:tc>
              </a:tr>
              <a:tr h="370840">
                <a:tc>
                  <a:txBody>
                    <a:bodyPr/>
                    <a:lstStyle/>
                    <a:p>
                      <a:r>
                        <a:rPr lang="en-US" dirty="0" smtClean="0"/>
                        <a:t>Functional</a:t>
                      </a:r>
                      <a:r>
                        <a:rPr lang="en-US" baseline="0" dirty="0" smtClean="0"/>
                        <a:t> Now, Not in 2040</a:t>
                      </a:r>
                      <a:endParaRPr lang="en-US" dirty="0"/>
                    </a:p>
                  </a:txBody>
                  <a:tcPr marL="45720" marR="45720"/>
                </a:tc>
                <a:tc>
                  <a:txBody>
                    <a:bodyPr/>
                    <a:lstStyle/>
                    <a:p>
                      <a:r>
                        <a:rPr lang="en-US" dirty="0" smtClean="0"/>
                        <a:t>181</a:t>
                      </a:r>
                      <a:endParaRPr lang="en-US" dirty="0"/>
                    </a:p>
                  </a:txBody>
                  <a:tcPr marL="45720" marR="45720"/>
                </a:tc>
                <a:tc>
                  <a:txBody>
                    <a:bodyPr/>
                    <a:lstStyle/>
                    <a:p>
                      <a:r>
                        <a:rPr lang="en-US" dirty="0" smtClean="0"/>
                        <a:t>   1,411 acres</a:t>
                      </a:r>
                      <a:endParaRPr lang="en-US" dirty="0"/>
                    </a:p>
                  </a:txBody>
                  <a:tcPr marL="45720" marR="45720"/>
                </a:tc>
                <a:tc>
                  <a:txBody>
                    <a:bodyPr/>
                    <a:lstStyle/>
                    <a:p>
                      <a:r>
                        <a:rPr lang="en-US" dirty="0" smtClean="0"/>
                        <a:t>       </a:t>
                      </a:r>
                      <a:r>
                        <a:rPr lang="en-US" baseline="0" dirty="0" smtClean="0"/>
                        <a:t> </a:t>
                      </a:r>
                      <a:r>
                        <a:rPr lang="en-US" dirty="0" smtClean="0"/>
                        <a:t>$243,000</a:t>
                      </a:r>
                      <a:endParaRPr lang="en-US" dirty="0"/>
                    </a:p>
                  </a:txBody>
                  <a:tcPr marL="45720" marR="45720"/>
                </a:tc>
                <a:tc>
                  <a:txBody>
                    <a:bodyPr/>
                    <a:lstStyle/>
                    <a:p>
                      <a:r>
                        <a:rPr lang="en-US" dirty="0" smtClean="0"/>
                        <a:t>189k</a:t>
                      </a:r>
                      <a:endParaRPr lang="en-US" dirty="0"/>
                    </a:p>
                  </a:txBody>
                  <a:tcPr marL="45720" marR="45720"/>
                </a:tc>
                <a:tc>
                  <a:txBody>
                    <a:bodyPr/>
                    <a:lstStyle/>
                    <a:p>
                      <a:r>
                        <a:rPr lang="en-US" dirty="0" smtClean="0"/>
                        <a:t>  5.7%</a:t>
                      </a:r>
                      <a:endParaRPr lang="en-US" dirty="0"/>
                    </a:p>
                  </a:txBody>
                  <a:tcPr marL="45720" marR="45720"/>
                </a:tc>
                <a:tc>
                  <a:txBody>
                    <a:bodyPr/>
                    <a:lstStyle/>
                    <a:p>
                      <a:r>
                        <a:rPr lang="en-US" dirty="0" smtClean="0"/>
                        <a:t>0.57%</a:t>
                      </a:r>
                      <a:endParaRPr lang="en-US" dirty="0"/>
                    </a:p>
                  </a:txBody>
                  <a:tcPr marL="45720" marR="45720"/>
                </a:tc>
              </a:tr>
              <a:tr h="370840">
                <a:tc>
                  <a:txBody>
                    <a:bodyPr/>
                    <a:lstStyle/>
                    <a:p>
                      <a:r>
                        <a:rPr lang="en-US" dirty="0" smtClean="0"/>
                        <a:t>Grass,</a:t>
                      </a:r>
                      <a:r>
                        <a:rPr lang="en-US" baseline="0" dirty="0" smtClean="0"/>
                        <a:t> Pit</a:t>
                      </a:r>
                      <a:endParaRPr lang="en-US" dirty="0"/>
                    </a:p>
                  </a:txBody>
                  <a:tcPr marL="45720" marR="45720"/>
                </a:tc>
                <a:tc>
                  <a:txBody>
                    <a:bodyPr/>
                    <a:lstStyle/>
                    <a:p>
                      <a:r>
                        <a:rPr lang="en-US" dirty="0" smtClean="0"/>
                        <a:t>83</a:t>
                      </a:r>
                      <a:endParaRPr lang="en-US" dirty="0"/>
                    </a:p>
                  </a:txBody>
                  <a:tcPr marL="45720" marR="45720"/>
                </a:tc>
                <a:tc>
                  <a:txBody>
                    <a:bodyPr/>
                    <a:lstStyle/>
                    <a:p>
                      <a:r>
                        <a:rPr lang="en-US" dirty="0" smtClean="0"/>
                        <a:t>  1,039 acres</a:t>
                      </a:r>
                      <a:endParaRPr lang="en-US" dirty="0"/>
                    </a:p>
                  </a:txBody>
                  <a:tcPr marL="45720" marR="45720"/>
                </a:tc>
                <a:tc>
                  <a:txBody>
                    <a:bodyPr/>
                    <a:lstStyle/>
                    <a:p>
                      <a:r>
                        <a:rPr lang="en-US" dirty="0" smtClean="0"/>
                        <a:t>        $415,000</a:t>
                      </a:r>
                      <a:endParaRPr lang="en-US" dirty="0"/>
                    </a:p>
                  </a:txBody>
                  <a:tcPr marL="45720" marR="45720"/>
                </a:tc>
                <a:tc>
                  <a:txBody>
                    <a:bodyPr/>
                    <a:lstStyle/>
                    <a:p>
                      <a:r>
                        <a:rPr lang="en-US" dirty="0" smtClean="0"/>
                        <a:t>139k</a:t>
                      </a:r>
                      <a:endParaRPr lang="en-US" dirty="0"/>
                    </a:p>
                  </a:txBody>
                  <a:tcPr marL="45720" marR="45720"/>
                </a:tc>
                <a:tc>
                  <a:txBody>
                    <a:bodyPr/>
                    <a:lstStyle/>
                    <a:p>
                      <a:r>
                        <a:rPr lang="en-US" dirty="0" smtClean="0"/>
                        <a:t>  4.2 %</a:t>
                      </a:r>
                      <a:endParaRPr lang="en-US" dirty="0"/>
                    </a:p>
                  </a:txBody>
                  <a:tcPr marL="45720" marR="45720"/>
                </a:tc>
                <a:tc>
                  <a:txBody>
                    <a:bodyPr/>
                    <a:lstStyle/>
                    <a:p>
                      <a:r>
                        <a:rPr lang="en-US" dirty="0" smtClean="0"/>
                        <a:t>0.42%</a:t>
                      </a:r>
                      <a:endParaRPr lang="en-US" dirty="0"/>
                    </a:p>
                  </a:txBody>
                  <a:tcPr marL="45720" marR="45720"/>
                </a:tc>
              </a:tr>
              <a:tr h="370840">
                <a:tc>
                  <a:txBody>
                    <a:bodyPr/>
                    <a:lstStyle/>
                    <a:p>
                      <a:r>
                        <a:rPr lang="en-US" dirty="0" smtClean="0"/>
                        <a:t>Farmed, No Pit</a:t>
                      </a:r>
                      <a:endParaRPr lang="en-US" dirty="0"/>
                    </a:p>
                  </a:txBody>
                  <a:tcPr marL="45720" marR="45720"/>
                </a:tc>
                <a:tc>
                  <a:txBody>
                    <a:bodyPr/>
                    <a:lstStyle/>
                    <a:p>
                      <a:r>
                        <a:rPr lang="en-US" dirty="0" smtClean="0"/>
                        <a:t>31</a:t>
                      </a:r>
                      <a:endParaRPr lang="en-US" dirty="0"/>
                    </a:p>
                  </a:txBody>
                  <a:tcPr marL="45720" marR="45720"/>
                </a:tc>
                <a:tc>
                  <a:txBody>
                    <a:bodyPr/>
                    <a:lstStyle/>
                    <a:p>
                      <a:r>
                        <a:rPr lang="en-US" dirty="0" smtClean="0"/>
                        <a:t>     196 acres</a:t>
                      </a:r>
                      <a:endParaRPr lang="en-US" dirty="0"/>
                    </a:p>
                  </a:txBody>
                  <a:tcPr marL="45720" marR="45720"/>
                </a:tc>
                <a:tc>
                  <a:txBody>
                    <a:bodyPr/>
                    <a:lstStyle/>
                    <a:p>
                      <a:r>
                        <a:rPr lang="en-US" dirty="0" smtClean="0"/>
                        <a:t>    $1,390,000*</a:t>
                      </a:r>
                      <a:endParaRPr lang="en-US" dirty="0"/>
                    </a:p>
                  </a:txBody>
                  <a:tcPr marL="45720" marR="45720"/>
                </a:tc>
                <a:tc>
                  <a:txBody>
                    <a:bodyPr/>
                    <a:lstStyle/>
                    <a:p>
                      <a:r>
                        <a:rPr lang="en-US" dirty="0" smtClean="0"/>
                        <a:t>  26k</a:t>
                      </a:r>
                      <a:endParaRPr lang="en-US" dirty="0"/>
                    </a:p>
                  </a:txBody>
                  <a:tcPr marL="45720" marR="45720"/>
                </a:tc>
                <a:tc>
                  <a:txBody>
                    <a:bodyPr/>
                    <a:lstStyle/>
                    <a:p>
                      <a:r>
                        <a:rPr lang="en-US" dirty="0" smtClean="0"/>
                        <a:t>  0.8%</a:t>
                      </a:r>
                      <a:endParaRPr lang="en-US" dirty="0"/>
                    </a:p>
                  </a:txBody>
                  <a:tcPr marL="45720" marR="45720"/>
                </a:tc>
                <a:tc>
                  <a:txBody>
                    <a:bodyPr/>
                    <a:lstStyle/>
                    <a:p>
                      <a:r>
                        <a:rPr lang="en-US" dirty="0" smtClean="0"/>
                        <a:t>0.08%</a:t>
                      </a:r>
                      <a:endParaRPr lang="en-US" dirty="0"/>
                    </a:p>
                  </a:txBody>
                  <a:tcPr marL="45720" marR="45720"/>
                </a:tc>
              </a:tr>
              <a:tr h="370840">
                <a:tc>
                  <a:txBody>
                    <a:bodyPr/>
                    <a:lstStyle/>
                    <a:p>
                      <a:r>
                        <a:rPr lang="en-US" dirty="0" smtClean="0"/>
                        <a:t>Farmed, Pit</a:t>
                      </a:r>
                      <a:endParaRPr lang="en-US" dirty="0"/>
                    </a:p>
                  </a:txBody>
                  <a:tcPr marL="45720" marR="45720">
                    <a:lnB w="28575" cap="flat" cmpd="sng" algn="ctr">
                      <a:solidFill>
                        <a:schemeClr val="tx1"/>
                      </a:solidFill>
                      <a:prstDash val="solid"/>
                      <a:round/>
                      <a:headEnd type="none" w="med" len="med"/>
                      <a:tailEnd type="none" w="med" len="med"/>
                    </a:lnB>
                  </a:tcPr>
                </a:tc>
                <a:tc>
                  <a:txBody>
                    <a:bodyPr/>
                    <a:lstStyle/>
                    <a:p>
                      <a:r>
                        <a:rPr lang="en-US" dirty="0" smtClean="0"/>
                        <a:t>12</a:t>
                      </a:r>
                      <a:endParaRPr lang="en-US" dirty="0"/>
                    </a:p>
                  </a:txBody>
                  <a:tcPr marL="45720" marR="45720">
                    <a:lnB w="28575" cap="flat" cmpd="sng" algn="ctr">
                      <a:solidFill>
                        <a:schemeClr val="tx1"/>
                      </a:solidFill>
                      <a:prstDash val="solid"/>
                      <a:round/>
                      <a:headEnd type="none" w="med" len="med"/>
                      <a:tailEnd type="none" w="med" len="med"/>
                    </a:lnB>
                  </a:tcPr>
                </a:tc>
                <a:tc>
                  <a:txBody>
                    <a:bodyPr/>
                    <a:lstStyle/>
                    <a:p>
                      <a:r>
                        <a:rPr lang="en-US" dirty="0" smtClean="0"/>
                        <a:t>     149 acres</a:t>
                      </a:r>
                      <a:endParaRPr lang="en-US" dirty="0"/>
                    </a:p>
                  </a:txBody>
                  <a:tcPr marL="45720" marR="45720">
                    <a:lnB w="28575" cap="flat" cmpd="sng" algn="ctr">
                      <a:solidFill>
                        <a:schemeClr val="tx1"/>
                      </a:solidFill>
                      <a:prstDash val="solid"/>
                      <a:round/>
                      <a:headEnd type="none" w="med" len="med"/>
                      <a:tailEnd type="none" w="med" len="med"/>
                    </a:lnB>
                  </a:tcPr>
                </a:tc>
                <a:tc>
                  <a:txBody>
                    <a:bodyPr/>
                    <a:lstStyle/>
                    <a:p>
                      <a:r>
                        <a:rPr lang="en-US" dirty="0" smtClean="0"/>
                        <a:t>    $1,100,000*</a:t>
                      </a:r>
                      <a:endParaRPr lang="en-US" dirty="0"/>
                    </a:p>
                  </a:txBody>
                  <a:tcPr marL="45720" marR="45720">
                    <a:lnB w="28575" cap="flat" cmpd="sng" algn="ctr">
                      <a:solidFill>
                        <a:schemeClr val="tx1"/>
                      </a:solidFill>
                      <a:prstDash val="solid"/>
                      <a:round/>
                      <a:headEnd type="none" w="med" len="med"/>
                      <a:tailEnd type="none" w="med" len="med"/>
                    </a:lnB>
                  </a:tcPr>
                </a:tc>
                <a:tc>
                  <a:txBody>
                    <a:bodyPr/>
                    <a:lstStyle/>
                    <a:p>
                      <a:r>
                        <a:rPr lang="en-US" dirty="0" smtClean="0"/>
                        <a:t>  20k</a:t>
                      </a:r>
                      <a:endParaRPr lang="en-US" dirty="0"/>
                    </a:p>
                  </a:txBody>
                  <a:tcPr marL="45720" marR="45720">
                    <a:lnB w="28575" cap="flat" cmpd="sng" algn="ctr">
                      <a:solidFill>
                        <a:schemeClr val="tx1"/>
                      </a:solidFill>
                      <a:prstDash val="solid"/>
                      <a:round/>
                      <a:headEnd type="none" w="med" len="med"/>
                      <a:tailEnd type="none" w="med" len="med"/>
                    </a:lnB>
                  </a:tcPr>
                </a:tc>
                <a:tc>
                  <a:txBody>
                    <a:bodyPr/>
                    <a:lstStyle/>
                    <a:p>
                      <a:r>
                        <a:rPr lang="en-US" dirty="0" smtClean="0"/>
                        <a:t>  0.6%</a:t>
                      </a:r>
                      <a:endParaRPr lang="en-US" dirty="0"/>
                    </a:p>
                  </a:txBody>
                  <a:tcPr marL="45720" marR="45720">
                    <a:lnB w="28575" cap="flat" cmpd="sng" algn="ctr">
                      <a:solidFill>
                        <a:schemeClr val="tx1"/>
                      </a:solidFill>
                      <a:prstDash val="solid"/>
                      <a:round/>
                      <a:headEnd type="none" w="med" len="med"/>
                      <a:tailEnd type="none" w="med" len="med"/>
                    </a:lnB>
                  </a:tcPr>
                </a:tc>
                <a:tc>
                  <a:txBody>
                    <a:bodyPr/>
                    <a:lstStyle/>
                    <a:p>
                      <a:r>
                        <a:rPr lang="en-US" dirty="0" smtClean="0"/>
                        <a:t>0.06%</a:t>
                      </a:r>
                      <a:endParaRPr lang="en-US" dirty="0"/>
                    </a:p>
                  </a:txBody>
                  <a:tcPr marL="45720" marR="45720">
                    <a:lnB w="28575" cap="flat" cmpd="sng" algn="ctr">
                      <a:solidFill>
                        <a:schemeClr val="tx1"/>
                      </a:solidFill>
                      <a:prstDash val="solid"/>
                      <a:round/>
                      <a:headEnd type="none" w="med" len="med"/>
                      <a:tailEnd type="none" w="med" len="med"/>
                    </a:lnB>
                  </a:tcPr>
                </a:tc>
              </a:tr>
              <a:tr h="370840">
                <a:tc>
                  <a:txBody>
                    <a:bodyPr/>
                    <a:lstStyle/>
                    <a:p>
                      <a:r>
                        <a:rPr lang="en-US" dirty="0" smtClean="0"/>
                        <a:t>Total</a:t>
                      </a:r>
                      <a:endParaRPr lang="en-US" dirty="0"/>
                    </a:p>
                  </a:txBody>
                  <a:tcPr marL="45720" marR="45720">
                    <a:lnT w="28575"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r>
                        <a:rPr lang="en-US" dirty="0" smtClean="0"/>
                        <a:t>307</a:t>
                      </a:r>
                      <a:endParaRPr lang="en-US" dirty="0"/>
                    </a:p>
                  </a:txBody>
                  <a:tcPr marL="45720" marR="45720">
                    <a:lnT w="28575"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r>
                        <a:rPr lang="en-US" dirty="0" smtClean="0"/>
                        <a:t>  2,795 acres</a:t>
                      </a:r>
                      <a:endParaRPr lang="en-US" dirty="0"/>
                    </a:p>
                  </a:txBody>
                  <a:tcPr marL="45720" marR="45720">
                    <a:lnT w="28575"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r>
                        <a:rPr lang="en-US" dirty="0" smtClean="0"/>
                        <a:t>    $3,148,000</a:t>
                      </a:r>
                      <a:endParaRPr lang="en-US" dirty="0"/>
                    </a:p>
                  </a:txBody>
                  <a:tcPr marL="45720" marR="45720">
                    <a:lnT w="28575"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r>
                        <a:rPr lang="en-US" dirty="0" smtClean="0"/>
                        <a:t>373k</a:t>
                      </a:r>
                      <a:endParaRPr lang="en-US" dirty="0"/>
                    </a:p>
                  </a:txBody>
                  <a:tcPr marL="45720" marR="45720">
                    <a:lnT w="28575"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r>
                        <a:rPr lang="en-US" dirty="0" smtClean="0"/>
                        <a:t> 11.3%</a:t>
                      </a:r>
                      <a:endParaRPr lang="en-US" dirty="0"/>
                    </a:p>
                  </a:txBody>
                  <a:tcPr marL="45720" marR="45720">
                    <a:lnT w="28575"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r>
                        <a:rPr lang="en-US" dirty="0" smtClean="0"/>
                        <a:t> 1.13%</a:t>
                      </a:r>
                      <a:endParaRPr lang="en-US" dirty="0"/>
                    </a:p>
                  </a:txBody>
                  <a:tcPr marL="45720" marR="45720">
                    <a:lnT w="28575" cap="flat" cmpd="sng" algn="ctr">
                      <a:solidFill>
                        <a:schemeClr val="tx1"/>
                      </a:solidFill>
                      <a:prstDash val="solid"/>
                      <a:round/>
                      <a:headEnd type="none" w="med" len="med"/>
                      <a:tailEnd type="none" w="med" len="med"/>
                    </a:lnT>
                    <a:solidFill>
                      <a:schemeClr val="accent3">
                        <a:lumMod val="60000"/>
                        <a:lumOff val="40000"/>
                      </a:schemeClr>
                    </a:solidFill>
                  </a:tcPr>
                </a:tc>
              </a:tr>
            </a:tbl>
          </a:graphicData>
        </a:graphic>
      </p:graphicFrame>
      <p:sp>
        <p:nvSpPr>
          <p:cNvPr id="5" name="TextBox 4"/>
          <p:cNvSpPr txBox="1"/>
          <p:nvPr/>
        </p:nvSpPr>
        <p:spPr>
          <a:xfrm>
            <a:off x="381000" y="5867400"/>
            <a:ext cx="8458200" cy="307777"/>
          </a:xfrm>
          <a:prstGeom prst="rect">
            <a:avLst/>
          </a:prstGeom>
          <a:noFill/>
        </p:spPr>
        <p:txBody>
          <a:bodyPr wrap="square" rtlCol="0">
            <a:spAutoFit/>
          </a:bodyPr>
          <a:lstStyle/>
          <a:p>
            <a:r>
              <a:rPr lang="en-US" sz="1400" dirty="0" smtClean="0"/>
              <a:t>* Restoration estimate for farmed playas does not include easement or offset for lost revenue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00375" y="873019"/>
            <a:ext cx="5867400" cy="650981"/>
          </a:xfrm>
        </p:spPr>
        <p:txBody>
          <a:bodyPr/>
          <a:lstStyle/>
          <a:p>
            <a:pPr algn="ctr"/>
            <a:r>
              <a:rPr lang="en-US" sz="3200" b="0" dirty="0" smtClean="0">
                <a:solidFill>
                  <a:schemeClr val="accent3"/>
                </a:solidFill>
              </a:rPr>
              <a:t>About Playas</a:t>
            </a:r>
            <a:endParaRPr lang="en-US" sz="3200" b="0" dirty="0">
              <a:solidFill>
                <a:schemeClr val="accent3"/>
              </a:solidFill>
            </a:endParaRPr>
          </a:p>
        </p:txBody>
      </p:sp>
      <p:pic>
        <p:nvPicPr>
          <p:cNvPr id="5" name="Content Placeholder 4" descr="Ogallala Commons Playa Classroom playa wet_by Darryl Birkenfeld_140610.png"/>
          <p:cNvPicPr>
            <a:picLocks noGrp="1" noChangeAspect="1"/>
          </p:cNvPicPr>
          <p:nvPr>
            <p:ph type="pic" idx="1"/>
          </p:nvPr>
        </p:nvPicPr>
        <p:blipFill>
          <a:blip r:embed="rId2"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rcRect/>
          <a:stretch>
            <a:fillRect/>
          </a:stretch>
        </p:blipFill>
        <p:spPr>
          <a:xfrm>
            <a:off x="2904444" y="1968719"/>
            <a:ext cx="6094111" cy="4432081"/>
          </a:xfrm>
        </p:spPr>
      </p:pic>
      <p:sp>
        <p:nvSpPr>
          <p:cNvPr id="3" name="Text Placeholder 2"/>
          <p:cNvSpPr>
            <a:spLocks noGrp="1"/>
          </p:cNvSpPr>
          <p:nvPr>
            <p:ph type="body" sz="half" idx="2"/>
          </p:nvPr>
        </p:nvSpPr>
        <p:spPr>
          <a:xfrm>
            <a:off x="228599" y="914400"/>
            <a:ext cx="2590801" cy="5457789"/>
          </a:xfrm>
        </p:spPr>
        <p:txBody>
          <a:bodyPr>
            <a:normAutofit fontScale="77500" lnSpcReduction="20000"/>
          </a:bodyPr>
          <a:lstStyle/>
          <a:p>
            <a:pPr marL="342900" indent="-342900"/>
            <a:r>
              <a:rPr lang="en-US" sz="2588" dirty="0" smtClean="0">
                <a:solidFill>
                  <a:schemeClr val="bg1"/>
                </a:solidFill>
              </a:rPr>
              <a:t>Small, temporary wetlands</a:t>
            </a:r>
          </a:p>
          <a:p>
            <a:pPr marL="342900" indent="-342900"/>
            <a:r>
              <a:rPr lang="en-US" sz="2588" dirty="0" smtClean="0">
                <a:solidFill>
                  <a:schemeClr val="bg1"/>
                </a:solidFill>
              </a:rPr>
              <a:t>Critical wildlife habitat</a:t>
            </a:r>
          </a:p>
          <a:p>
            <a:pPr marL="342900" indent="-342900"/>
            <a:r>
              <a:rPr lang="en-US" sz="2588" dirty="0" smtClean="0">
                <a:solidFill>
                  <a:schemeClr val="bg1"/>
                </a:solidFill>
              </a:rPr>
              <a:t>Primary source of groundwater recharge</a:t>
            </a:r>
          </a:p>
          <a:p>
            <a:pPr marL="342900" indent="-342900"/>
            <a:r>
              <a:rPr lang="en-US" sz="2588" dirty="0" smtClean="0">
                <a:solidFill>
                  <a:schemeClr val="bg1"/>
                </a:solidFill>
              </a:rPr>
              <a:t>#1 existing impact is pits</a:t>
            </a:r>
          </a:p>
          <a:p>
            <a:pPr marL="342900" indent="-342900"/>
            <a:r>
              <a:rPr lang="en-US" sz="2588" dirty="0" smtClean="0">
                <a:solidFill>
                  <a:schemeClr val="bg1"/>
                </a:solidFill>
              </a:rPr>
              <a:t>#1 continuing threat is sediment accumulation</a:t>
            </a:r>
          </a:p>
          <a:p>
            <a:pPr marL="342900" indent="-342900"/>
            <a:r>
              <a:rPr lang="en-US" sz="2588" dirty="0" smtClean="0">
                <a:solidFill>
                  <a:schemeClr val="bg1"/>
                </a:solidFill>
              </a:rPr>
              <a:t>Specific USDA conservation programs are available</a:t>
            </a:r>
          </a:p>
          <a:p>
            <a:endParaRPr lang="en-US" dirty="0" smtClean="0"/>
          </a:p>
          <a:p>
            <a:endParaRPr lang="en-US" dirty="0"/>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5924553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301752" y="228600"/>
            <a:ext cx="8534400" cy="609600"/>
          </a:xfrm>
        </p:spPr>
        <p:txBody>
          <a:bodyPr/>
          <a:lstStyle/>
          <a:p>
            <a:r>
              <a:rPr lang="en-US" dirty="0" smtClean="0"/>
              <a:t>Great Start with this Document</a:t>
            </a:r>
            <a:endParaRPr lang="en-US" dirty="0"/>
          </a:p>
        </p:txBody>
      </p:sp>
      <p:sp>
        <p:nvSpPr>
          <p:cNvPr id="4" name="Content Placeholder 3"/>
          <p:cNvSpPr>
            <a:spLocks noGrp="1"/>
          </p:cNvSpPr>
          <p:nvPr>
            <p:ph sz="half" idx="1"/>
          </p:nvPr>
        </p:nvSpPr>
        <p:spPr/>
        <p:txBody>
          <a:bodyPr>
            <a:normAutofit/>
          </a:bodyPr>
          <a:lstStyle/>
          <a:p>
            <a:endParaRPr lang="en-US" dirty="0" smtClean="0"/>
          </a:p>
          <a:p>
            <a:r>
              <a:rPr lang="en-US" dirty="0" smtClean="0"/>
              <a:t>You have a great start and an outstanding team</a:t>
            </a:r>
          </a:p>
          <a:p>
            <a:endParaRPr lang="en-US" dirty="0" smtClean="0"/>
          </a:p>
          <a:p>
            <a:r>
              <a:rPr lang="en-US" dirty="0" smtClean="0"/>
              <a:t>PLJV can help:</a:t>
            </a:r>
          </a:p>
          <a:p>
            <a:pPr lvl="1"/>
            <a:r>
              <a:rPr lang="en-US" dirty="0" smtClean="0"/>
              <a:t>Playa expertise</a:t>
            </a:r>
          </a:p>
          <a:p>
            <a:pPr lvl="1"/>
            <a:r>
              <a:rPr lang="en-US" dirty="0" smtClean="0"/>
              <a:t>Targeting and prioritization</a:t>
            </a:r>
          </a:p>
          <a:p>
            <a:pPr lvl="1"/>
            <a:r>
              <a:rPr lang="en-US" dirty="0" smtClean="0"/>
              <a:t>Farm Bill Programs</a:t>
            </a:r>
          </a:p>
          <a:p>
            <a:pPr lvl="1"/>
            <a:r>
              <a:rPr lang="en-US" dirty="0" smtClean="0"/>
              <a:t>Grant programs specific to wetland conservation</a:t>
            </a:r>
          </a:p>
          <a:p>
            <a:pPr lvl="1"/>
            <a:endParaRPr lang="en-US" dirty="0"/>
          </a:p>
        </p:txBody>
      </p:sp>
      <p:pic>
        <p:nvPicPr>
          <p:cNvPr id="1026" name="Picture 2" descr="C:\Users\User\Desktop\CurryCountyWAP2014.jpg"/>
          <p:cNvPicPr>
            <a:picLocks noGrp="1" noChangeAspect="1" noChangeArrowheads="1"/>
          </p:cNvPicPr>
          <p:nvPr>
            <p:ph sz="half" idx="2"/>
          </p:nvPr>
        </p:nvPicPr>
        <p:blipFill>
          <a:blip r:embed="rId2" cstate="print"/>
          <a:srcRect/>
          <a:stretch>
            <a:fillRect/>
          </a:stretch>
        </p:blipFill>
        <p:spPr>
          <a:xfrm>
            <a:off x="5011882" y="1568335"/>
            <a:ext cx="3616036" cy="4680065"/>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Problem With Pits</a:t>
            </a:r>
            <a:endParaRPr lang="en-US" dirty="0"/>
          </a:p>
        </p:txBody>
      </p:sp>
      <p:sp>
        <p:nvSpPr>
          <p:cNvPr id="6" name="Text Placeholder 5"/>
          <p:cNvSpPr>
            <a:spLocks noGrp="1"/>
          </p:cNvSpPr>
          <p:nvPr>
            <p:ph type="body" idx="2"/>
          </p:nvPr>
        </p:nvSpPr>
        <p:spPr>
          <a:xfrm>
            <a:off x="381000" y="1981200"/>
            <a:ext cx="2514600" cy="4144963"/>
          </a:xfrm>
        </p:spPr>
        <p:txBody>
          <a:bodyPr>
            <a:normAutofit/>
          </a:bodyPr>
          <a:lstStyle/>
          <a:p>
            <a:r>
              <a:rPr lang="en-US" sz="2000" dirty="0"/>
              <a:t>Interrupt playas’ natural hydrology</a:t>
            </a:r>
          </a:p>
          <a:p>
            <a:r>
              <a:rPr lang="en-US" sz="2000" dirty="0"/>
              <a:t>Reduce ability to provide food and habitat to wildlife</a:t>
            </a:r>
          </a:p>
          <a:p>
            <a:r>
              <a:rPr lang="en-US" sz="2000" dirty="0" smtClean="0"/>
              <a:t>May reduce </a:t>
            </a:r>
            <a:r>
              <a:rPr lang="en-US" sz="2000" dirty="0"/>
              <a:t>recharge to the </a:t>
            </a:r>
            <a:r>
              <a:rPr lang="en-US" sz="2000" dirty="0" smtClean="0"/>
              <a:t>aquifer</a:t>
            </a:r>
          </a:p>
          <a:p>
            <a:r>
              <a:rPr lang="en-US" sz="2000" b="1" dirty="0" smtClean="0"/>
              <a:t>Essentially “on” versus “off” for a playa</a:t>
            </a:r>
            <a:endParaRPr lang="en-US" sz="2000" b="1" dirty="0"/>
          </a:p>
        </p:txBody>
      </p:sp>
      <p:pic>
        <p:nvPicPr>
          <p:cNvPr id="7" name="Content Placeholder 6"/>
          <p:cNvPicPr>
            <a:picLocks noGrp="1" noChangeAspect="1"/>
          </p:cNvPicPr>
          <p:nvPr>
            <p:ph sz="quarter" idx="1"/>
          </p:nvPr>
        </p:nvPicPr>
        <p:blipFill rotWithShape="1">
          <a:blip r:embed="rId3" cstate="screen">
            <a:extLst>
              <a:ext uri="{28A0092B-C50C-407E-A947-70E740481C1C}">
                <a14:useLocalDpi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xt>
            </a:extLst>
          </a:blip>
          <a:stretch/>
        </p:blipFill>
        <p:spPr>
          <a:xfrm>
            <a:off x="2972191" y="609601"/>
            <a:ext cx="5942818" cy="5715000"/>
          </a:xfrm>
        </p:spPr>
      </p:pic>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993967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301752" y="228600"/>
            <a:ext cx="8534399" cy="758999"/>
          </a:xfrm>
          <a:prstGeom prst="rect">
            <a:avLst/>
          </a:prstGeom>
        </p:spPr>
        <p:txBody>
          <a:bodyPr lIns="91425" tIns="91425" rIns="91425" bIns="91425" anchor="b" anchorCtr="0">
            <a:noAutofit/>
          </a:bodyPr>
          <a:lstStyle/>
          <a:p>
            <a:pPr>
              <a:spcBef>
                <a:spcPts val="0"/>
              </a:spcBef>
              <a:buNone/>
            </a:pPr>
            <a:r>
              <a:rPr lang="en-US" dirty="0" smtClean="0">
                <a:solidFill>
                  <a:schemeClr val="accent3">
                    <a:lumMod val="75000"/>
                  </a:schemeClr>
                </a:solidFill>
                <a:latin typeface="Georgia" pitchFamily="18" charset="0"/>
              </a:rPr>
              <a:t>Action That Benefits Birds and People</a:t>
            </a:r>
            <a:endParaRPr dirty="0">
              <a:solidFill>
                <a:schemeClr val="accent3">
                  <a:lumMod val="75000"/>
                </a:schemeClr>
              </a:solidFill>
              <a:latin typeface="Georgia" pitchFamily="18" charset="0"/>
            </a:endParaRPr>
          </a:p>
        </p:txBody>
      </p:sp>
      <p:pic>
        <p:nvPicPr>
          <p:cNvPr id="5" name="Shape 289"/>
          <p:cNvPicPr preferRelativeResize="0"/>
          <p:nvPr/>
        </p:nvPicPr>
        <p:blipFill>
          <a:blip r:embed="rId3" cstate="screen">
            <a:alphaModFix/>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4845549" y="1459402"/>
            <a:ext cx="4069851" cy="5181600"/>
          </a:xfrm>
          <a:prstGeom prst="rect">
            <a:avLst/>
          </a:prstGeom>
          <a:noFill/>
          <a:ln>
            <a:solidFill>
              <a:schemeClr val="tx1"/>
            </a:solidFill>
          </a:ln>
        </p:spPr>
      </p:pic>
      <p:pic>
        <p:nvPicPr>
          <p:cNvPr id="6" name="Shape 290"/>
          <p:cNvPicPr preferRelativeResize="0"/>
          <p:nvPr/>
        </p:nvPicPr>
        <p:blipFill>
          <a:blip r:embed="rId4" cstate="screen">
            <a:alphaModFix/>
          </a:blip>
          <a:stretch>
            <a:fillRect/>
          </a:stretch>
        </p:blipFill>
        <p:spPr>
          <a:xfrm>
            <a:off x="228600" y="1447800"/>
            <a:ext cx="4011326" cy="5193202"/>
          </a:xfrm>
          <a:prstGeom prst="rect">
            <a:avLst/>
          </a:prstGeom>
          <a:noFill/>
          <a:ln>
            <a:solidFill>
              <a:schemeClr val="tx1"/>
            </a:solid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sz="1800" dirty="0" smtClean="0"/>
              <a:t>DJ Case &amp; Associates &amp;</a:t>
            </a:r>
          </a:p>
          <a:p>
            <a:r>
              <a:rPr lang="en-US" sz="1800" dirty="0" smtClean="0"/>
              <a:t>Farm Services Agency</a:t>
            </a:r>
            <a:endParaRPr lang="en-US" sz="1800" dirty="0"/>
          </a:p>
        </p:txBody>
      </p:sp>
      <p:sp>
        <p:nvSpPr>
          <p:cNvPr id="3" name="Title 2"/>
          <p:cNvSpPr>
            <a:spLocks noGrp="1"/>
          </p:cNvSpPr>
          <p:nvPr>
            <p:ph type="title"/>
          </p:nvPr>
        </p:nvSpPr>
        <p:spPr/>
        <p:txBody>
          <a:bodyPr>
            <a:normAutofit fontScale="90000"/>
          </a:bodyPr>
          <a:lstStyle/>
          <a:p>
            <a:r>
              <a:rPr lang="en-US" dirty="0" smtClean="0"/>
              <a:t>Phase 1:</a:t>
            </a:r>
            <a:br>
              <a:rPr lang="en-US" dirty="0" smtClean="0"/>
            </a:br>
            <a:r>
              <a:rPr lang="en-US" dirty="0" smtClean="0"/>
              <a:t>2006 Landowner/Producer Survey</a:t>
            </a:r>
            <a:endParaRPr lang="en-US" dirty="0"/>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633407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5" name="Picture Placeholder 4" descr="Larry Kruckenberg (c) PLJV 02 sm.jpg"/>
          <p:cNvPicPr>
            <a:picLocks noGrp="1" noChangeAspect="1"/>
          </p:cNvPicPr>
          <p:nvPr>
            <p:ph type="pic" idx="1"/>
          </p:nvPr>
        </p:nvPicPr>
        <p:blipFill rotWithShape="1">
          <a:blip r:embed="rId3"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rcRect/>
          <a:stretch/>
        </p:blipFill>
        <p:spPr>
          <a:xfrm>
            <a:off x="3000375" y="609600"/>
            <a:ext cx="5867400" cy="5638800"/>
          </a:xfrm>
        </p:spPr>
      </p:pic>
      <p:sp>
        <p:nvSpPr>
          <p:cNvPr id="3" name="Text Placeholder 2"/>
          <p:cNvSpPr>
            <a:spLocks noGrp="1"/>
          </p:cNvSpPr>
          <p:nvPr>
            <p:ph type="body" sz="half" idx="2"/>
          </p:nvPr>
        </p:nvSpPr>
        <p:spPr/>
        <p:txBody>
          <a:bodyPr>
            <a:normAutofit/>
          </a:bodyPr>
          <a:lstStyle/>
          <a:p>
            <a:r>
              <a:rPr lang="en-US" sz="2000" b="1" dirty="0" smtClean="0"/>
              <a:t>PLJV Asked</a:t>
            </a:r>
          </a:p>
          <a:p>
            <a:r>
              <a:rPr lang="en-US" sz="2000" dirty="0" smtClean="0"/>
              <a:t>1,800 farmers and ranchers in the PLJV region what they thought about playas, wildlife, &amp; conservation</a:t>
            </a:r>
            <a:endParaRPr lang="en-US" sz="2000" dirty="0"/>
          </a:p>
          <a:p>
            <a:r>
              <a:rPr lang="en-US" sz="2000" dirty="0" smtClean="0"/>
              <a:t>26% responded</a:t>
            </a:r>
            <a:endParaRPr lang="en-US" sz="2000" dirty="0"/>
          </a:p>
          <a:p>
            <a:r>
              <a:rPr lang="en-US" sz="2000" dirty="0" smtClean="0"/>
              <a:t>95% confidence level (margin of error for this sample is +/-2 to 5%)</a:t>
            </a:r>
            <a:endParaRPr lang="en-US" sz="2000" dirty="0"/>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2452805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Support Conservation</a:t>
            </a:r>
            <a:endParaRPr lang="en-US" dirty="0"/>
          </a:p>
        </p:txBody>
      </p:sp>
      <p:pic>
        <p:nvPicPr>
          <p:cNvPr id="8" name="Content Placeholder 7" descr="PPv4_OgallalaAquifer.jpg"/>
          <p:cNvPicPr>
            <a:picLocks noGrp="1" noChangeAspect="1"/>
          </p:cNvPicPr>
          <p:nvPr>
            <p:ph sz="half" idx="2"/>
          </p:nvPr>
        </p:nvPicPr>
        <p:blipFill rotWithShape="1">
          <a:blip r:embed="rId3"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rcRect l="-5824" r="-5824"/>
          <a:stretch/>
        </p:blipFill>
        <p:spPr>
          <a:xfrm>
            <a:off x="4800600" y="1577975"/>
            <a:ext cx="4038600" cy="4681538"/>
          </a:xfrm>
        </p:spPr>
      </p:pic>
      <p:sp>
        <p:nvSpPr>
          <p:cNvPr id="5" name="Content Placeholder 5"/>
          <p:cNvSpPr txBox="1">
            <a:spLocks/>
          </p:cNvSpPr>
          <p:nvPr/>
        </p:nvSpPr>
        <p:spPr>
          <a:xfrm>
            <a:off x="304800" y="1447800"/>
            <a:ext cx="4038600" cy="5257800"/>
          </a:xfrm>
          <a:prstGeom prst="rect">
            <a:avLst/>
          </a:prstGeom>
        </p:spPr>
        <p:txBody>
          <a:bodyPr vert="horz">
            <a:normAutofit fontScale="77500" lnSpcReduction="20000"/>
          </a:bodyPr>
          <a:lstStyle/>
          <a:p>
            <a:pPr marL="514350" marR="0" lvl="0" indent="-514350" algn="l" defTabSz="914400" rtl="0" eaLnBrk="1" fontAlgn="auto" latinLnBrk="0" hangingPunct="1">
              <a:lnSpc>
                <a:spcPct val="100000"/>
              </a:lnSpc>
              <a:spcBef>
                <a:spcPct val="20000"/>
              </a:spcBef>
              <a:spcAft>
                <a:spcPts val="0"/>
              </a:spcAft>
              <a:buClr>
                <a:schemeClr val="tx1"/>
              </a:buClr>
              <a:buSzPct val="85000"/>
              <a:buFont typeface="+mj-lt"/>
              <a:buAutoNum type="arabicPeriod"/>
              <a:tabLst/>
              <a:defRPr/>
            </a:pPr>
            <a:r>
              <a:rPr kumimoji="0" lang="en-US" sz="2700" b="1" i="0" u="none" strike="noStrike" kern="1200" cap="none" spc="0" normalizeH="0" baseline="0" noProof="0" dirty="0" smtClean="0">
                <a:ln>
                  <a:noFill/>
                </a:ln>
                <a:solidFill>
                  <a:srgbClr val="0070C0"/>
                </a:solidFill>
                <a:effectLst/>
                <a:uLnTx/>
                <a:uFillTx/>
                <a:latin typeface="+mn-lt"/>
                <a:ea typeface="+mn-ea"/>
                <a:cs typeface="+mn-cs"/>
              </a:rPr>
              <a:t>Ogallala Aquifer</a:t>
            </a:r>
          </a:p>
          <a:p>
            <a:pPr marL="514350" marR="0" lvl="0" indent="-514350" algn="l" defTabSz="914400" rtl="0" eaLnBrk="1" fontAlgn="auto" latinLnBrk="0" hangingPunct="1">
              <a:lnSpc>
                <a:spcPct val="100000"/>
              </a:lnSpc>
              <a:spcBef>
                <a:spcPct val="20000"/>
              </a:spcBef>
              <a:spcAft>
                <a:spcPts val="0"/>
              </a:spcAft>
              <a:buClr>
                <a:schemeClr val="tx1"/>
              </a:buClr>
              <a:buSzPct val="85000"/>
              <a:buFont typeface="+mj-lt"/>
              <a:buAutoNum type="arabicPeriod"/>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Conservation Reserve Program</a:t>
            </a:r>
          </a:p>
          <a:p>
            <a:pPr marL="514350" marR="0" lvl="0" indent="-514350" algn="l" defTabSz="914400" rtl="0" eaLnBrk="1" fontAlgn="auto" latinLnBrk="0" hangingPunct="1">
              <a:lnSpc>
                <a:spcPct val="100000"/>
              </a:lnSpc>
              <a:spcBef>
                <a:spcPct val="20000"/>
              </a:spcBef>
              <a:spcAft>
                <a:spcPts val="0"/>
              </a:spcAft>
              <a:buClr>
                <a:schemeClr val="tx1"/>
              </a:buClr>
              <a:buSzPct val="85000"/>
              <a:buFont typeface="+mj-lt"/>
              <a:buAutoNum type="arabicPeriod"/>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Native grasslands</a:t>
            </a:r>
          </a:p>
          <a:p>
            <a:pPr marL="514350" marR="0" lvl="0" indent="-514350" algn="l" defTabSz="914400" rtl="0" eaLnBrk="1" fontAlgn="auto" latinLnBrk="0" hangingPunct="1">
              <a:lnSpc>
                <a:spcPct val="100000"/>
              </a:lnSpc>
              <a:spcBef>
                <a:spcPct val="20000"/>
              </a:spcBef>
              <a:spcAft>
                <a:spcPts val="0"/>
              </a:spcAft>
              <a:buClr>
                <a:schemeClr val="tx1"/>
              </a:buClr>
              <a:buSzPct val="85000"/>
              <a:buFont typeface="+mj-lt"/>
              <a:buAutoNum type="arabicPeriod"/>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Playas</a:t>
            </a:r>
          </a:p>
          <a:p>
            <a:pPr marL="514350" marR="0" lvl="0" indent="-514350" algn="l" defTabSz="914400" rtl="0" eaLnBrk="1" fontAlgn="auto" latinLnBrk="0" hangingPunct="1">
              <a:lnSpc>
                <a:spcPct val="100000"/>
              </a:lnSpc>
              <a:spcBef>
                <a:spcPct val="20000"/>
              </a:spcBef>
              <a:spcAft>
                <a:spcPts val="0"/>
              </a:spcAft>
              <a:buClr>
                <a:schemeClr val="tx1"/>
              </a:buClr>
              <a:buSzPct val="85000"/>
              <a:buFont typeface="+mj-lt"/>
              <a:buAutoNum type="arabicPeriod"/>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Farm ponds</a:t>
            </a:r>
          </a:p>
          <a:p>
            <a:pPr marL="514350" marR="0" lvl="0" indent="-514350" algn="l" defTabSz="914400" rtl="0" eaLnBrk="1" fontAlgn="auto" latinLnBrk="0" hangingPunct="1">
              <a:lnSpc>
                <a:spcPct val="100000"/>
              </a:lnSpc>
              <a:spcBef>
                <a:spcPct val="20000"/>
              </a:spcBef>
              <a:spcAft>
                <a:spcPts val="0"/>
              </a:spcAft>
              <a:buClr>
                <a:schemeClr val="tx1"/>
              </a:buClr>
              <a:buSzPct val="85000"/>
              <a:buFont typeface="+mj-lt"/>
              <a:buAutoNum type="arabicPeriod"/>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Reservoirs/lakes</a:t>
            </a:r>
          </a:p>
          <a:p>
            <a:pPr marL="514350" marR="0" lvl="0" indent="-514350" algn="l" defTabSz="914400" rtl="0" eaLnBrk="1" fontAlgn="auto" latinLnBrk="0" hangingPunct="1">
              <a:lnSpc>
                <a:spcPct val="100000"/>
              </a:lnSpc>
              <a:spcBef>
                <a:spcPct val="20000"/>
              </a:spcBef>
              <a:spcAft>
                <a:spcPts val="0"/>
              </a:spcAft>
              <a:buClr>
                <a:schemeClr val="tx1"/>
              </a:buClr>
              <a:buSzPct val="85000"/>
              <a:buFont typeface="+mj-lt"/>
              <a:buAutoNum type="arabicPeriod"/>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River corridors</a:t>
            </a:r>
          </a:p>
          <a:p>
            <a:pPr marL="514350" marR="0" lvl="0" indent="-514350" algn="l" defTabSz="914400" rtl="0" eaLnBrk="1" fontAlgn="auto" latinLnBrk="0" hangingPunct="1">
              <a:lnSpc>
                <a:spcPct val="100000"/>
              </a:lnSpc>
              <a:spcBef>
                <a:spcPct val="20000"/>
              </a:spcBef>
              <a:spcAft>
                <a:spcPts val="0"/>
              </a:spcAft>
              <a:buClr>
                <a:schemeClr val="tx1"/>
              </a:buClr>
              <a:buSzPct val="85000"/>
              <a:buFont typeface="+mj-lt"/>
              <a:buAutoNum type="arabicPeriod"/>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Wetlands</a:t>
            </a:r>
          </a:p>
          <a:p>
            <a:pPr marL="514350" marR="0" lvl="0" indent="-514350" algn="l" defTabSz="914400" rtl="0" eaLnBrk="1" fontAlgn="auto" latinLnBrk="0" hangingPunct="1">
              <a:lnSpc>
                <a:spcPct val="100000"/>
              </a:lnSpc>
              <a:spcBef>
                <a:spcPct val="20000"/>
              </a:spcBef>
              <a:spcAft>
                <a:spcPts val="0"/>
              </a:spcAft>
              <a:buClr>
                <a:schemeClr val="tx1"/>
              </a:buClr>
              <a:buSzPct val="85000"/>
              <a:buFont typeface="+mj-lt"/>
              <a:buAutoNum type="arabicPeriod"/>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Hunted wildlife species</a:t>
            </a:r>
          </a:p>
          <a:p>
            <a:pPr marL="514350" marR="0" lvl="0" indent="-514350" algn="l" defTabSz="914400" rtl="0" eaLnBrk="1" fontAlgn="auto" latinLnBrk="0" hangingPunct="1">
              <a:lnSpc>
                <a:spcPct val="100000"/>
              </a:lnSpc>
              <a:spcBef>
                <a:spcPct val="20000"/>
              </a:spcBef>
              <a:spcAft>
                <a:spcPts val="0"/>
              </a:spcAft>
              <a:buClr>
                <a:schemeClr val="tx1"/>
              </a:buClr>
              <a:buSzPct val="85000"/>
              <a:buFont typeface="+mj-lt"/>
              <a:buAutoNum type="arabicPeriod"/>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Non-hunted wildlife species</a:t>
            </a:r>
          </a:p>
          <a:p>
            <a:pPr marL="514350" marR="0" lvl="0" indent="-514350" algn="l" defTabSz="914400" rtl="0" eaLnBrk="1" fontAlgn="auto" latinLnBrk="0" hangingPunct="1">
              <a:lnSpc>
                <a:spcPct val="100000"/>
              </a:lnSpc>
              <a:spcBef>
                <a:spcPct val="20000"/>
              </a:spcBef>
              <a:spcAft>
                <a:spcPts val="0"/>
              </a:spcAft>
              <a:buClr>
                <a:schemeClr val="tx1"/>
              </a:buClr>
              <a:buSzPct val="85000"/>
              <a:buFont typeface="+mj-lt"/>
              <a:buAutoNum type="arabicPeriod"/>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Sand sage prairie</a:t>
            </a:r>
          </a:p>
          <a:p>
            <a:pPr marL="514350" marR="0" lvl="0" indent="-514350" algn="l" defTabSz="914400" rtl="0" eaLnBrk="1" fontAlgn="auto" latinLnBrk="0" hangingPunct="1">
              <a:lnSpc>
                <a:spcPct val="100000"/>
              </a:lnSpc>
              <a:spcBef>
                <a:spcPct val="20000"/>
              </a:spcBef>
              <a:spcAft>
                <a:spcPts val="0"/>
              </a:spcAft>
              <a:buClr>
                <a:schemeClr val="tx1"/>
              </a:buClr>
              <a:buSzPct val="85000"/>
              <a:buFont typeface="+mj-lt"/>
              <a:buAutoNum type="arabicPeriod"/>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Threatened and endangered species</a:t>
            </a:r>
          </a:p>
          <a:p>
            <a:pPr marL="514350" marR="0" lvl="0" indent="-514350" algn="l" defTabSz="914400" rtl="0" eaLnBrk="1" fontAlgn="auto" latinLnBrk="0" hangingPunct="1">
              <a:lnSpc>
                <a:spcPct val="100000"/>
              </a:lnSpc>
              <a:spcBef>
                <a:spcPct val="20000"/>
              </a:spcBef>
              <a:spcAft>
                <a:spcPts val="0"/>
              </a:spcAft>
              <a:buClr>
                <a:schemeClr val="tx1"/>
              </a:buClr>
              <a:buSzPct val="85000"/>
              <a:buFont typeface="+mj-lt"/>
              <a:buAutoNum type="arabicPeriod"/>
              <a:tabLst/>
              <a:defRPr/>
            </a:pPr>
            <a:r>
              <a:rPr kumimoji="0" lang="en-US" sz="2700" b="0" i="0" u="none" strike="noStrike" kern="1200" cap="none" spc="0" normalizeH="0" baseline="0" noProof="0" dirty="0" smtClean="0">
                <a:ln>
                  <a:noFill/>
                </a:ln>
                <a:solidFill>
                  <a:srgbClr val="C00000"/>
                </a:solidFill>
                <a:effectLst/>
                <a:uLnTx/>
                <a:uFillTx/>
                <a:latin typeface="+mn-lt"/>
                <a:ea typeface="+mn-ea"/>
                <a:cs typeface="+mn-cs"/>
              </a:rPr>
              <a:t>Prairie dogs</a:t>
            </a:r>
            <a:endParaRPr kumimoji="0" lang="en-US" sz="2700" b="0" i="0" u="none" strike="noStrike" kern="1200" cap="none" spc="0" normalizeH="0" baseline="0" noProof="0" dirty="0">
              <a:ln>
                <a:noFill/>
              </a:ln>
              <a:solidFill>
                <a:srgbClr val="C00000"/>
              </a:solidFill>
              <a:effectLst/>
              <a:uLnTx/>
              <a:uFillTx/>
              <a:latin typeface="+mn-lt"/>
              <a:ea typeface="+mn-ea"/>
              <a:cs typeface="+mn-cs"/>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055559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Communications Efforts</a:t>
            </a:r>
            <a:endParaRPr lang="en-US" dirty="0"/>
          </a:p>
        </p:txBody>
      </p:sp>
      <p:sp>
        <p:nvSpPr>
          <p:cNvPr id="2" name="Content Placeholder 1"/>
          <p:cNvSpPr>
            <a:spLocks noGrp="1"/>
          </p:cNvSpPr>
          <p:nvPr>
            <p:ph sz="quarter" idx="1"/>
          </p:nvPr>
        </p:nvSpPr>
        <p:spPr>
          <a:xfrm>
            <a:off x="301752" y="1599618"/>
            <a:ext cx="8503920" cy="4572000"/>
          </a:xfrm>
        </p:spPr>
        <p:txBody>
          <a:bodyPr>
            <a:normAutofit lnSpcReduction="10000"/>
          </a:bodyPr>
          <a:lstStyle/>
          <a:p>
            <a:pPr marL="45720" indent="0">
              <a:buNone/>
            </a:pPr>
            <a:r>
              <a:rPr lang="en-US" sz="2500" dirty="0" smtClean="0"/>
              <a:t>Since the 2006 survey, PLJV promoted the role of playas in groundwater recharge in various ways:</a:t>
            </a:r>
            <a:br>
              <a:rPr lang="en-US" sz="2500" dirty="0" smtClean="0"/>
            </a:br>
            <a:endParaRPr lang="en-US" sz="2500" dirty="0" smtClean="0"/>
          </a:p>
          <a:p>
            <a:r>
              <a:rPr lang="en-US" sz="2200" dirty="0"/>
              <a:t>USGS </a:t>
            </a:r>
            <a:r>
              <a:rPr lang="en-US" sz="2200" dirty="0" smtClean="0"/>
              <a:t>Circular – </a:t>
            </a:r>
            <a:r>
              <a:rPr lang="en-US" sz="2200" i="1" dirty="0" smtClean="0"/>
              <a:t>Recharge Rates and Chemistry Beneath Playas of the High Plains Aquifer</a:t>
            </a:r>
            <a:br>
              <a:rPr lang="en-US" sz="2200" i="1" dirty="0" smtClean="0"/>
            </a:br>
            <a:endParaRPr lang="en-US" sz="2200" i="1" dirty="0"/>
          </a:p>
          <a:p>
            <a:r>
              <a:rPr lang="en-US" sz="2200" dirty="0" smtClean="0"/>
              <a:t>Playa Film – </a:t>
            </a:r>
            <a:r>
              <a:rPr lang="en-US" sz="2200" i="1" dirty="0" smtClean="0"/>
              <a:t>Reflection of Life on the Plains</a:t>
            </a:r>
            <a:br>
              <a:rPr lang="en-US" sz="2200" i="1" dirty="0" smtClean="0"/>
            </a:br>
            <a:endParaRPr lang="en-US" sz="2200" i="1" dirty="0" smtClean="0"/>
          </a:p>
          <a:p>
            <a:r>
              <a:rPr lang="en-US" sz="2200" dirty="0" smtClean="0"/>
              <a:t>Playa Country radio show</a:t>
            </a:r>
            <a:br>
              <a:rPr lang="en-US" sz="2200" dirty="0" smtClean="0"/>
            </a:br>
            <a:endParaRPr lang="en-US" sz="2200" dirty="0" smtClean="0"/>
          </a:p>
          <a:p>
            <a:r>
              <a:rPr lang="en-US" sz="2200" dirty="0" smtClean="0"/>
              <a:t>PLJV website</a:t>
            </a:r>
            <a:br>
              <a:rPr lang="en-US" sz="2200" dirty="0" smtClean="0"/>
            </a:br>
            <a:endParaRPr lang="en-US" sz="2200" dirty="0" smtClean="0"/>
          </a:p>
          <a:p>
            <a:r>
              <a:rPr lang="en-US" sz="2200" dirty="0" smtClean="0"/>
              <a:t>Playas &amp; the Ogallala Aquifer Fact sheet</a:t>
            </a:r>
          </a:p>
        </p:txBody>
      </p:sp>
      <p:pic>
        <p:nvPicPr>
          <p:cNvPr id="6" name="Picture 5" descr="USGS_playa_recharge_cover.jpg"/>
          <p:cNvPicPr>
            <a:picLocks noChangeAspect="1"/>
          </p:cNvPicPr>
          <p:nvPr/>
        </p:nvPicPr>
        <p:blipFill>
          <a:blip r:embed="rId3"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tretch>
            <a:fillRect/>
          </a:stretch>
        </p:blipFill>
        <p:spPr>
          <a:xfrm>
            <a:off x="6200512" y="3225459"/>
            <a:ext cx="2540000" cy="3276600"/>
          </a:xfrm>
          <a:prstGeom prst="rect">
            <a:avLst/>
          </a:prstGeom>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71067357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LIMITERS" val="3.1"/>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LIMITERS"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LJV">
  <a:themeElements>
    <a:clrScheme name="Custom 8">
      <a:dk1>
        <a:sysClr val="windowText" lastClr="000000"/>
      </a:dk1>
      <a:lt1>
        <a:sysClr val="window" lastClr="FFFFFF"/>
      </a:lt1>
      <a:dk2>
        <a:srgbClr val="2F2F26"/>
      </a:dk2>
      <a:lt2>
        <a:srgbClr val="B0B7A7"/>
      </a:lt2>
      <a:accent1>
        <a:srgbClr val="869652"/>
      </a:accent1>
      <a:accent2>
        <a:srgbClr val="E3EACD"/>
      </a:accent2>
      <a:accent3>
        <a:srgbClr val="6E9EC2"/>
      </a:accent3>
      <a:accent4>
        <a:srgbClr val="2046A5"/>
      </a:accent4>
      <a:accent5>
        <a:srgbClr val="5039C6"/>
      </a:accent5>
      <a:accent6>
        <a:srgbClr val="7411D0"/>
      </a:accent6>
      <a:hlink>
        <a:srgbClr val="FFC000"/>
      </a:hlink>
      <a:folHlink>
        <a:srgbClr val="C0C0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PLJV</Template>
  <TotalTime>14991</TotalTime>
  <Words>1812</Words>
  <Application>Microsoft Office PowerPoint</Application>
  <PresentationFormat>On-screen Show (4:3)</PresentationFormat>
  <Paragraphs>215</Paragraphs>
  <Slides>30</Slides>
  <Notes>19</Notes>
  <HiddenSlides>0</HiddenSlides>
  <MMClips>0</MMClips>
  <ScaleCrop>false</ScaleCrop>
  <HeadingPairs>
    <vt:vector size="4" baseType="variant">
      <vt:variant>
        <vt:lpstr>Design Template</vt:lpstr>
      </vt:variant>
      <vt:variant>
        <vt:i4>1</vt:i4>
      </vt:variant>
      <vt:variant>
        <vt:lpstr>Slide Titles</vt:lpstr>
      </vt:variant>
      <vt:variant>
        <vt:i4>30</vt:i4>
      </vt:variant>
    </vt:vector>
  </HeadingPairs>
  <TitlesOfParts>
    <vt:vector size="31" baseType="lpstr">
      <vt:lpstr>PLJV</vt:lpstr>
      <vt:lpstr>Somewhere between Falling Into  and Creating Non-traditional Partnerships </vt:lpstr>
      <vt:lpstr>Playa Lakes Joint Venture</vt:lpstr>
      <vt:lpstr>About Playas</vt:lpstr>
      <vt:lpstr>The Problem With Pits</vt:lpstr>
      <vt:lpstr>Action That Benefits Birds and People</vt:lpstr>
      <vt:lpstr>Phase 1: 2006 Landowner/Producer Survey</vt:lpstr>
      <vt:lpstr>Slide 7</vt:lpstr>
      <vt:lpstr>Support Conservation</vt:lpstr>
      <vt:lpstr>Communications Efforts</vt:lpstr>
      <vt:lpstr>Phase 2: 2013 Focus Groups</vt:lpstr>
      <vt:lpstr>Our Question  What motivates landowners to enroll, or not,  in a playa conservation program?  More detail on playas, aquifer and the future </vt:lpstr>
      <vt:lpstr>Landowner Focus Groups</vt:lpstr>
      <vt:lpstr>Genesis of Mudhole Joint Venture</vt:lpstr>
      <vt:lpstr>What We Heard: If Convinced Playas Provided Benefits</vt:lpstr>
      <vt:lpstr>What We Heard: Key Beliefs About Playas &amp; the Aquifer</vt:lpstr>
      <vt:lpstr>Phase 3: Playa Summit 2015</vt:lpstr>
      <vt:lpstr>Refining messages</vt:lpstr>
      <vt:lpstr>Playas Recharge the  High Plains (Ogallala) Aquifer</vt:lpstr>
      <vt:lpstr>About Clovis, New Mexico</vt:lpstr>
      <vt:lpstr>North American Wetland Conservation Act (NAWCA) Grants </vt:lpstr>
      <vt:lpstr>Slide 21</vt:lpstr>
      <vt:lpstr>Clovis Playa Restoration Potential</vt:lpstr>
      <vt:lpstr>Conservation Actions for Playas</vt:lpstr>
      <vt:lpstr>Slide 24</vt:lpstr>
      <vt:lpstr> Conversations</vt:lpstr>
      <vt:lpstr>56 Towns like Clovis</vt:lpstr>
      <vt:lpstr>Thank You</vt:lpstr>
      <vt:lpstr>Slide 28</vt:lpstr>
      <vt:lpstr>Clovis Playas Restoration Costs and Benefits</vt:lpstr>
      <vt:lpstr>Great Start with this Document</vt:lpstr>
    </vt:vector>
  </TitlesOfParts>
  <Company>PLJV</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Pilot: NM and CO landscape Design Pilot Tool</dc:title>
  <dc:creator>Anne Bartuszevige</dc:creator>
  <cp:lastModifiedBy>Mike Carter</cp:lastModifiedBy>
  <cp:revision>854</cp:revision>
  <cp:lastPrinted>2017-08-06T23:10:20Z</cp:lastPrinted>
  <dcterms:created xsi:type="dcterms:W3CDTF">2017-08-06T23:13:05Z</dcterms:created>
  <dcterms:modified xsi:type="dcterms:W3CDTF">2017-08-06T23:13:50Z</dcterms:modified>
</cp:coreProperties>
</file>