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568" y="-9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36895-0085-4459-8730-5F8AF0FEDE29}" type="datetimeFigureOut">
              <a:rPr lang="en-US"/>
              <a:t>3/25/2016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14570-FCCF-48E4-8178-1CC29F070528}" type="slidenum">
              <a:rPr lang="en-US"/>
              <a:t>‹#›</a:t>
            </a:fld>
            <a:endParaRPr lang="en-US"/>
          </a:p>
        </p:txBody>
      </p:sp>
    </p:spTree>
    <p:extLst>
      <p:ext uri="{BB962C8B-B14F-4D97-AF65-F5344CB8AC3E}">
        <p14:creationId xmlns:p14="http://schemas.microsoft.com/office/powerpoint/2010/main" val="3142855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C14570-FCCF-48E4-8178-1CC29F070528}" type="slidenum">
              <a:rPr lang="en-US"/>
              <a:t>1</a:t>
            </a:fld>
            <a:endParaRPr lang="en-US"/>
          </a:p>
        </p:txBody>
      </p:sp>
    </p:spTree>
    <p:extLst>
      <p:ext uri="{BB962C8B-B14F-4D97-AF65-F5344CB8AC3E}">
        <p14:creationId xmlns:p14="http://schemas.microsoft.com/office/powerpoint/2010/main" val="247506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C14570-FCCF-48E4-8178-1CC29F070528}" type="slidenum">
              <a:rPr lang="en-US"/>
              <a:t>2</a:t>
            </a:fld>
            <a:endParaRPr lang="en-US"/>
          </a:p>
        </p:txBody>
      </p:sp>
    </p:spTree>
    <p:extLst>
      <p:ext uri="{BB962C8B-B14F-4D97-AF65-F5344CB8AC3E}">
        <p14:creationId xmlns:p14="http://schemas.microsoft.com/office/powerpoint/2010/main" val="164744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97FC8-E014-4EEA-B215-B48BE6C039DC}"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59322-5608-4470-B581-D4708A221729}" type="slidenum">
              <a:rPr lang="en-US" smtClean="0"/>
              <a:t>‹#›</a:t>
            </a:fld>
            <a:endParaRPr lang="en-US"/>
          </a:p>
        </p:txBody>
      </p:sp>
    </p:spTree>
    <p:extLst>
      <p:ext uri="{BB962C8B-B14F-4D97-AF65-F5344CB8AC3E}">
        <p14:creationId xmlns:p14="http://schemas.microsoft.com/office/powerpoint/2010/main" val="368159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97FC8-E014-4EEA-B215-B48BE6C039DC}"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59322-5608-4470-B581-D4708A221729}" type="slidenum">
              <a:rPr lang="en-US" smtClean="0"/>
              <a:t>‹#›</a:t>
            </a:fld>
            <a:endParaRPr lang="en-US"/>
          </a:p>
        </p:txBody>
      </p:sp>
    </p:spTree>
    <p:extLst>
      <p:ext uri="{BB962C8B-B14F-4D97-AF65-F5344CB8AC3E}">
        <p14:creationId xmlns:p14="http://schemas.microsoft.com/office/powerpoint/2010/main" val="85020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97FC8-E014-4EEA-B215-B48BE6C039DC}"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59322-5608-4470-B581-D4708A221729}" type="slidenum">
              <a:rPr lang="en-US" smtClean="0"/>
              <a:t>‹#›</a:t>
            </a:fld>
            <a:endParaRPr lang="en-US"/>
          </a:p>
        </p:txBody>
      </p:sp>
    </p:spTree>
    <p:extLst>
      <p:ext uri="{BB962C8B-B14F-4D97-AF65-F5344CB8AC3E}">
        <p14:creationId xmlns:p14="http://schemas.microsoft.com/office/powerpoint/2010/main" val="234246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97FC8-E014-4EEA-B215-B48BE6C039DC}"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59322-5608-4470-B581-D4708A221729}" type="slidenum">
              <a:rPr lang="en-US" smtClean="0"/>
              <a:t>‹#›</a:t>
            </a:fld>
            <a:endParaRPr lang="en-US"/>
          </a:p>
        </p:txBody>
      </p:sp>
    </p:spTree>
    <p:extLst>
      <p:ext uri="{BB962C8B-B14F-4D97-AF65-F5344CB8AC3E}">
        <p14:creationId xmlns:p14="http://schemas.microsoft.com/office/powerpoint/2010/main" val="351925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97FC8-E014-4EEA-B215-B48BE6C039DC}"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59322-5608-4470-B581-D4708A221729}" type="slidenum">
              <a:rPr lang="en-US" smtClean="0"/>
              <a:t>‹#›</a:t>
            </a:fld>
            <a:endParaRPr lang="en-US"/>
          </a:p>
        </p:txBody>
      </p:sp>
    </p:spTree>
    <p:extLst>
      <p:ext uri="{BB962C8B-B14F-4D97-AF65-F5344CB8AC3E}">
        <p14:creationId xmlns:p14="http://schemas.microsoft.com/office/powerpoint/2010/main" val="391759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897FC8-E014-4EEA-B215-B48BE6C039DC}"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59322-5608-4470-B581-D4708A221729}" type="slidenum">
              <a:rPr lang="en-US" smtClean="0"/>
              <a:t>‹#›</a:t>
            </a:fld>
            <a:endParaRPr lang="en-US"/>
          </a:p>
        </p:txBody>
      </p:sp>
    </p:spTree>
    <p:extLst>
      <p:ext uri="{BB962C8B-B14F-4D97-AF65-F5344CB8AC3E}">
        <p14:creationId xmlns:p14="http://schemas.microsoft.com/office/powerpoint/2010/main" val="20230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897FC8-E014-4EEA-B215-B48BE6C039DC}" type="datetimeFigureOut">
              <a:rPr lang="en-US" smtClean="0"/>
              <a:t>3/25/2016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859322-5608-4470-B581-D4708A221729}" type="slidenum">
              <a:rPr lang="en-US" smtClean="0"/>
              <a:t>‹#›</a:t>
            </a:fld>
            <a:endParaRPr lang="en-US"/>
          </a:p>
        </p:txBody>
      </p:sp>
    </p:spTree>
    <p:extLst>
      <p:ext uri="{BB962C8B-B14F-4D97-AF65-F5344CB8AC3E}">
        <p14:creationId xmlns:p14="http://schemas.microsoft.com/office/powerpoint/2010/main" val="399675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897FC8-E014-4EEA-B215-B48BE6C039DC}" type="datetimeFigureOut">
              <a:rPr lang="en-US" smtClean="0"/>
              <a:t>3/25/2016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859322-5608-4470-B581-D4708A221729}" type="slidenum">
              <a:rPr lang="en-US" smtClean="0"/>
              <a:t>‹#›</a:t>
            </a:fld>
            <a:endParaRPr lang="en-US"/>
          </a:p>
        </p:txBody>
      </p:sp>
    </p:spTree>
    <p:extLst>
      <p:ext uri="{BB962C8B-B14F-4D97-AF65-F5344CB8AC3E}">
        <p14:creationId xmlns:p14="http://schemas.microsoft.com/office/powerpoint/2010/main" val="264163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97FC8-E014-4EEA-B215-B48BE6C039DC}" type="datetimeFigureOut">
              <a:rPr lang="en-US" smtClean="0"/>
              <a:t>3/25/2016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859322-5608-4470-B581-D4708A221729}" type="slidenum">
              <a:rPr lang="en-US" smtClean="0"/>
              <a:t>‹#›</a:t>
            </a:fld>
            <a:endParaRPr lang="en-US"/>
          </a:p>
        </p:txBody>
      </p:sp>
    </p:spTree>
    <p:extLst>
      <p:ext uri="{BB962C8B-B14F-4D97-AF65-F5344CB8AC3E}">
        <p14:creationId xmlns:p14="http://schemas.microsoft.com/office/powerpoint/2010/main" val="302849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97FC8-E014-4EEA-B215-B48BE6C039DC}"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59322-5608-4470-B581-D4708A221729}" type="slidenum">
              <a:rPr lang="en-US" smtClean="0"/>
              <a:t>‹#›</a:t>
            </a:fld>
            <a:endParaRPr lang="en-US"/>
          </a:p>
        </p:txBody>
      </p:sp>
    </p:spTree>
    <p:extLst>
      <p:ext uri="{BB962C8B-B14F-4D97-AF65-F5344CB8AC3E}">
        <p14:creationId xmlns:p14="http://schemas.microsoft.com/office/powerpoint/2010/main" val="339438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97FC8-E014-4EEA-B215-B48BE6C039DC}"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59322-5608-4470-B581-D4708A221729}" type="slidenum">
              <a:rPr lang="en-US" smtClean="0"/>
              <a:t>‹#›</a:t>
            </a:fld>
            <a:endParaRPr lang="en-US"/>
          </a:p>
        </p:txBody>
      </p:sp>
    </p:spTree>
    <p:extLst>
      <p:ext uri="{BB962C8B-B14F-4D97-AF65-F5344CB8AC3E}">
        <p14:creationId xmlns:p14="http://schemas.microsoft.com/office/powerpoint/2010/main" val="349180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85897FC8-E014-4EEA-B215-B48BE6C039DC}" type="datetimeFigureOut">
              <a:rPr lang="en-US" smtClean="0"/>
              <a:t>3/25/2016</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24859322-5608-4470-B581-D4708A221729}" type="slidenum">
              <a:rPr lang="en-US" smtClean="0"/>
              <a:t>‹#›</a:t>
            </a:fld>
            <a:endParaRPr lang="en-US"/>
          </a:p>
        </p:txBody>
      </p:sp>
    </p:spTree>
    <p:extLst>
      <p:ext uri="{BB962C8B-B14F-4D97-AF65-F5344CB8AC3E}">
        <p14:creationId xmlns:p14="http://schemas.microsoft.com/office/powerpoint/2010/main" val="1508289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796790"/>
            <a:ext cx="7772400" cy="261610"/>
          </a:xfrm>
          <a:prstGeom prst="rect">
            <a:avLst/>
          </a:prstGeom>
          <a:solidFill>
            <a:schemeClr val="accent3">
              <a:lumMod val="75000"/>
            </a:schemeClr>
          </a:solidFill>
        </p:spPr>
        <p:txBody>
          <a:bodyPr wrap="square" rtlCol="0">
            <a:spAutoFit/>
          </a:bodyPr>
          <a:lstStyle/>
          <a:p>
            <a:r>
              <a:rPr 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North American Bird Conservation Initiative</a:t>
            </a:r>
          </a:p>
        </p:txBody>
      </p:sp>
      <p:sp>
        <p:nvSpPr>
          <p:cNvPr id="6" name="TextBox 5"/>
          <p:cNvSpPr txBox="1"/>
          <p:nvPr/>
        </p:nvSpPr>
        <p:spPr>
          <a:xfrm>
            <a:off x="241738" y="984294"/>
            <a:ext cx="4711262" cy="1600438"/>
          </a:xfrm>
          <a:prstGeom prst="rect">
            <a:avLst/>
          </a:prstGeom>
          <a:noFill/>
        </p:spPr>
        <p:txBody>
          <a:bodyPr wrap="square" rtlCol="0">
            <a:spAutoFit/>
          </a:bodyPr>
          <a:lstStyle/>
          <a:p>
            <a:pPr algn="just"/>
            <a:r>
              <a:rPr lang="en-US" sz="1400" dirty="0"/>
              <a:t>The voluntary conservation programs included in the Farm Bill are the primary means through which farmers, ranchers, and forest landowners improve wildlife habitat, build soil health, sequester carbon, and improve water quality on their lands.  These effective programs help keep working lands productive for producers, wildlife, and local communities throughout the country. </a:t>
            </a:r>
            <a:endParaRPr lang="en-US" sz="1400" b="1" i="1" dirty="0"/>
          </a:p>
        </p:txBody>
      </p:sp>
      <p:sp>
        <p:nvSpPr>
          <p:cNvPr id="7" name="TextBox 6"/>
          <p:cNvSpPr txBox="1"/>
          <p:nvPr/>
        </p:nvSpPr>
        <p:spPr>
          <a:xfrm>
            <a:off x="241738" y="2590099"/>
            <a:ext cx="4770823" cy="1554272"/>
          </a:xfrm>
          <a:prstGeom prst="rect">
            <a:avLst/>
          </a:prstGeom>
          <a:noFill/>
        </p:spPr>
        <p:txBody>
          <a:bodyPr wrap="square" rtlCol="0" anchor="t">
            <a:spAutoFit/>
          </a:bodyPr>
          <a:lstStyle/>
          <a:p>
            <a:r>
              <a:rPr lang="en-US" b="1" dirty="0"/>
              <a:t>Farm Bill Programs:</a:t>
            </a:r>
          </a:p>
          <a:p>
            <a:pPr algn="just"/>
            <a:endParaRPr lang="en-US" sz="700" b="1" i="1" dirty="0"/>
          </a:p>
          <a:p>
            <a:pPr marL="285750" indent="-285750" algn="just">
              <a:buFont typeface="Arial" panose="020B0604020202020204" pitchFamily="34" charset="0"/>
              <a:buChar char="•"/>
            </a:pPr>
            <a:r>
              <a:rPr lang="en-US" sz="1400" dirty="0"/>
              <a:t>Provide cost-sharing for land management practices</a:t>
            </a:r>
          </a:p>
          <a:p>
            <a:pPr marL="285750" indent="-285750" algn="just">
              <a:buFont typeface="Arial" panose="020B0604020202020204" pitchFamily="34" charset="0"/>
              <a:buChar char="•"/>
            </a:pPr>
            <a:r>
              <a:rPr lang="en-US" sz="1400" dirty="0"/>
              <a:t>Conserve environmentally sensitive lands</a:t>
            </a:r>
          </a:p>
          <a:p>
            <a:pPr marL="285750" indent="-285750" algn="just">
              <a:buFont typeface="Arial" panose="020B0604020202020204" pitchFamily="34" charset="0"/>
              <a:buChar char="•"/>
            </a:pPr>
            <a:r>
              <a:rPr lang="en-US" sz="1400" dirty="0"/>
              <a:t>Protect agricultural lands and wetlands through voluntary easements</a:t>
            </a:r>
          </a:p>
          <a:p>
            <a:pPr marL="285750" indent="-285750" algn="just">
              <a:buFont typeface="Arial" panose="020B0604020202020204" pitchFamily="34" charset="0"/>
              <a:buChar char="•"/>
            </a:pPr>
            <a:r>
              <a:rPr lang="en-US" sz="1400" dirty="0"/>
              <a:t>Foster proactive, locally-led conservation partnerships</a:t>
            </a:r>
          </a:p>
        </p:txBody>
      </p:sp>
      <p:sp>
        <p:nvSpPr>
          <p:cNvPr id="8" name="TextBox 7"/>
          <p:cNvSpPr txBox="1"/>
          <p:nvPr/>
        </p:nvSpPr>
        <p:spPr>
          <a:xfrm>
            <a:off x="408346" y="6553200"/>
            <a:ext cx="7037341" cy="523220"/>
          </a:xfrm>
          <a:prstGeom prst="rect">
            <a:avLst/>
          </a:prstGeom>
          <a:noFill/>
        </p:spPr>
        <p:txBody>
          <a:bodyPr wrap="square" rtlCol="0" anchor="t">
            <a:spAutoFit/>
          </a:bodyPr>
          <a:lstStyle/>
          <a:p>
            <a:r>
              <a:rPr lang="en-US" sz="1400" u="sng" dirty="0"/>
              <a:t>Through Farm Bill’s </a:t>
            </a:r>
            <a:r>
              <a:rPr lang="en-US" sz="1400" b="1" i="1" u="sng" dirty="0"/>
              <a:t>Working Lands for Wildlife (WLFW) </a:t>
            </a:r>
            <a:r>
              <a:rPr lang="en-US" sz="1400" u="sng" dirty="0"/>
              <a:t>partnership, landowners in 35 states have </a:t>
            </a:r>
            <a:r>
              <a:rPr lang="en-US" sz="1400" b="1" u="sng" dirty="0"/>
              <a:t>enrolled over 6.7 million acres</a:t>
            </a:r>
            <a:r>
              <a:rPr lang="en-US" sz="1400" u="sng" dirty="0"/>
              <a:t> in conservation practices, such as: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7107951"/>
            <a:ext cx="2990400" cy="2392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C:\Users\pallen.AFWA\Desktop\Advocacy Messaging\NABCI-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1603" y="9776910"/>
            <a:ext cx="500797" cy="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28600"/>
            <a:ext cx="7772400" cy="461665"/>
          </a:xfrm>
          <a:prstGeom prst="rect">
            <a:avLst/>
          </a:prstGeom>
          <a:solidFill>
            <a:schemeClr val="bg2">
              <a:lumMod val="25000"/>
            </a:schemeClr>
          </a:solidFill>
        </p:spPr>
        <p:txBody>
          <a:bodyPr wrap="square" rtlCol="0">
            <a:spAutoFit/>
          </a:bodyPr>
          <a:lstStyle/>
          <a:p>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Farm Bill Conservation Programs</a:t>
            </a:r>
          </a:p>
        </p:txBody>
      </p:sp>
      <p:sp>
        <p:nvSpPr>
          <p:cNvPr id="10" name="TextBox 9"/>
          <p:cNvSpPr txBox="1"/>
          <p:nvPr/>
        </p:nvSpPr>
        <p:spPr>
          <a:xfrm>
            <a:off x="3612159" y="6975915"/>
            <a:ext cx="3823017" cy="2862322"/>
          </a:xfrm>
          <a:prstGeom prst="rect">
            <a:avLst/>
          </a:prstGeom>
          <a:noFill/>
        </p:spPr>
        <p:txBody>
          <a:bodyPr wrap="square" rtlCol="0" anchor="t">
            <a:spAutoFit/>
          </a:bodyPr>
          <a:lstStyle/>
          <a:p>
            <a:pPr lvl="0" algn="just"/>
            <a:r>
              <a:rPr lang="en-US" sz="1400" b="1" i="1" dirty="0">
                <a:solidFill>
                  <a:prstClr val="black"/>
                </a:solidFill>
              </a:rPr>
              <a:t>Western Sagebrush Habitat Restoration</a:t>
            </a:r>
          </a:p>
          <a:p>
            <a:pPr marL="285750" indent="-285750" algn="just">
              <a:buFont typeface="Arial" panose="020B0604020202020204" pitchFamily="34" charset="0"/>
              <a:buChar char="•"/>
            </a:pPr>
            <a:r>
              <a:rPr lang="en-US" sz="1200" b="1" dirty="0">
                <a:solidFill>
                  <a:prstClr val="black"/>
                </a:solidFill>
              </a:rPr>
              <a:t>4.4 million acres of sagebrush habitat across 11 states restored and improved</a:t>
            </a:r>
            <a:r>
              <a:rPr lang="en-US" sz="1200" dirty="0">
                <a:solidFill>
                  <a:prstClr val="black"/>
                </a:solidFill>
              </a:rPr>
              <a:t> between 2010-2014 as part of the NRCS Sage Grouse Initiative. This effort, while focused on Sage Grouse, is also benefiting 350 wildlife species that depend on sagebrush landscape, such as two Species of Concern, Brewer’s Sparrow and Green-tailed Towhee</a:t>
            </a:r>
            <a:r>
              <a:rPr lang="en-US" sz="1400" dirty="0">
                <a:solidFill>
                  <a:prstClr val="black"/>
                </a:solidFill>
              </a:rPr>
              <a:t>.</a:t>
            </a:r>
          </a:p>
          <a:p>
            <a:pPr lvl="0" algn="just"/>
            <a:r>
              <a:rPr lang="en-US" sz="1400" b="1" i="1" dirty="0">
                <a:solidFill>
                  <a:prstClr val="black"/>
                </a:solidFill>
              </a:rPr>
              <a:t>Landowner-Based Conservation of Lesser Prairie Chicken Habitat</a:t>
            </a:r>
          </a:p>
          <a:p>
            <a:pPr marL="285750" indent="-285750" algn="just">
              <a:buFont typeface="Arial" panose="020B0604020202020204" pitchFamily="34" charset="0"/>
              <a:buChar char="•"/>
            </a:pPr>
            <a:r>
              <a:rPr lang="en-US" sz="1200" b="1" dirty="0">
                <a:solidFill>
                  <a:prstClr val="black"/>
                </a:solidFill>
              </a:rPr>
              <a:t>450 landowners enrolled 1+ million acres</a:t>
            </a:r>
            <a:r>
              <a:rPr lang="en-US" sz="1200" dirty="0">
                <a:solidFill>
                  <a:prstClr val="black"/>
                </a:solidFill>
              </a:rPr>
              <a:t> across five states (TX, NM, OK, KS, CO) between 2010-2015, benefiting both wildlife and ranchers</a:t>
            </a:r>
            <a:r>
              <a:rPr lang="en-US" sz="1400" dirty="0">
                <a:solidFill>
                  <a:prstClr val="black"/>
                </a:solidFill>
              </a:rPr>
              <a:t>.</a:t>
            </a:r>
          </a:p>
          <a:p>
            <a:pPr lvl="0" algn="just"/>
            <a:endParaRPr lang="en-US" sz="1400" dirty="0">
              <a:solidFill>
                <a:prstClr val="black"/>
              </a:solidFill>
            </a:endParaRPr>
          </a:p>
        </p:txBody>
      </p:sp>
      <p:sp>
        <p:nvSpPr>
          <p:cNvPr id="11" name="TextBox 10"/>
          <p:cNvSpPr txBox="1"/>
          <p:nvPr/>
        </p:nvSpPr>
        <p:spPr>
          <a:xfrm>
            <a:off x="273269" y="4144371"/>
            <a:ext cx="6865120" cy="2569934"/>
          </a:xfrm>
          <a:prstGeom prst="rect">
            <a:avLst/>
          </a:prstGeom>
          <a:noFill/>
        </p:spPr>
        <p:txBody>
          <a:bodyPr wrap="square" rtlCol="0" anchor="t">
            <a:spAutoFit/>
          </a:bodyPr>
          <a:lstStyle/>
          <a:p>
            <a:pPr lvl="0" algn="just"/>
            <a:r>
              <a:rPr lang="en-US" sz="1400" dirty="0">
                <a:solidFill>
                  <a:prstClr val="black"/>
                </a:solidFill>
              </a:rPr>
              <a:t>In 2015, </a:t>
            </a:r>
            <a:r>
              <a:rPr lang="en-US" sz="1400" b="1" i="1" dirty="0">
                <a:solidFill>
                  <a:prstClr val="black"/>
                </a:solidFill>
              </a:rPr>
              <a:t>almost 9 million acres of wildlife habitat </a:t>
            </a:r>
            <a:r>
              <a:rPr lang="en-US" sz="1400" dirty="0">
                <a:solidFill>
                  <a:prstClr val="black"/>
                </a:solidFill>
              </a:rPr>
              <a:t>were improved through NRCS Farm Bill programs. </a:t>
            </a:r>
          </a:p>
          <a:p>
            <a:pPr lvl="0" algn="just"/>
            <a:endParaRPr lang="en-US" sz="700" dirty="0">
              <a:solidFill>
                <a:prstClr val="black"/>
              </a:solidFill>
            </a:endParaRPr>
          </a:p>
          <a:p>
            <a:pPr lvl="0" algn="just"/>
            <a:r>
              <a:rPr lang="en-US" sz="1400" u="sng" dirty="0">
                <a:solidFill>
                  <a:prstClr val="black"/>
                </a:solidFill>
              </a:rPr>
              <a:t>Rental payments, technical assistance, and landowner cost-share through the Farm Bill’s Conservation Reserve Program (CRP) have:</a:t>
            </a:r>
          </a:p>
          <a:p>
            <a:pPr marL="285750" lvl="0" indent="-285750" algn="just">
              <a:buFont typeface="Arial" panose="020B0604020202020204" pitchFamily="34" charset="0"/>
              <a:buChar char="•"/>
            </a:pPr>
            <a:r>
              <a:rPr lang="en-US" sz="1400" b="1" i="1" dirty="0">
                <a:solidFill>
                  <a:prstClr val="black"/>
                </a:solidFill>
              </a:rPr>
              <a:t>Increased waterfowl production by ~2 million ducks </a:t>
            </a:r>
            <a:r>
              <a:rPr lang="en-US" sz="1400" dirty="0">
                <a:solidFill>
                  <a:prstClr val="black"/>
                </a:solidFill>
              </a:rPr>
              <a:t>per year in the Prairie Pothole region</a:t>
            </a:r>
          </a:p>
          <a:p>
            <a:pPr marL="285750" lvl="0" indent="-285750" algn="just">
              <a:buFont typeface="Arial" panose="020B0604020202020204" pitchFamily="34" charset="0"/>
              <a:buChar char="•"/>
            </a:pPr>
            <a:r>
              <a:rPr lang="en-US" sz="1400" b="1" i="1" dirty="0">
                <a:solidFill>
                  <a:prstClr val="black"/>
                </a:solidFill>
              </a:rPr>
              <a:t>Restored more than two million acres of wetland systems </a:t>
            </a:r>
          </a:p>
          <a:p>
            <a:pPr marL="285750" lvl="0" indent="-285750" algn="just">
              <a:buFont typeface="Arial" panose="020B0604020202020204" pitchFamily="34" charset="0"/>
              <a:buChar char="•"/>
            </a:pPr>
            <a:r>
              <a:rPr lang="en-US" sz="1400" dirty="0">
                <a:solidFill>
                  <a:prstClr val="black"/>
                </a:solidFill>
              </a:rPr>
              <a:t>Reduced soil erosion by more than 300 million tons per year</a:t>
            </a:r>
          </a:p>
          <a:p>
            <a:pPr marL="742950" lvl="1" indent="-285750" algn="just">
              <a:buFont typeface="Arial" panose="020B0604020202020204" pitchFamily="34" charset="0"/>
              <a:buChar char="•"/>
            </a:pPr>
            <a:r>
              <a:rPr lang="en-US" sz="1400" dirty="0">
                <a:solidFill>
                  <a:prstClr val="black"/>
                </a:solidFill>
              </a:rPr>
              <a:t>Provided landowners with economic stability during shifts in agricultural markets by providing stable source of revenue for participants</a:t>
            </a:r>
          </a:p>
          <a:p>
            <a:pPr lvl="0" algn="just"/>
            <a:endParaRPr lang="en-US" sz="1400" dirty="0">
              <a:solidFill>
                <a:prstClr val="black"/>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27084" y="914400"/>
            <a:ext cx="2318603" cy="3091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51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7772400" cy="461665"/>
          </a:xfrm>
          <a:prstGeom prst="rect">
            <a:avLst/>
          </a:prstGeom>
          <a:solidFill>
            <a:schemeClr val="bg2">
              <a:lumMod val="25000"/>
            </a:schemeClr>
          </a:solidFill>
        </p:spPr>
        <p:txBody>
          <a:bodyPr wrap="square" rtlCol="0">
            <a:spAutoFit/>
          </a:bodyPr>
          <a:lstStyle/>
          <a:p>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Farm Bill Conservation Programs</a:t>
            </a:r>
          </a:p>
        </p:txBody>
      </p:sp>
      <p:sp>
        <p:nvSpPr>
          <p:cNvPr id="3" name="TextBox 2"/>
          <p:cNvSpPr txBox="1"/>
          <p:nvPr/>
        </p:nvSpPr>
        <p:spPr>
          <a:xfrm>
            <a:off x="0" y="9796790"/>
            <a:ext cx="7772400" cy="261610"/>
          </a:xfrm>
          <a:prstGeom prst="rect">
            <a:avLst/>
          </a:prstGeom>
          <a:solidFill>
            <a:schemeClr val="accent3">
              <a:lumMod val="75000"/>
            </a:schemeClr>
          </a:solidFill>
        </p:spPr>
        <p:txBody>
          <a:bodyPr wrap="square" rtlCol="0">
            <a:spAutoFit/>
          </a:bodyPr>
          <a:lstStyle/>
          <a:p>
            <a:r>
              <a:rPr 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North American Bird Conservation Initiative</a:t>
            </a:r>
          </a:p>
        </p:txBody>
      </p:sp>
      <p:pic>
        <p:nvPicPr>
          <p:cNvPr id="4" name="Picture 2" descr="C:\Users\pallen.AFWA\Desktop\Advocacy Messaging\NABC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1603" y="9776910"/>
            <a:ext cx="500797" cy="2814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19155" y="979135"/>
            <a:ext cx="3133845" cy="2262158"/>
          </a:xfrm>
          <a:prstGeom prst="rect">
            <a:avLst/>
          </a:prstGeom>
        </p:spPr>
        <p:txBody>
          <a:bodyPr wrap="square">
            <a:spAutoFit/>
          </a:bodyPr>
          <a:lstStyle/>
          <a:p>
            <a:r>
              <a:rPr lang="en-US" b="1" dirty="0"/>
              <a:t>Conservation Stewardship Program</a:t>
            </a:r>
          </a:p>
          <a:p>
            <a:pPr algn="just"/>
            <a:endParaRPr lang="en-US" sz="700" dirty="0"/>
          </a:p>
          <a:p>
            <a:pPr algn="just"/>
            <a:r>
              <a:rPr lang="en-US" sz="1400" dirty="0"/>
              <a:t>The </a:t>
            </a:r>
            <a:r>
              <a:rPr lang="en-US" sz="1400" b="1" i="1" dirty="0"/>
              <a:t>Conservation Stewardship Program (CSP) </a:t>
            </a:r>
            <a:r>
              <a:rPr lang="en-US" sz="1400" dirty="0"/>
              <a:t>provides opportunities for landowners to participate in landscape-level conservation efforts that focus on priority species such as the Greater Sage Grouse, Lesser Prairie Chicken, and Monarch Butterfly. Producers </a:t>
            </a:r>
            <a:r>
              <a:rPr lang="en-US" sz="1400" b="1" i="1" dirty="0"/>
              <a:t>enrolled</a:t>
            </a:r>
            <a:endParaRPr lang="en-US" sz="1400" dirty="0"/>
          </a:p>
        </p:txBody>
      </p:sp>
      <p:sp>
        <p:nvSpPr>
          <p:cNvPr id="8" name="Rectangle 7"/>
          <p:cNvSpPr/>
          <p:nvPr/>
        </p:nvSpPr>
        <p:spPr>
          <a:xfrm>
            <a:off x="21772" y="687026"/>
            <a:ext cx="1749221" cy="9086645"/>
          </a:xfrm>
          <a:prstGeom prst="rect">
            <a:avLst/>
          </a:prstGeom>
          <a:solidFill>
            <a:schemeClr val="tx1">
              <a:lumMod val="85000"/>
              <a:lumOff val="15000"/>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AEEB5"/>
              </a:solidFill>
            </a:endParaRPr>
          </a:p>
        </p:txBody>
      </p:sp>
      <p:sp>
        <p:nvSpPr>
          <p:cNvPr id="10" name="TextBox 9"/>
          <p:cNvSpPr txBox="1"/>
          <p:nvPr/>
        </p:nvSpPr>
        <p:spPr>
          <a:xfrm>
            <a:off x="120650" y="828494"/>
            <a:ext cx="1544638" cy="2908489"/>
          </a:xfrm>
          <a:prstGeom prst="rect">
            <a:avLst/>
          </a:prstGeom>
          <a:noFill/>
        </p:spPr>
        <p:txBody>
          <a:bodyPr wrap="square" rtlCol="0" anchor="t">
            <a:spAutoFit/>
          </a:bodyPr>
          <a:lstStyle/>
          <a:p>
            <a:pPr lvl="0" algn="ctr"/>
            <a:r>
              <a:rPr lang="en-US" sz="1600" b="1" dirty="0">
                <a:solidFill>
                  <a:prstClr val="black"/>
                </a:solidFill>
              </a:rPr>
              <a:t>Farm Bill Conservation Programs</a:t>
            </a:r>
          </a:p>
          <a:p>
            <a:pPr lvl="0"/>
            <a:endParaRPr lang="en-US" sz="900" dirty="0">
              <a:solidFill>
                <a:prstClr val="black"/>
              </a:solidFill>
            </a:endParaRPr>
          </a:p>
          <a:p>
            <a:pPr lvl="0" algn="ctr"/>
            <a:r>
              <a:rPr lang="en-US" sz="1400" i="1" dirty="0">
                <a:solidFill>
                  <a:prstClr val="black"/>
                </a:solidFill>
              </a:rPr>
              <a:t>These effective programs help keep working lands productive for producers, wildlife, and local communities throughout the country.</a:t>
            </a:r>
          </a:p>
        </p:txBody>
      </p:sp>
      <p:sp>
        <p:nvSpPr>
          <p:cNvPr id="12" name="TextBox 11"/>
          <p:cNvSpPr txBox="1"/>
          <p:nvPr/>
        </p:nvSpPr>
        <p:spPr>
          <a:xfrm>
            <a:off x="1868198" y="3781447"/>
            <a:ext cx="5576825" cy="477054"/>
          </a:xfrm>
          <a:prstGeom prst="rect">
            <a:avLst/>
          </a:prstGeom>
          <a:noFill/>
        </p:spPr>
        <p:txBody>
          <a:bodyPr wrap="square" rtlCol="0">
            <a:spAutoFit/>
          </a:bodyPr>
          <a:lstStyle/>
          <a:p>
            <a:pPr lvl="0" algn="just"/>
            <a:r>
              <a:rPr lang="en-US" b="1" dirty="0">
                <a:solidFill>
                  <a:prstClr val="black"/>
                </a:solidFill>
              </a:rPr>
              <a:t>Regional Conservation Partnership Program</a:t>
            </a:r>
          </a:p>
          <a:p>
            <a:pPr lvl="0" algn="just"/>
            <a:endParaRPr lang="en-US" sz="700" dirty="0">
              <a:solidFill>
                <a:prstClr val="black"/>
              </a:solidFill>
            </a:endParaRPr>
          </a:p>
        </p:txBody>
      </p:sp>
      <p:sp>
        <p:nvSpPr>
          <p:cNvPr id="13" name="TextBox 12"/>
          <p:cNvSpPr txBox="1"/>
          <p:nvPr/>
        </p:nvSpPr>
        <p:spPr>
          <a:xfrm>
            <a:off x="66995" y="3731857"/>
            <a:ext cx="1752600" cy="646331"/>
          </a:xfrm>
          <a:prstGeom prst="rect">
            <a:avLst/>
          </a:prstGeom>
          <a:noFill/>
        </p:spPr>
        <p:txBody>
          <a:bodyPr wrap="square" rtlCol="0">
            <a:spAutoFit/>
          </a:bodyPr>
          <a:lstStyle/>
          <a:p>
            <a:r>
              <a:rPr lang="en-US" dirty="0"/>
              <a:t>_____________</a:t>
            </a:r>
          </a:p>
          <a:p>
            <a:endParaRPr lang="en-US" dirty="0"/>
          </a:p>
        </p:txBody>
      </p:sp>
      <p:sp>
        <p:nvSpPr>
          <p:cNvPr id="14" name="TextBox 13"/>
          <p:cNvSpPr txBox="1"/>
          <p:nvPr/>
        </p:nvSpPr>
        <p:spPr>
          <a:xfrm>
            <a:off x="22225" y="4121150"/>
            <a:ext cx="1746632" cy="2985433"/>
          </a:xfrm>
          <a:prstGeom prst="rect">
            <a:avLst/>
          </a:prstGeom>
          <a:noFill/>
        </p:spPr>
        <p:txBody>
          <a:bodyPr wrap="square" rtlCol="0" anchor="t">
            <a:spAutoFit/>
          </a:bodyPr>
          <a:lstStyle/>
          <a:p>
            <a:pPr algn="ctr"/>
            <a:endParaRPr lang="en-US" sz="800" b="1" dirty="0"/>
          </a:p>
          <a:p>
            <a:pPr algn="ctr"/>
            <a:r>
              <a:rPr lang="en-US" sz="1200" dirty="0">
                <a:latin typeface="Calibri" charset="0"/>
              </a:rPr>
              <a:t>The U.S. </a:t>
            </a:r>
            <a:r>
              <a:rPr lang="en-US" sz="1200" b="1" dirty="0">
                <a:latin typeface="Calibri" charset="0"/>
              </a:rPr>
              <a:t>North American Bird Conservation Initiative (NABCI)</a:t>
            </a:r>
            <a:r>
              <a:rPr lang="en-US" sz="1200" dirty="0">
                <a:latin typeface="Calibri" charset="0"/>
              </a:rPr>
              <a:t>, a partnership between government agencies, NGOs, and bird-focused partnerships, facilitates collaborative partnerships that advance biological, social, and scientific priorities for North American bird conservation. </a:t>
            </a:r>
            <a:endParaRPr lang="en-US" sz="1300" dirty="0">
              <a:latin typeface="Calibri" charset="0"/>
            </a:endParaRPr>
          </a:p>
          <a:p>
            <a:r>
              <a:rPr lang="en-US" sz="1200" u="sng" dirty="0"/>
              <a:t>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29200" y="838200"/>
            <a:ext cx="2366781" cy="2134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68198" y="4107295"/>
            <a:ext cx="5495596" cy="1169551"/>
          </a:xfrm>
          <a:prstGeom prst="rect">
            <a:avLst/>
          </a:prstGeom>
          <a:noFill/>
        </p:spPr>
        <p:txBody>
          <a:bodyPr wrap="square" rtlCol="0">
            <a:spAutoFit/>
          </a:bodyPr>
          <a:lstStyle/>
          <a:p>
            <a:r>
              <a:rPr lang="en-US" sz="1400" dirty="0"/>
              <a:t>The 2014 Farm Bill’s </a:t>
            </a:r>
            <a:r>
              <a:rPr lang="en-US" sz="1400" b="1" i="1" dirty="0"/>
              <a:t>Regional Conservation Partnership Program (RCPP) </a:t>
            </a:r>
            <a:r>
              <a:rPr lang="en-US" sz="1400" dirty="0"/>
              <a:t>uses partnerships to leverage conservation investments to meet regional and watershed-wide conservation goals. Partnership programs address diverse conservation needs, such as water quality, </a:t>
            </a:r>
            <a:r>
              <a:rPr lang="en-US" sz="1400" b="1" i="1" dirty="0"/>
              <a:t>water quantity, at-risk species habitat, air quality, and soil health. </a:t>
            </a:r>
            <a:endParaRPr lang="en-US" b="1" i="1"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58977" y="5354269"/>
            <a:ext cx="5437003" cy="2351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58977" y="7993117"/>
            <a:ext cx="5395515" cy="1169551"/>
          </a:xfrm>
          <a:prstGeom prst="rect">
            <a:avLst/>
          </a:prstGeom>
          <a:noFill/>
        </p:spPr>
        <p:txBody>
          <a:bodyPr wrap="square" rtlCol="0" anchor="t">
            <a:spAutoFit/>
          </a:bodyPr>
          <a:lstStyle/>
          <a:p>
            <a:pPr algn="just"/>
            <a:r>
              <a:rPr lang="en-US" sz="1400" dirty="0"/>
              <a:t>Easements secured through the 2014 Farm Bill Agricultural Conservation Easement Program conserve key waterfowl habitats throughout the country, including the Mississippi Alluvial Valley, Gulf Coast, Chesapeake Bay watershed, Pacific Northwest, Great Lakes, Prairie Pothole Region , and Central Valley of California.</a:t>
            </a:r>
          </a:p>
        </p:txBody>
      </p:sp>
      <p:sp>
        <p:nvSpPr>
          <p:cNvPr id="15" name="TextBox 14"/>
          <p:cNvSpPr txBox="1"/>
          <p:nvPr/>
        </p:nvSpPr>
        <p:spPr>
          <a:xfrm>
            <a:off x="1840176" y="3124200"/>
            <a:ext cx="4953000" cy="523220"/>
          </a:xfrm>
          <a:prstGeom prst="rect">
            <a:avLst/>
          </a:prstGeom>
          <a:noFill/>
        </p:spPr>
        <p:txBody>
          <a:bodyPr wrap="square" rtlCol="0">
            <a:spAutoFit/>
          </a:bodyPr>
          <a:lstStyle/>
          <a:p>
            <a:pPr algn="just"/>
            <a:r>
              <a:rPr lang="en-US" sz="1400" b="1" i="1" dirty="0"/>
              <a:t>more than 14 million acres of rangeland and pasture</a:t>
            </a:r>
            <a:r>
              <a:rPr lang="en-US" sz="1400" dirty="0"/>
              <a:t> in CSP between 2009 and 2013. </a:t>
            </a:r>
          </a:p>
        </p:txBody>
      </p:sp>
      <p:pic>
        <p:nvPicPr>
          <p:cNvPr id="9" name="Picture 8" descr="NABCI-logo.jpg"/>
          <p:cNvPicPr>
            <a:picLocks noChangeAspect="1"/>
          </p:cNvPicPr>
          <p:nvPr/>
        </p:nvPicPr>
        <p:blipFill>
          <a:blip r:embed="rId6"/>
          <a:stretch>
            <a:fillRect/>
          </a:stretch>
        </p:blipFill>
        <p:spPr>
          <a:xfrm>
            <a:off x="22225" y="8653789"/>
            <a:ext cx="1798472" cy="1013188"/>
          </a:xfrm>
          <a:prstGeom prst="rect">
            <a:avLst/>
          </a:prstGeom>
        </p:spPr>
      </p:pic>
      <p:sp>
        <p:nvSpPr>
          <p:cNvPr id="16" name="TextBox 15"/>
          <p:cNvSpPr txBox="1"/>
          <p:nvPr/>
        </p:nvSpPr>
        <p:spPr>
          <a:xfrm>
            <a:off x="2511535" y="4687928"/>
            <a:ext cx="2743200" cy="369332"/>
          </a:xfrm>
          <a:prstGeom prst="rect">
            <a:avLst/>
          </a:prstGeom>
        </p:spPr>
        <p:txBody>
          <a:bodyPr rtlCol="0">
            <a:spAutoFit/>
          </a:bodyPr>
          <a:lstStyle/>
          <a:p>
            <a:pPr algn="ctr"/>
            <a:endParaRPr lang="en-US" dirty="0"/>
          </a:p>
        </p:txBody>
      </p:sp>
      <p:sp>
        <p:nvSpPr>
          <p:cNvPr id="17" name="TextBox 16"/>
          <p:cNvSpPr txBox="1"/>
          <p:nvPr/>
        </p:nvSpPr>
        <p:spPr>
          <a:xfrm>
            <a:off x="66675" y="7105650"/>
            <a:ext cx="1647825" cy="646331"/>
          </a:xfrm>
          <a:prstGeom prst="rect">
            <a:avLst/>
          </a:prstGeom>
        </p:spPr>
        <p:txBody>
          <a:bodyPr rtlCol="0">
            <a:spAutoFit/>
          </a:bodyPr>
          <a:lstStyle/>
          <a:p>
            <a:pPr algn="ctr"/>
            <a:r>
              <a:rPr lang="en-US" sz="1200" dirty="0"/>
              <a:t>Contact: Judith </a:t>
            </a:r>
            <a:r>
              <a:rPr lang="en-US" sz="1200" dirty="0" err="1"/>
              <a:t>Scarl</a:t>
            </a:r>
            <a:endParaRPr lang="en-US" sz="1200" dirty="0"/>
          </a:p>
          <a:p>
            <a:pPr algn="ctr"/>
            <a:r>
              <a:rPr lang="en-US" sz="1200" dirty="0"/>
              <a:t>Jscarl@fishwildlife.org</a:t>
            </a:r>
          </a:p>
          <a:p>
            <a:pPr algn="ctr"/>
            <a:r>
              <a:rPr lang="en-US" sz="1200" dirty="0"/>
              <a:t>www.nabci-us.org</a:t>
            </a:r>
          </a:p>
        </p:txBody>
      </p:sp>
    </p:spTree>
    <p:extLst>
      <p:ext uri="{BB962C8B-B14F-4D97-AF65-F5344CB8AC3E}">
        <p14:creationId xmlns:p14="http://schemas.microsoft.com/office/powerpoint/2010/main" val="3093099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4DF339157B354BB18022DE565DD885" ma:contentTypeVersion="2" ma:contentTypeDescription="Create a new document." ma:contentTypeScope="" ma:versionID="2632a4ce1770cc12203b136ddf7b0486">
  <xsd:schema xmlns:xsd="http://www.w3.org/2001/XMLSchema" xmlns:xs="http://www.w3.org/2001/XMLSchema" xmlns:p="http://schemas.microsoft.com/office/2006/metadata/properties" xmlns:ns2="40c87c70-037b-45ca-9406-f6846ecfb3c1" targetNamespace="http://schemas.microsoft.com/office/2006/metadata/properties" ma:root="true" ma:fieldsID="07c3a2e48b1dd3db77df0616ded6eac6" ns2:_="">
    <xsd:import namespace="40c87c70-037b-45ca-9406-f6846ecfb3c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87c70-037b-45ca-9406-f6846ecfb3c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810A08-8A59-4FAE-B583-49ED654E03AE}">
  <ds:schemaRefs>
    <ds:schemaRef ds:uri="http://schemas.microsoft.com/office/2006/documentManagement/types"/>
    <ds:schemaRef ds:uri="http://purl.org/dc/terms/"/>
    <ds:schemaRef ds:uri="http://purl.org/dc/elements/1.1/"/>
    <ds:schemaRef ds:uri="http://www.w3.org/XML/1998/namespace"/>
    <ds:schemaRef ds:uri="40c87c70-037b-45ca-9406-f6846ecfb3c1"/>
    <ds:schemaRef ds:uri="http://purl.org/dc/dcmityp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E5EBD25-C1EA-4FAE-B316-DD6127F5D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87c70-037b-45ca-9406-f6846ecfb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7632B8-9CCB-461D-9DFA-2517DC153E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TotalTime>
  <Words>562</Words>
  <Application>Microsoft Office PowerPoint</Application>
  <PresentationFormat>Custom</PresentationFormat>
  <Paragraphs>42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Allen</dc:creator>
  <cp:lastModifiedBy>Judith Scarl</cp:lastModifiedBy>
  <cp:revision>31</cp:revision>
  <dcterms:created xsi:type="dcterms:W3CDTF">2016-03-22T19:25:48Z</dcterms:created>
  <dcterms:modified xsi:type="dcterms:W3CDTF">2016-03-25T17:47:22Z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0x010100834DF339157B354BB18022DE565DD885</vt:lpwstr>
  </property>
</Properties>
</file>