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7" r:id="rId1"/>
  </p:sldMasterIdLst>
  <p:notesMasterIdLst>
    <p:notesMasterId r:id="rId7"/>
  </p:notesMasterIdLst>
  <p:sldIdLst>
    <p:sldId id="256" r:id="rId2"/>
    <p:sldId id="259" r:id="rId3"/>
    <p:sldId id="258" r:id="rId4"/>
    <p:sldId id="271" r:id="rId5"/>
    <p:sldId id="26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74" autoAdjust="0"/>
    <p:restoredTop sz="70525" autoAdjust="0"/>
  </p:normalViewPr>
  <p:slideViewPr>
    <p:cSldViewPr snapToGrid="0" snapToObjects="1">
      <p:cViewPr varScale="1">
        <p:scale>
          <a:sx n="54" d="100"/>
          <a:sy n="54" d="100"/>
        </p:scale>
        <p:origin x="179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25583-B123-664D-AAC5-7557ED07FB2B}" type="datetimeFigureOut">
              <a:rPr lang="en-US" smtClean="0"/>
              <a:pPr/>
              <a:t>2/17/2017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1D19C-6536-A046-ABA1-5018F6E60B6B}" type="slidenum">
              <a:rPr lang="en-US" smtClean="0"/>
              <a:pPr/>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1D19C-6536-A046-ABA1-5018F6E60B6B}" type="slidenum">
              <a:rPr lang="en-US" smtClean="0"/>
              <a:pPr/>
              <a:t>1</a:t>
            </a:fld>
            <a:endParaRPr lang="en-US"/>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1300 people visited first month of Website Launch.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Then received 17,000 visits the following month and over 4,000 this past month. This huge increase was due to the NAWMP Human Dimensions Survey which at the end directed survey responders to the NABCI website – audience was largely </a:t>
            </a:r>
            <a:r>
              <a:rPr lang="en-US" sz="1200" kern="1200" dirty="0" smtClean="0">
                <a:solidFill>
                  <a:schemeClr val="tx1"/>
                </a:solidFill>
                <a:latin typeface="+mn-lt"/>
                <a:ea typeface="+mn-ea"/>
                <a:cs typeface="+mn-cs"/>
              </a:rPr>
              <a:t>birders identified through </a:t>
            </a:r>
            <a:r>
              <a:rPr lang="en-US" sz="1200" kern="1200" dirty="0" err="1" smtClean="0">
                <a:solidFill>
                  <a:schemeClr val="tx1"/>
                </a:solidFill>
                <a:latin typeface="+mn-lt"/>
                <a:ea typeface="+mn-ea"/>
                <a:cs typeface="+mn-cs"/>
              </a:rPr>
              <a:t>eBird</a:t>
            </a:r>
            <a:r>
              <a:rPr lang="en-US" sz="1200" kern="1200" dirty="0" smtClean="0">
                <a:solidFill>
                  <a:schemeClr val="tx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know of at least 11,000 people who completed the survey and visited NABCI site from there.</a:t>
            </a:r>
          </a:p>
        </p:txBody>
      </p:sp>
      <p:sp>
        <p:nvSpPr>
          <p:cNvPr id="4" name="Slide Number Placeholder 3"/>
          <p:cNvSpPr>
            <a:spLocks noGrp="1"/>
          </p:cNvSpPr>
          <p:nvPr>
            <p:ph type="sldNum" sz="quarter" idx="10"/>
          </p:nvPr>
        </p:nvSpPr>
        <p:spPr/>
        <p:txBody>
          <a:bodyPr/>
          <a:lstStyle/>
          <a:p>
            <a:fld id="{D511D19C-6536-A046-ABA1-5018F6E60B6B}" type="slidenum">
              <a:rPr lang="en-US" smtClean="0"/>
              <a:pPr/>
              <a:t>2</a:t>
            </a:fld>
            <a:endParaRPr lang="en-US"/>
          </a:p>
        </p:txBody>
      </p:sp>
    </p:spTree>
    <p:extLst>
      <p:ext uri="{BB962C8B-B14F-4D97-AF65-F5344CB8AC3E}">
        <p14:creationId xmlns:p14="http://schemas.microsoft.com/office/powerpoint/2010/main" val="168169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FFFF"/>
                </a:solidFill>
              </a:rPr>
              <a:t>Blog resides on the</a:t>
            </a:r>
            <a:r>
              <a:rPr lang="en-US" b="0" baseline="0" dirty="0" smtClean="0">
                <a:solidFill>
                  <a:srgbClr val="FFFFFF"/>
                </a:solidFill>
              </a:rPr>
              <a:t> NABCI Site under Committee and Resources tab. Each new blog will be released to community via </a:t>
            </a:r>
            <a:r>
              <a:rPr lang="en-US" b="0" baseline="0" dirty="0" err="1" smtClean="0">
                <a:solidFill>
                  <a:srgbClr val="FFFFFF"/>
                </a:solidFill>
              </a:rPr>
              <a:t>MailChimp.Hope</a:t>
            </a:r>
            <a:r>
              <a:rPr lang="en-US" b="0" baseline="0" dirty="0" smtClean="0">
                <a:solidFill>
                  <a:srgbClr val="FFFFFF"/>
                </a:solidFill>
              </a:rPr>
              <a:t> is that we can get one blog by each of the NABCI partners each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With the PDF All Bird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Bulletin, our goal was to showcase work that was being done on a pressing and often emerging issue in the bird community.  With the new blog format,</a:t>
            </a:r>
            <a:r>
              <a:rPr lang="en-US" sz="1200" kern="1200" baseline="0" dirty="0" smtClean="0">
                <a:solidFill>
                  <a:schemeClr val="tx1"/>
                </a:solidFill>
                <a:latin typeface="+mn-lt"/>
                <a:ea typeface="+mn-ea"/>
                <a:cs typeface="+mn-cs"/>
              </a:rPr>
              <a:t> what does the Committee see as the central goal? Maintain same goal? Communicate </a:t>
            </a:r>
            <a:r>
              <a:rPr lang="en-US" sz="1200" kern="1200" dirty="0" smtClean="0">
                <a:solidFill>
                  <a:schemeClr val="tx1"/>
                </a:solidFill>
                <a:latin typeface="+mn-lt"/>
                <a:ea typeface="+mn-ea"/>
                <a:cs typeface="+mn-cs"/>
              </a:rPr>
              <a:t>about good projects in the bird community?  Show how the community is addressing subcommittee themes? </a:t>
            </a:r>
            <a:endParaRPr lang="en-US" b="0" baseline="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solidFill>
                  <a:srgbClr val="FFFFFF"/>
                </a:solidFill>
              </a:rPr>
              <a:t>Spreadsheet: https://</a:t>
            </a:r>
            <a:r>
              <a:rPr lang="en-US" b="0" baseline="0" dirty="0" err="1" smtClean="0">
                <a:solidFill>
                  <a:srgbClr val="FFFFFF"/>
                </a:solidFill>
              </a:rPr>
              <a:t>docs.google.com</a:t>
            </a:r>
            <a:r>
              <a:rPr lang="en-US" b="0" baseline="0" dirty="0" smtClean="0">
                <a:solidFill>
                  <a:srgbClr val="FFFFFF"/>
                </a:solidFill>
              </a:rPr>
              <a:t>/spreadsheets/d/1UJPxMSnh8zu6lYuefsDQz5l2yPUS78lfzgjUv98s34w/</a:t>
            </a:r>
            <a:r>
              <a:rPr lang="en-US" b="0" baseline="0" dirty="0" err="1" smtClean="0">
                <a:solidFill>
                  <a:srgbClr val="FFFFFF"/>
                </a:solidFill>
              </a:rPr>
              <a:t>edit#gid</a:t>
            </a:r>
            <a:r>
              <a:rPr lang="en-US" b="0" baseline="0" dirty="0" smtClean="0">
                <a:solidFill>
                  <a:srgbClr val="FFFFFF"/>
                </a:solidFill>
              </a:rPr>
              <a:t>=0</a:t>
            </a:r>
          </a:p>
        </p:txBody>
      </p:sp>
      <p:sp>
        <p:nvSpPr>
          <p:cNvPr id="4" name="Slide Number Placeholder 3"/>
          <p:cNvSpPr>
            <a:spLocks noGrp="1"/>
          </p:cNvSpPr>
          <p:nvPr>
            <p:ph type="sldNum" sz="quarter" idx="10"/>
          </p:nvPr>
        </p:nvSpPr>
        <p:spPr/>
        <p:txBody>
          <a:bodyPr/>
          <a:lstStyle/>
          <a:p>
            <a:fld id="{D511D19C-6536-A046-ABA1-5018F6E60B6B}" type="slidenum">
              <a:rPr lang="en-US" smtClean="0"/>
              <a:pPr/>
              <a:t>3</a:t>
            </a:fld>
            <a:endParaRPr lang="en-US"/>
          </a:p>
        </p:txBody>
      </p:sp>
    </p:spTree>
    <p:extLst>
      <p:ext uri="{BB962C8B-B14F-4D97-AF65-F5344CB8AC3E}">
        <p14:creationId xmlns:p14="http://schemas.microsoft.com/office/powerpoint/2010/main" val="17146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1D19C-6536-A046-ABA1-5018F6E60B6B}" type="slidenum">
              <a:rPr lang="en-US" smtClean="0"/>
              <a:pPr/>
              <a:t>4</a:t>
            </a:fld>
            <a:endParaRPr lang="en-US"/>
          </a:p>
        </p:txBody>
      </p:sp>
    </p:spTree>
    <p:extLst>
      <p:ext uri="{BB962C8B-B14F-4D97-AF65-F5344CB8AC3E}">
        <p14:creationId xmlns:p14="http://schemas.microsoft.com/office/powerpoint/2010/main" val="195774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11D19C-6536-A046-ABA1-5018F6E60B6B}" type="slidenum">
              <a:rPr lang="en-US" smtClean="0"/>
              <a:pPr/>
              <a:t>5</a:t>
            </a:fld>
            <a:endParaRPr lang="en-US"/>
          </a:p>
        </p:txBody>
      </p:sp>
    </p:spTree>
    <p:extLst>
      <p:ext uri="{BB962C8B-B14F-4D97-AF65-F5344CB8AC3E}">
        <p14:creationId xmlns:p14="http://schemas.microsoft.com/office/powerpoint/2010/main" val="164976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E594F25-B3C7-6D44-8AAA-D91293C8A6D2}" type="datetimeFigureOut">
              <a:rPr lang="en-US" smtClean="0"/>
              <a:pPr/>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88717406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94F25-B3C7-6D44-8AAA-D91293C8A6D2}"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59739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94F25-B3C7-6D44-8AAA-D91293C8A6D2}"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76635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94F25-B3C7-6D44-8AAA-D91293C8A6D2}"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4C2-1249-D743-A510-5A3198D03190}" type="slidenum">
              <a:rPr lang="en-US" smtClean="0"/>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7179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94F25-B3C7-6D44-8AAA-D91293C8A6D2}"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70366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E594F25-B3C7-6D44-8AAA-D91293C8A6D2}" type="datetimeFigureOut">
              <a:rPr lang="en-US" smtClean="0"/>
              <a:pPr/>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02549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E594F25-B3C7-6D44-8AAA-D91293C8A6D2}" type="datetimeFigureOut">
              <a:rPr lang="en-US" smtClean="0"/>
              <a:pPr/>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201003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94F25-B3C7-6D44-8AAA-D91293C8A6D2}"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52480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94F25-B3C7-6D44-8AAA-D91293C8A6D2}"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733457279"/>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94F25-B3C7-6D44-8AAA-D91293C8A6D2}"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75559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594F25-B3C7-6D44-8AAA-D91293C8A6D2}"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294277574"/>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94F25-B3C7-6D44-8AAA-D91293C8A6D2}"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06132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594F25-B3C7-6D44-8AAA-D91293C8A6D2}" type="datetimeFigureOut">
              <a:rPr lang="en-US" smtClean="0"/>
              <a:pPr/>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7027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594F25-B3C7-6D44-8AAA-D91293C8A6D2}" type="datetimeFigureOut">
              <a:rPr lang="en-US" smtClean="0"/>
              <a:pPr/>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67017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94F25-B3C7-6D44-8AAA-D91293C8A6D2}" type="datetimeFigureOut">
              <a:rPr lang="en-US" smtClean="0"/>
              <a:pPr/>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3027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94F25-B3C7-6D44-8AAA-D91293C8A6D2}"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16931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94F25-B3C7-6D44-8AAA-D91293C8A6D2}"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0B94C2-1249-D743-A510-5A3198D03190}" type="slidenum">
              <a:rPr lang="en-US" smtClean="0"/>
              <a:pPr/>
              <a:t>‹#›</a:t>
            </a:fld>
            <a:endParaRPr lang="en-US"/>
          </a:p>
        </p:txBody>
      </p:sp>
    </p:spTree>
    <p:extLst>
      <p:ext uri="{BB962C8B-B14F-4D97-AF65-F5344CB8AC3E}">
        <p14:creationId xmlns:p14="http://schemas.microsoft.com/office/powerpoint/2010/main" val="104310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E594F25-B3C7-6D44-8AAA-D91293C8A6D2}" type="datetimeFigureOut">
              <a:rPr lang="en-US" smtClean="0"/>
              <a:pPr/>
              <a:t>2/17/2017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10B94C2-1249-D743-A510-5A3198D03190}" type="slidenum">
              <a:rPr lang="en-US" smtClean="0"/>
              <a:pPr/>
              <a:t>‹#›</a:t>
            </a:fld>
            <a:endParaRPr lang="en-US"/>
          </a:p>
        </p:txBody>
      </p:sp>
    </p:spTree>
    <p:extLst>
      <p:ext uri="{BB962C8B-B14F-4D97-AF65-F5344CB8AC3E}">
        <p14:creationId xmlns:p14="http://schemas.microsoft.com/office/powerpoint/2010/main" val="1316116424"/>
      </p:ext>
    </p:extLst>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nabci-us.org/"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UJPxMSnh8zu6lYuefsDQz5l2yPUS78lfzgjUv98s34w/edit#gid=0"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0" y="84771"/>
            <a:ext cx="7772400" cy="679346"/>
          </a:xfrm>
        </p:spPr>
        <p:txBody>
          <a:bodyPr>
            <a:normAutofit fontScale="90000"/>
          </a:bodyPr>
          <a:lstStyle/>
          <a:p>
            <a:pPr algn="l"/>
            <a:r>
              <a:rPr lang="en-US" sz="4000" b="1" dirty="0" smtClean="0">
                <a:solidFill>
                  <a:schemeClr val="tx1"/>
                </a:solidFill>
                <a:latin typeface="Cambria" charset="0"/>
                <a:ea typeface="Cambria" charset="0"/>
                <a:cs typeface="Cambria" charset="0"/>
              </a:rPr>
              <a:t>NABCI Communications</a:t>
            </a:r>
            <a:br>
              <a:rPr lang="en-US" sz="4000" b="1" dirty="0" smtClean="0">
                <a:solidFill>
                  <a:schemeClr val="tx1"/>
                </a:solidFill>
                <a:latin typeface="Cambria" charset="0"/>
                <a:ea typeface="Cambria" charset="0"/>
                <a:cs typeface="Cambria" charset="0"/>
              </a:rPr>
            </a:br>
            <a:endParaRPr lang="en-US" sz="4000" b="1" dirty="0">
              <a:solidFill>
                <a:schemeClr val="tx1"/>
              </a:solidFill>
              <a:latin typeface="Cambria" charset="0"/>
              <a:ea typeface="Cambria" charset="0"/>
              <a:cs typeface="Cambria"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64116"/>
            <a:ext cx="6578558" cy="3542707"/>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0608" y="3328416"/>
            <a:ext cx="6953392" cy="35295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5" y="356264"/>
            <a:ext cx="3922776" cy="409392"/>
          </a:xfrm>
        </p:spPr>
        <p:txBody>
          <a:bodyPr>
            <a:noAutofit/>
          </a:bodyPr>
          <a:lstStyle/>
          <a:p>
            <a:r>
              <a:rPr lang="en-US" sz="3600" b="1" dirty="0" smtClean="0">
                <a:solidFill>
                  <a:schemeClr val="tx1"/>
                </a:solidFill>
                <a:latin typeface="Cambria" charset="0"/>
                <a:ea typeface="Cambria" charset="0"/>
                <a:cs typeface="Cambria" charset="0"/>
              </a:rPr>
              <a:t>New Website</a:t>
            </a:r>
            <a:br>
              <a:rPr lang="en-US" sz="3600" b="1" dirty="0" smtClean="0">
                <a:solidFill>
                  <a:schemeClr val="tx1"/>
                </a:solidFill>
                <a:latin typeface="Cambria" charset="0"/>
                <a:ea typeface="Cambria" charset="0"/>
                <a:cs typeface="Cambria" charset="0"/>
              </a:rPr>
            </a:br>
            <a:endParaRPr lang="en-US" sz="3600" b="1" dirty="0">
              <a:solidFill>
                <a:schemeClr val="tx1"/>
              </a:solidFill>
              <a:latin typeface="Cambria" charset="0"/>
              <a:ea typeface="Cambria" charset="0"/>
              <a:cs typeface="Cambria" charset="0"/>
            </a:endParaRPr>
          </a:p>
        </p:txBody>
      </p:sp>
      <p:sp>
        <p:nvSpPr>
          <p:cNvPr id="8" name="Vertical Text Placeholder 7"/>
          <p:cNvSpPr>
            <a:spLocks noGrp="1"/>
          </p:cNvSpPr>
          <p:nvPr>
            <p:ph type="body" orient="vert" idx="1"/>
          </p:nvPr>
        </p:nvSpPr>
        <p:spPr/>
        <p:txBody>
          <a:bodyPr/>
          <a:lstStyle/>
          <a:p>
            <a:pPr>
              <a:buNone/>
            </a:pPr>
            <a:endParaRPr lang="en-US" dirty="0"/>
          </a:p>
        </p:txBody>
      </p:sp>
      <p:sp>
        <p:nvSpPr>
          <p:cNvPr id="6" name="TextBox 5"/>
          <p:cNvSpPr txBox="1"/>
          <p:nvPr/>
        </p:nvSpPr>
        <p:spPr>
          <a:xfrm>
            <a:off x="0" y="765655"/>
            <a:ext cx="9144000" cy="2631490"/>
          </a:xfrm>
          <a:prstGeom prst="rect">
            <a:avLst/>
          </a:prstGeom>
          <a:noFill/>
        </p:spPr>
        <p:txBody>
          <a:bodyPr wrap="square" rtlCol="0">
            <a:spAutoFit/>
          </a:bodyPr>
          <a:lstStyle/>
          <a:p>
            <a:r>
              <a:rPr lang="en-US" sz="2100" b="1" dirty="0" smtClean="0">
                <a:solidFill>
                  <a:srgbClr val="FFFFFF"/>
                </a:solidFill>
                <a:latin typeface="Cambria" charset="0"/>
                <a:ea typeface="Cambria" charset="0"/>
                <a:cs typeface="Cambria" charset="0"/>
              </a:rPr>
              <a:t>One-stop shop for bird </a:t>
            </a:r>
            <a:r>
              <a:rPr lang="en-US" sz="2100" b="1" dirty="0">
                <a:solidFill>
                  <a:srgbClr val="FFFFFF"/>
                </a:solidFill>
                <a:latin typeface="Cambria" charset="0"/>
                <a:ea typeface="Cambria" charset="0"/>
                <a:cs typeface="Cambria" charset="0"/>
              </a:rPr>
              <a:t>c</a:t>
            </a:r>
            <a:r>
              <a:rPr lang="en-US" sz="2100" b="1" dirty="0" smtClean="0">
                <a:solidFill>
                  <a:srgbClr val="FFFFFF"/>
                </a:solidFill>
                <a:latin typeface="Cambria" charset="0"/>
                <a:ea typeface="Cambria" charset="0"/>
                <a:cs typeface="Cambria" charset="0"/>
              </a:rPr>
              <a:t>onservation in U.S. </a:t>
            </a:r>
            <a:r>
              <a:rPr lang="en-US" sz="2100" b="1" dirty="0">
                <a:solidFill>
                  <a:srgbClr val="FFFFFF"/>
                </a:solidFill>
                <a:latin typeface="Cambria" charset="0"/>
                <a:ea typeface="Cambria" charset="0"/>
                <a:cs typeface="Cambria" charset="0"/>
              </a:rPr>
              <a:t>- </a:t>
            </a:r>
            <a:r>
              <a:rPr lang="en-US" sz="2100" b="1" dirty="0">
                <a:solidFill>
                  <a:srgbClr val="FFFFFF"/>
                </a:solidFill>
                <a:latin typeface="Cambria" charset="0"/>
                <a:ea typeface="Cambria" charset="0"/>
                <a:cs typeface="Cambria" charset="0"/>
                <a:hlinkClick r:id="rId3"/>
              </a:rPr>
              <a:t>http://</a:t>
            </a:r>
            <a:r>
              <a:rPr lang="en-US" sz="2100" b="1" dirty="0" smtClean="0">
                <a:solidFill>
                  <a:srgbClr val="FFFFFF"/>
                </a:solidFill>
                <a:latin typeface="Cambria" charset="0"/>
                <a:ea typeface="Cambria" charset="0"/>
                <a:cs typeface="Cambria" charset="0"/>
                <a:hlinkClick r:id="rId3"/>
              </a:rPr>
              <a:t>nabci-us.org</a:t>
            </a:r>
            <a:endParaRPr lang="en-US" sz="2100" b="1" dirty="0" smtClean="0">
              <a:solidFill>
                <a:srgbClr val="FFFFFF"/>
              </a:solidFill>
              <a:latin typeface="Cambria" charset="0"/>
              <a:ea typeface="Cambria" charset="0"/>
              <a:cs typeface="Cambria" charset="0"/>
            </a:endParaRPr>
          </a:p>
          <a:p>
            <a:endParaRPr lang="en-US" sz="2100" b="1" dirty="0">
              <a:solidFill>
                <a:srgbClr val="FFFFFF"/>
              </a:solidFill>
              <a:latin typeface="Cambria" charset="0"/>
              <a:ea typeface="Cambria" charset="0"/>
              <a:cs typeface="Cambria" charset="0"/>
            </a:endParaRPr>
          </a:p>
          <a:p>
            <a:r>
              <a:rPr lang="en-US" sz="2100" b="1" dirty="0" smtClean="0">
                <a:solidFill>
                  <a:srgbClr val="FFFFFF"/>
                </a:solidFill>
                <a:latin typeface="Cambria" charset="0"/>
                <a:ea typeface="Cambria" charset="0"/>
                <a:cs typeface="Cambria" charset="0"/>
              </a:rPr>
              <a:t>Road map for understanding bird conservation community</a:t>
            </a:r>
          </a:p>
          <a:p>
            <a:endParaRPr lang="en-US" sz="2100" b="1" dirty="0">
              <a:solidFill>
                <a:srgbClr val="FFFFFF"/>
              </a:solidFill>
              <a:latin typeface="Cambria" charset="0"/>
              <a:ea typeface="Cambria" charset="0"/>
              <a:cs typeface="Cambria" charset="0"/>
            </a:endParaRPr>
          </a:p>
          <a:p>
            <a:r>
              <a:rPr lang="en-US" sz="2100" b="1" dirty="0" smtClean="0">
                <a:solidFill>
                  <a:srgbClr val="FFFFFF"/>
                </a:solidFill>
                <a:latin typeface="Cambria" charset="0"/>
                <a:ea typeface="Cambria" charset="0"/>
                <a:cs typeface="Cambria" charset="0"/>
              </a:rPr>
              <a:t>Online home for key NABCI and bird </a:t>
            </a:r>
            <a:r>
              <a:rPr lang="en-US" sz="2100" b="1" dirty="0">
                <a:solidFill>
                  <a:srgbClr val="FFFFFF"/>
                </a:solidFill>
                <a:latin typeface="Cambria" charset="0"/>
                <a:ea typeface="Cambria" charset="0"/>
                <a:cs typeface="Cambria" charset="0"/>
              </a:rPr>
              <a:t>c</a:t>
            </a:r>
            <a:r>
              <a:rPr lang="en-US" sz="2100" b="1" dirty="0" smtClean="0">
                <a:solidFill>
                  <a:srgbClr val="FFFFFF"/>
                </a:solidFill>
                <a:latin typeface="Cambria" charset="0"/>
                <a:ea typeface="Cambria" charset="0"/>
                <a:cs typeface="Cambria" charset="0"/>
              </a:rPr>
              <a:t>ommunity </a:t>
            </a:r>
            <a:r>
              <a:rPr lang="en-US" sz="2100" b="1" dirty="0">
                <a:solidFill>
                  <a:srgbClr val="FFFFFF"/>
                </a:solidFill>
                <a:latin typeface="Cambria" charset="0"/>
                <a:ea typeface="Cambria" charset="0"/>
                <a:cs typeface="Cambria" charset="0"/>
              </a:rPr>
              <a:t>d</a:t>
            </a:r>
            <a:r>
              <a:rPr lang="en-US" sz="2100" b="1" dirty="0" smtClean="0">
                <a:solidFill>
                  <a:srgbClr val="FFFFFF"/>
                </a:solidFill>
                <a:latin typeface="Cambria" charset="0"/>
                <a:ea typeface="Cambria" charset="0"/>
                <a:cs typeface="Cambria" charset="0"/>
              </a:rPr>
              <a:t>ocuments &amp; products</a:t>
            </a:r>
            <a:endParaRPr lang="en-US" sz="2100" b="1" dirty="0">
              <a:solidFill>
                <a:srgbClr val="FFFFFF"/>
              </a:solidFill>
              <a:latin typeface="Cambria" charset="0"/>
              <a:ea typeface="Cambria" charset="0"/>
              <a:cs typeface="Cambria" charset="0"/>
            </a:endParaRPr>
          </a:p>
          <a:p>
            <a:endParaRPr lang="en-US" sz="2000" b="1" dirty="0" smtClean="0">
              <a:solidFill>
                <a:srgbClr val="FFFFFF"/>
              </a:solidFill>
              <a:latin typeface="Cambria" charset="0"/>
              <a:ea typeface="Cambria" charset="0"/>
              <a:cs typeface="Cambria" charset="0"/>
            </a:endParaRPr>
          </a:p>
          <a:p>
            <a:endParaRPr lang="en-US" sz="2000" b="1" dirty="0">
              <a:solidFill>
                <a:srgbClr val="FFFFFF"/>
              </a:solidFill>
            </a:endParaRPr>
          </a:p>
          <a:p>
            <a:endParaRPr lang="en-US" sz="2000" b="1" dirty="0" smtClean="0">
              <a:solidFill>
                <a:srgbClr val="FFFFF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459736"/>
            <a:ext cx="9144000" cy="43982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15"/>
            <a:ext cx="6251171" cy="959880"/>
          </a:xfrm>
        </p:spPr>
        <p:txBody>
          <a:bodyPr>
            <a:noAutofit/>
          </a:bodyPr>
          <a:lstStyle/>
          <a:p>
            <a:r>
              <a:rPr lang="en-US" sz="3600" b="1" dirty="0" smtClean="0">
                <a:solidFill>
                  <a:schemeClr val="tx1"/>
                </a:solidFill>
                <a:latin typeface="Cambria" charset="0"/>
                <a:ea typeface="Cambria" charset="0"/>
                <a:cs typeface="Cambria" charset="0"/>
              </a:rPr>
              <a:t>The All-Bird Bulletin Blog</a:t>
            </a:r>
            <a:endParaRPr lang="en-US" sz="3600" b="1" dirty="0">
              <a:solidFill>
                <a:schemeClr val="tx1"/>
              </a:solidFill>
              <a:latin typeface="Cambria" charset="0"/>
              <a:ea typeface="Cambria" charset="0"/>
              <a:cs typeface="Cambria" charset="0"/>
            </a:endParaRPr>
          </a:p>
        </p:txBody>
      </p:sp>
      <p:sp>
        <p:nvSpPr>
          <p:cNvPr id="13" name="Content Placeholder 12"/>
          <p:cNvSpPr>
            <a:spLocks noGrp="1"/>
          </p:cNvSpPr>
          <p:nvPr>
            <p:ph type="body" orient="vert" idx="1"/>
          </p:nvPr>
        </p:nvSpPr>
        <p:spPr>
          <a:xfrm>
            <a:off x="457200" y="1705232"/>
            <a:ext cx="8229600" cy="4420931"/>
          </a:xfrm>
        </p:spPr>
        <p:txBody>
          <a:bodyPr/>
          <a:lstStyle/>
          <a:p>
            <a:pPr>
              <a:buNone/>
            </a:pPr>
            <a:r>
              <a:rPr lang="en-US" dirty="0" smtClean="0"/>
              <a:t>				    	</a:t>
            </a:r>
          </a:p>
          <a:p>
            <a:pPr>
              <a:buNone/>
            </a:pPr>
            <a:endParaRPr lang="en-US" dirty="0" smtClean="0"/>
          </a:p>
        </p:txBody>
      </p:sp>
      <p:sp>
        <p:nvSpPr>
          <p:cNvPr id="4" name="TextBox 3"/>
          <p:cNvSpPr txBox="1"/>
          <p:nvPr/>
        </p:nvSpPr>
        <p:spPr>
          <a:xfrm>
            <a:off x="0" y="1084435"/>
            <a:ext cx="2240280" cy="4293483"/>
          </a:xfrm>
          <a:prstGeom prst="rect">
            <a:avLst/>
          </a:prstGeom>
          <a:noFill/>
        </p:spPr>
        <p:txBody>
          <a:bodyPr wrap="square" rtlCol="0">
            <a:spAutoFit/>
          </a:bodyPr>
          <a:lstStyle/>
          <a:p>
            <a:r>
              <a:rPr lang="en-US" sz="2100" b="1" dirty="0" smtClean="0">
                <a:latin typeface="Cambria" charset="0"/>
                <a:ea typeface="Cambria" charset="0"/>
                <a:cs typeface="Cambria" charset="0"/>
              </a:rPr>
              <a:t>Transition from PDF to blog</a:t>
            </a:r>
          </a:p>
          <a:p>
            <a:endParaRPr lang="en-US" sz="2100" b="1" dirty="0">
              <a:latin typeface="Cambria" charset="0"/>
              <a:ea typeface="Cambria" charset="0"/>
              <a:cs typeface="Cambria" charset="0"/>
            </a:endParaRPr>
          </a:p>
          <a:p>
            <a:r>
              <a:rPr lang="en-US" sz="2100" b="1" dirty="0" smtClean="0">
                <a:latin typeface="Cambria" charset="0"/>
                <a:ea typeface="Cambria" charset="0"/>
                <a:cs typeface="Cambria" charset="0"/>
              </a:rPr>
              <a:t>Release two blogs per month</a:t>
            </a:r>
          </a:p>
          <a:p>
            <a:endParaRPr lang="en-US" sz="2100" b="1" dirty="0" smtClean="0">
              <a:latin typeface="Cambria" charset="0"/>
              <a:ea typeface="Cambria" charset="0"/>
              <a:cs typeface="Cambria" charset="0"/>
            </a:endParaRPr>
          </a:p>
          <a:p>
            <a:r>
              <a:rPr lang="en-US" sz="2100" b="1" dirty="0" smtClean="0">
                <a:latin typeface="Cambria" charset="0"/>
                <a:ea typeface="Cambria" charset="0"/>
                <a:cs typeface="Cambria" charset="0"/>
              </a:rPr>
              <a:t>One blog from all NABCI partners each year</a:t>
            </a:r>
          </a:p>
          <a:p>
            <a:endParaRPr lang="en-US" sz="2100" b="1" dirty="0">
              <a:latin typeface="Cambria" charset="0"/>
              <a:ea typeface="Cambria" charset="0"/>
              <a:cs typeface="Cambria" charset="0"/>
            </a:endParaRPr>
          </a:p>
          <a:p>
            <a:r>
              <a:rPr lang="en-US" sz="2100" b="1" dirty="0" smtClean="0">
                <a:latin typeface="Cambria" charset="0"/>
                <a:ea typeface="Cambria" charset="0"/>
                <a:cs typeface="Cambria" charset="0"/>
              </a:rPr>
              <a:t>Discussion:</a:t>
            </a:r>
            <a:endParaRPr lang="en-US" sz="2100" b="1" dirty="0">
              <a:latin typeface="Cambria" charset="0"/>
              <a:ea typeface="Cambria" charset="0"/>
              <a:cs typeface="Cambria" charset="0"/>
            </a:endParaRPr>
          </a:p>
          <a:p>
            <a:r>
              <a:rPr lang="en-US" sz="2100" b="1" dirty="0" smtClean="0">
                <a:solidFill>
                  <a:srgbClr val="FFFFFF"/>
                </a:solidFill>
                <a:latin typeface="Cambria" charset="0"/>
                <a:ea typeface="Cambria" charset="0"/>
                <a:cs typeface="Cambria" charset="0"/>
                <a:hlinkClick r:id="rId3"/>
              </a:rPr>
              <a:t>Themes/Focus</a:t>
            </a:r>
            <a:endParaRPr lang="en-US" sz="2100" b="1" dirty="0" smtClean="0">
              <a:solidFill>
                <a:srgbClr val="FFFFFF"/>
              </a:solidFill>
              <a:latin typeface="Cambria" charset="0"/>
              <a:ea typeface="Cambria" charset="0"/>
              <a:cs typeface="Cambria"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0280" y="1117667"/>
            <a:ext cx="6903720" cy="57403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9" y="140363"/>
            <a:ext cx="8229600" cy="1004225"/>
          </a:xfrm>
        </p:spPr>
        <p:txBody>
          <a:bodyPr>
            <a:noAutofit/>
          </a:bodyPr>
          <a:lstStyle/>
          <a:p>
            <a:r>
              <a:rPr lang="en-US" sz="3600" b="1" dirty="0" smtClean="0">
                <a:solidFill>
                  <a:schemeClr val="tx1"/>
                </a:solidFill>
                <a:latin typeface="Cambria" charset="0"/>
                <a:ea typeface="Cambria" charset="0"/>
                <a:cs typeface="Cambria" charset="0"/>
              </a:rPr>
              <a:t>Communication Needs: </a:t>
            </a:r>
            <a:br>
              <a:rPr lang="en-US" sz="3600" b="1" dirty="0" smtClean="0">
                <a:solidFill>
                  <a:schemeClr val="tx1"/>
                </a:solidFill>
                <a:latin typeface="Cambria" charset="0"/>
                <a:ea typeface="Cambria" charset="0"/>
                <a:cs typeface="Cambria" charset="0"/>
              </a:rPr>
            </a:br>
            <a:r>
              <a:rPr lang="en-US" sz="3600" b="1" dirty="0" smtClean="0">
                <a:solidFill>
                  <a:schemeClr val="tx1"/>
                </a:solidFill>
                <a:latin typeface="Cambria" charset="0"/>
                <a:ea typeface="Cambria" charset="0"/>
                <a:cs typeface="Cambria" charset="0"/>
              </a:rPr>
              <a:t>NABCI Subcommittees</a:t>
            </a:r>
            <a:endParaRPr lang="en-US" sz="3600" b="1" dirty="0">
              <a:solidFill>
                <a:schemeClr val="tx1"/>
              </a:solidFill>
              <a:latin typeface="Cambria" charset="0"/>
              <a:ea typeface="Cambria" charset="0"/>
              <a:cs typeface="Cambria" charset="0"/>
            </a:endParaRPr>
          </a:p>
        </p:txBody>
      </p:sp>
      <p:sp>
        <p:nvSpPr>
          <p:cNvPr id="5" name="Text Placeholder 4"/>
          <p:cNvSpPr>
            <a:spLocks noGrp="1"/>
          </p:cNvSpPr>
          <p:nvPr>
            <p:ph type="body" orient="vert" idx="1"/>
          </p:nvPr>
        </p:nvSpPr>
        <p:spPr/>
        <p:txBody>
          <a:bodyPr>
            <a:noAutofit/>
          </a:bodyPr>
          <a:lstStyle/>
          <a:p>
            <a:endParaRPr lang="en-US" sz="1800" dirty="0" smtClean="0"/>
          </a:p>
          <a:p>
            <a:endParaRPr lang="en-US" sz="1800" dirty="0" smtClean="0"/>
          </a:p>
          <a:p>
            <a:endParaRPr lang="en-US" sz="1800" dirty="0" smtClean="0"/>
          </a:p>
          <a:p>
            <a:endParaRPr lang="en-US" sz="1800" dirty="0" smtClean="0"/>
          </a:p>
        </p:txBody>
      </p:sp>
      <p:sp>
        <p:nvSpPr>
          <p:cNvPr id="11" name="TextBox 10"/>
          <p:cNvSpPr txBox="1"/>
          <p:nvPr/>
        </p:nvSpPr>
        <p:spPr>
          <a:xfrm>
            <a:off x="0" y="1144588"/>
            <a:ext cx="9061616" cy="1892826"/>
          </a:xfrm>
          <a:prstGeom prst="rect">
            <a:avLst/>
          </a:prstGeom>
          <a:noFill/>
        </p:spPr>
        <p:txBody>
          <a:bodyPr wrap="square" rtlCol="0">
            <a:spAutoFit/>
          </a:bodyPr>
          <a:lstStyle/>
          <a:p>
            <a:r>
              <a:rPr lang="en-US" sz="2400" b="1" dirty="0" smtClean="0">
                <a:solidFill>
                  <a:srgbClr val="FFFFFF"/>
                </a:solidFill>
                <a:latin typeface="Cambria" charset="0"/>
                <a:ea typeface="Cambria" charset="0"/>
                <a:cs typeface="Cambria" charset="0"/>
              </a:rPr>
              <a:t>Discussion: What are the major communication needs?</a:t>
            </a:r>
          </a:p>
          <a:p>
            <a:endParaRPr lang="en-US" sz="2400" b="1" dirty="0">
              <a:solidFill>
                <a:srgbClr val="FFFFFF"/>
              </a:solidFill>
              <a:latin typeface="Cambria" charset="0"/>
              <a:ea typeface="Cambria" charset="0"/>
              <a:cs typeface="Cambria" charset="0"/>
            </a:endParaRPr>
          </a:p>
          <a:p>
            <a:r>
              <a:rPr lang="en-US" sz="2400" b="1" dirty="0" smtClean="0">
                <a:solidFill>
                  <a:srgbClr val="FFFFFF"/>
                </a:solidFill>
                <a:latin typeface="Cambria" charset="0"/>
                <a:ea typeface="Cambria" charset="0"/>
                <a:cs typeface="Cambria" charset="0"/>
              </a:rPr>
              <a:t>How can we work with you</a:t>
            </a:r>
            <a:r>
              <a:rPr lang="en-US" sz="2400" b="1" dirty="0">
                <a:solidFill>
                  <a:srgbClr val="FFFFFF"/>
                </a:solidFill>
                <a:latin typeface="Cambria" charset="0"/>
                <a:ea typeface="Cambria" charset="0"/>
                <a:cs typeface="Cambria" charset="0"/>
              </a:rPr>
              <a:t> </a:t>
            </a:r>
            <a:r>
              <a:rPr lang="en-US" sz="2400" b="1" dirty="0" smtClean="0">
                <a:solidFill>
                  <a:srgbClr val="FFFFFF"/>
                </a:solidFill>
                <a:latin typeface="Cambria" charset="0"/>
                <a:ea typeface="Cambria" charset="0"/>
                <a:cs typeface="Cambria" charset="0"/>
              </a:rPr>
              <a:t>to develop key products?</a:t>
            </a:r>
            <a:endParaRPr lang="en-US" sz="2400" b="1" dirty="0">
              <a:solidFill>
                <a:srgbClr val="FFFFFF"/>
              </a:solidFill>
              <a:latin typeface="Cambria" charset="0"/>
              <a:ea typeface="Cambria" charset="0"/>
              <a:cs typeface="Cambria" charset="0"/>
            </a:endParaRPr>
          </a:p>
          <a:p>
            <a:endParaRPr lang="en-US" sz="2400" b="1" dirty="0" smtClean="0">
              <a:solidFill>
                <a:srgbClr val="FFFFFF"/>
              </a:solidFill>
              <a:latin typeface="Cambria" charset="0"/>
              <a:ea typeface="Cambria" charset="0"/>
              <a:cs typeface="Cambria" charset="0"/>
            </a:endParaRPr>
          </a:p>
          <a:p>
            <a:endParaRPr lang="en-US" sz="2100" b="1" dirty="0" smtClean="0">
              <a:solidFill>
                <a:srgbClr val="FFFFFF"/>
              </a:solidFill>
              <a:latin typeface="Cambria" charset="0"/>
              <a:ea typeface="Cambria" charset="0"/>
              <a:cs typeface="Cambria"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1460" y="2326382"/>
            <a:ext cx="6804230" cy="453161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0153" y="284922"/>
            <a:ext cx="8229600" cy="644535"/>
          </a:xfrm>
        </p:spPr>
        <p:txBody>
          <a:bodyPr>
            <a:noAutofit/>
          </a:bodyPr>
          <a:lstStyle/>
          <a:p>
            <a:pPr algn="ctr"/>
            <a:r>
              <a:rPr lang="en-US" sz="3600" b="1" dirty="0" smtClean="0">
                <a:solidFill>
                  <a:schemeClr val="tx1"/>
                </a:solidFill>
                <a:latin typeface="Cambria" charset="0"/>
                <a:ea typeface="Cambria" charset="0"/>
                <a:cs typeface="Cambria" charset="0"/>
              </a:rPr>
              <a:t>Work this Year</a:t>
            </a:r>
            <a:endParaRPr lang="en-US" sz="3600" b="1" dirty="0">
              <a:solidFill>
                <a:schemeClr val="tx1"/>
              </a:solidFill>
              <a:latin typeface="Cambria" charset="0"/>
              <a:ea typeface="Cambria" charset="0"/>
              <a:cs typeface="Cambria" charset="0"/>
            </a:endParaRPr>
          </a:p>
        </p:txBody>
      </p:sp>
      <p:sp>
        <p:nvSpPr>
          <p:cNvPr id="22" name="Subtitle 21"/>
          <p:cNvSpPr>
            <a:spLocks noGrp="1"/>
          </p:cNvSpPr>
          <p:nvPr>
            <p:ph type="body" orient="vert" idx="4294967295"/>
          </p:nvPr>
        </p:nvSpPr>
        <p:spPr>
          <a:xfrm>
            <a:off x="0" y="796925"/>
            <a:ext cx="9144000" cy="5740400"/>
          </a:xfrm>
        </p:spPr>
        <p:txBody>
          <a:bodyPr>
            <a:normAutofit/>
          </a:bodyPr>
          <a:lstStyle/>
          <a:p>
            <a:pPr lvl="0" algn="l">
              <a:buFont typeface="Arial"/>
              <a:buChar char="•"/>
            </a:pPr>
            <a:endParaRPr lang="en-US" sz="2000" b="1" dirty="0" smtClean="0"/>
          </a:p>
          <a:p>
            <a:pPr lvl="0" algn="l">
              <a:buFont typeface="Arial"/>
              <a:buChar char="•"/>
            </a:pPr>
            <a:r>
              <a:rPr lang="en-US" b="1" dirty="0" smtClean="0">
                <a:solidFill>
                  <a:schemeClr val="tx1"/>
                </a:solidFill>
                <a:latin typeface="Cambria" charset="0"/>
                <a:ea typeface="Cambria" charset="0"/>
                <a:cs typeface="Cambria" charset="0"/>
              </a:rPr>
              <a:t>Continue to update </a:t>
            </a:r>
            <a:r>
              <a:rPr lang="en-US" b="1" dirty="0">
                <a:solidFill>
                  <a:schemeClr val="tx1"/>
                </a:solidFill>
                <a:latin typeface="Cambria" charset="0"/>
                <a:ea typeface="Cambria" charset="0"/>
                <a:cs typeface="Cambria" charset="0"/>
              </a:rPr>
              <a:t>W</a:t>
            </a:r>
            <a:r>
              <a:rPr lang="en-US" b="1" dirty="0" smtClean="0">
                <a:solidFill>
                  <a:schemeClr val="tx1"/>
                </a:solidFill>
                <a:latin typeface="Cambria" charset="0"/>
                <a:ea typeface="Cambria" charset="0"/>
                <a:cs typeface="Cambria" charset="0"/>
              </a:rPr>
              <a:t>ebsite – News, Resources, Subcommittee Documents</a:t>
            </a:r>
          </a:p>
          <a:p>
            <a:pPr lvl="0" algn="l">
              <a:buFont typeface="Arial"/>
              <a:buChar char="•"/>
            </a:pPr>
            <a:endParaRPr lang="en-US" sz="2400" b="1" dirty="0">
              <a:solidFill>
                <a:schemeClr val="tx1"/>
              </a:solidFill>
              <a:latin typeface="Cambria" charset="0"/>
              <a:ea typeface="Cambria" charset="0"/>
              <a:cs typeface="Cambria" charset="0"/>
            </a:endParaRPr>
          </a:p>
          <a:p>
            <a:pPr lvl="0" algn="l">
              <a:buFont typeface="Arial"/>
              <a:buChar char="•"/>
            </a:pPr>
            <a:r>
              <a:rPr lang="en-US" b="1" dirty="0" smtClean="0">
                <a:solidFill>
                  <a:schemeClr val="tx1"/>
                </a:solidFill>
                <a:latin typeface="Cambria" charset="0"/>
                <a:ea typeface="Cambria" charset="0"/>
                <a:cs typeface="Cambria" charset="0"/>
              </a:rPr>
              <a:t>Coordinating and Distributing All-Bird Bulletin </a:t>
            </a:r>
            <a:r>
              <a:rPr lang="en-US" b="1" dirty="0">
                <a:solidFill>
                  <a:schemeClr val="tx1"/>
                </a:solidFill>
                <a:latin typeface="Cambria" charset="0"/>
                <a:ea typeface="Cambria" charset="0"/>
                <a:cs typeface="Cambria" charset="0"/>
              </a:rPr>
              <a:t>b</a:t>
            </a:r>
            <a:r>
              <a:rPr lang="en-US" b="1" dirty="0" smtClean="0">
                <a:solidFill>
                  <a:schemeClr val="tx1"/>
                </a:solidFill>
                <a:latin typeface="Cambria" charset="0"/>
                <a:ea typeface="Cambria" charset="0"/>
                <a:cs typeface="Cambria" charset="0"/>
              </a:rPr>
              <a:t>logs throughout the year from NABCI partners</a:t>
            </a:r>
            <a:endParaRPr lang="en-US" sz="2400" b="1" dirty="0">
              <a:solidFill>
                <a:schemeClr val="tx1"/>
              </a:solidFill>
              <a:latin typeface="Cambria" charset="0"/>
              <a:ea typeface="Cambria" charset="0"/>
              <a:cs typeface="Cambria" charset="0"/>
            </a:endParaRPr>
          </a:p>
          <a:p>
            <a:pPr lvl="0" algn="l">
              <a:buFont typeface="Arial"/>
              <a:buChar char="•"/>
            </a:pPr>
            <a:endParaRPr lang="en-US" sz="2400" b="1" dirty="0" smtClean="0">
              <a:solidFill>
                <a:schemeClr val="tx1"/>
              </a:solidFill>
              <a:latin typeface="Cambria" charset="0"/>
              <a:ea typeface="Cambria" charset="0"/>
              <a:cs typeface="Cambria" charset="0"/>
            </a:endParaRPr>
          </a:p>
          <a:p>
            <a:pPr lvl="0" algn="l">
              <a:buFont typeface="Arial"/>
              <a:buChar char="•"/>
            </a:pPr>
            <a:r>
              <a:rPr lang="en-US" sz="2400" b="1" dirty="0" smtClean="0">
                <a:solidFill>
                  <a:schemeClr val="tx1"/>
                </a:solidFill>
                <a:latin typeface="Cambria" charset="0"/>
                <a:ea typeface="Cambria" charset="0"/>
                <a:cs typeface="Cambria" charset="0"/>
              </a:rPr>
              <a:t>Addressing NABCI Subcommittee </a:t>
            </a:r>
            <a:r>
              <a:rPr lang="en-US" b="1" dirty="0">
                <a:solidFill>
                  <a:schemeClr val="tx1"/>
                </a:solidFill>
                <a:latin typeface="Cambria" charset="0"/>
                <a:ea typeface="Cambria" charset="0"/>
                <a:cs typeface="Cambria" charset="0"/>
              </a:rPr>
              <a:t>c</a:t>
            </a:r>
            <a:r>
              <a:rPr lang="en-US" sz="2400" b="1" dirty="0" smtClean="0">
                <a:solidFill>
                  <a:schemeClr val="tx1"/>
                </a:solidFill>
                <a:latin typeface="Cambria" charset="0"/>
                <a:ea typeface="Cambria" charset="0"/>
                <a:cs typeface="Cambria" charset="0"/>
              </a:rPr>
              <a:t>ommunication needs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Depth</Template>
  <TotalTime>4132</TotalTime>
  <Words>257</Words>
  <Application>Microsoft Office PowerPoint</Application>
  <PresentationFormat>On-screen Show (4:3)</PresentationFormat>
  <Paragraphs>44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Cambria</vt:lpstr>
      <vt:lpstr>Corbel</vt:lpstr>
      <vt:lpstr>Depth</vt:lpstr>
      <vt:lpstr>NABCI Communications </vt:lpstr>
      <vt:lpstr>New Website </vt:lpstr>
      <vt:lpstr>The All-Bird Bulletin Blog</vt:lpstr>
      <vt:lpstr>Communication Needs:  NABCI Subcommittees</vt:lpstr>
      <vt:lpstr>Work this Year</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AMJV Communications</dc:title>
  <dc:creator>Matthew Cimitile</dc:creator>
  <cp:lastModifiedBy>Judith Scarl</cp:lastModifiedBy>
  <cp:revision>129</cp:revision>
  <dcterms:created xsi:type="dcterms:W3CDTF">2015-12-08T13:56:49Z</dcterms:created>
  <dcterms:modified xsi:type="dcterms:W3CDTF">2017-02-17T17:30:07Z</dcterms:modified>
</cp:coreProperties>
</file>