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48" r:id="rId1"/>
  </p:sldMasterIdLst>
  <p:notesMasterIdLst>
    <p:notesMasterId r:id="rId20"/>
  </p:notesMasterIdLst>
  <p:handoutMasterIdLst>
    <p:handoutMasterId r:id="rId21"/>
  </p:handoutMasterIdLst>
  <p:sldIdLst>
    <p:sldId id="403" r:id="rId2"/>
    <p:sldId id="425" r:id="rId3"/>
    <p:sldId id="473" r:id="rId4"/>
    <p:sldId id="459" r:id="rId5"/>
    <p:sldId id="427" r:id="rId6"/>
    <p:sldId id="461" r:id="rId7"/>
    <p:sldId id="475" r:id="rId8"/>
    <p:sldId id="478" r:id="rId9"/>
    <p:sldId id="476" r:id="rId10"/>
    <p:sldId id="463" r:id="rId11"/>
    <p:sldId id="477" r:id="rId12"/>
    <p:sldId id="464" r:id="rId13"/>
    <p:sldId id="469" r:id="rId14"/>
    <p:sldId id="470" r:id="rId15"/>
    <p:sldId id="471" r:id="rId16"/>
    <p:sldId id="472" r:id="rId17"/>
    <p:sldId id="479" r:id="rId18"/>
    <p:sldId id="466"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my VerCauteren" initials="T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193C81"/>
    <a:srgbClr val="EA8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49" autoAdjust="0"/>
    <p:restoredTop sz="76250" autoAdjust="0"/>
  </p:normalViewPr>
  <p:slideViewPr>
    <p:cSldViewPr snapToGrid="0" snapToObjects="1">
      <p:cViewPr varScale="1">
        <p:scale>
          <a:sx n="59" d="100"/>
          <a:sy n="59" d="100"/>
        </p:scale>
        <p:origin x="171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1F-4700-BB63-94D1E6055C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1F-4700-BB63-94D1E6055C0A}"/>
              </c:ext>
            </c:extLst>
          </c:dPt>
          <c:dLbls>
            <c:dLbl>
              <c:idx val="0"/>
              <c:layout>
                <c:manualLayout>
                  <c:x val="-0.20568684990764999"/>
                  <c:y val="-1.42475755988284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3755407310197301"/>
                      <c:h val="0.21394607070362701"/>
                    </c:manualLayout>
                  </c15:layout>
                </c:ext>
                <c:ext xmlns:c16="http://schemas.microsoft.com/office/drawing/2014/chart" uri="{C3380CC4-5D6E-409C-BE32-E72D297353CC}">
                  <c16:uniqueId val="{00000001-371F-4700-BB63-94D1E6055C0A}"/>
                </c:ext>
              </c:extLst>
            </c:dLbl>
            <c:dLbl>
              <c:idx val="1"/>
              <c:layout>
                <c:manualLayout>
                  <c:x val="0.213985552153203"/>
                  <c:y val="-3.4745533712935803E-2"/>
                </c:manualLayout>
              </c:layout>
              <c:tx>
                <c:rich>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fld id="{4EB4B3D9-69B2-AE4E-8FF9-C6372411CBC5}" type="CATEGORYNAME">
                      <a:rPr lang="en-US" sz="2000" baseline="0" dirty="0"/>
                      <a:pPr>
                        <a:defRPr sz="3000"/>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71F-4700-BB63-94D1E6055C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Capacity Building/Outreach</c:v>
                </c:pt>
                <c:pt idx="1">
                  <c:v>Research Coordination</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371F-4700-BB63-94D1E6055C0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8AC942B-2197-4A36-8386-8938CB82D09B}" type="datetimeFigureOut">
              <a:rPr lang="en-US" smtClean="0"/>
              <a:t>2/17/2017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18F1680-8E73-48AC-A82C-E67EB29511C4}" type="slidenum">
              <a:rPr lang="en-US" smtClean="0"/>
              <a:t>‹#›</a:t>
            </a:fld>
            <a:endParaRPr lang="en-US"/>
          </a:p>
        </p:txBody>
      </p:sp>
    </p:spTree>
    <p:extLst>
      <p:ext uri="{BB962C8B-B14F-4D97-AF65-F5344CB8AC3E}">
        <p14:creationId xmlns:p14="http://schemas.microsoft.com/office/powerpoint/2010/main" val="1865140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899FAE1-2C3A-444A-8962-CDAC58530C0E}" type="datetimeFigureOut">
              <a:rPr lang="en-US" smtClean="0"/>
              <a:t>2/17/2017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E6AB39-188E-3D42-99DC-DC650CD57D6D}" type="slidenum">
              <a:rPr lang="en-US" smtClean="0"/>
              <a:t>‹#›</a:t>
            </a:fld>
            <a:endParaRPr lang="en-US"/>
          </a:p>
        </p:txBody>
      </p:sp>
    </p:spTree>
    <p:extLst>
      <p:ext uri="{BB962C8B-B14F-4D97-AF65-F5344CB8AC3E}">
        <p14:creationId xmlns:p14="http://schemas.microsoft.com/office/powerpoint/2010/main" val="4107650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rem,m</a:t>
            </a:r>
            <a:endParaRPr lang="en-US" dirty="0"/>
          </a:p>
        </p:txBody>
      </p:sp>
      <p:sp>
        <p:nvSpPr>
          <p:cNvPr id="4" name="Slide Number Placeholder 3"/>
          <p:cNvSpPr>
            <a:spLocks noGrp="1"/>
          </p:cNvSpPr>
          <p:nvPr>
            <p:ph type="sldNum" sz="quarter" idx="10"/>
          </p:nvPr>
        </p:nvSpPr>
        <p:spPr/>
        <p:txBody>
          <a:bodyPr/>
          <a:lstStyle/>
          <a:p>
            <a:fld id="{C5E6AB39-188E-3D42-99DC-DC650CD57D6D}" type="slidenum">
              <a:rPr lang="en-US" smtClean="0"/>
              <a:t>1</a:t>
            </a:fld>
            <a:endParaRPr lang="en-US"/>
          </a:p>
        </p:txBody>
      </p:sp>
    </p:spTree>
    <p:extLst>
      <p:ext uri="{BB962C8B-B14F-4D97-AF65-F5344CB8AC3E}">
        <p14:creationId xmlns:p14="http://schemas.microsoft.com/office/powerpoint/2010/main" val="252605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7809D77-6270-417D-B912-9E40620F0D03}" type="slidenum">
              <a:rPr lang="en-US" smtClean="0"/>
              <a:t>13</a:t>
            </a:fld>
            <a:endParaRPr lang="en-US"/>
          </a:p>
        </p:txBody>
      </p:sp>
    </p:spTree>
    <p:extLst>
      <p:ext uri="{BB962C8B-B14F-4D97-AF65-F5344CB8AC3E}">
        <p14:creationId xmlns:p14="http://schemas.microsoft.com/office/powerpoint/2010/main" val="88808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contacted </a:t>
            </a:r>
            <a:r>
              <a:rPr lang="en-US" sz="1200" kern="1200" dirty="0" err="1" smtClean="0">
                <a:solidFill>
                  <a:schemeClr val="tx1"/>
                </a:solidFill>
                <a:effectLst/>
                <a:latin typeface="+mn-lt"/>
                <a:ea typeface="+mn-ea"/>
                <a:cs typeface="+mn-cs"/>
              </a:rPr>
              <a:t>eBird</a:t>
            </a:r>
            <a:r>
              <a:rPr lang="en-US" sz="1200" kern="1200" dirty="0" smtClean="0">
                <a:solidFill>
                  <a:schemeClr val="tx1"/>
                </a:solidFill>
                <a:effectLst/>
                <a:latin typeface="+mn-lt"/>
                <a:ea typeface="+mn-ea"/>
                <a:cs typeface="+mn-cs"/>
              </a:rPr>
              <a:t> membership 5 times between early November and mid-December.  A total of almost 30,000 surveys were completed.  I have closed the survey to  data collection and will be implementing a short non-response survey by mail in late January or early November to assess reasons for non-response and identify any potential demographic or experience differences between non-respondents and respondents.  We contacted 128,000 valid e-mail address, so the response rate is about 23%.  Because our sample is so large and response flow so uniform over time (% on essentially all questions remained stable from the first few days throughout the data collection period), I do not anticipate any issues with non-response.  I will be circling back to </a:t>
            </a:r>
            <a:r>
              <a:rPr lang="en-US" sz="1200" kern="1200" dirty="0" err="1" smtClean="0">
                <a:solidFill>
                  <a:schemeClr val="tx1"/>
                </a:solidFill>
                <a:effectLst/>
                <a:latin typeface="+mn-lt"/>
                <a:ea typeface="+mn-ea"/>
                <a:cs typeface="+mn-cs"/>
              </a:rPr>
              <a:t>eBird</a:t>
            </a:r>
            <a:r>
              <a:rPr lang="en-US" sz="1200" kern="1200" dirty="0" smtClean="0">
                <a:solidFill>
                  <a:schemeClr val="tx1"/>
                </a:solidFill>
                <a:effectLst/>
                <a:latin typeface="+mn-lt"/>
                <a:ea typeface="+mn-ea"/>
                <a:cs typeface="+mn-cs"/>
              </a:rPr>
              <a:t> folks to determine what data they have for the </a:t>
            </a:r>
            <a:r>
              <a:rPr lang="en-US" sz="1200" kern="1200" dirty="0" err="1" smtClean="0">
                <a:solidFill>
                  <a:schemeClr val="tx1"/>
                </a:solidFill>
                <a:effectLst/>
                <a:latin typeface="+mn-lt"/>
                <a:ea typeface="+mn-ea"/>
                <a:cs typeface="+mn-cs"/>
              </a:rPr>
              <a:t>eBird</a:t>
            </a:r>
            <a:r>
              <a:rPr lang="en-US" sz="1200" kern="1200" dirty="0" smtClean="0">
                <a:solidFill>
                  <a:schemeClr val="tx1"/>
                </a:solidFill>
                <a:effectLst/>
                <a:latin typeface="+mn-lt"/>
                <a:ea typeface="+mn-ea"/>
                <a:cs typeface="+mn-cs"/>
              </a:rPr>
              <a:t> population, but I'm not sure how much information they have collected over the years.  For those starting the survey, 88% completed it.  Based on the completion rate among hunters, about 5-6% of incompletes were likely due to server crashes at </a:t>
            </a:r>
            <a:r>
              <a:rPr lang="en-US" sz="1200" kern="1200" dirty="0" err="1" smtClean="0">
                <a:solidFill>
                  <a:schemeClr val="tx1"/>
                </a:solidFill>
                <a:effectLst/>
                <a:latin typeface="+mn-lt"/>
                <a:ea typeface="+mn-ea"/>
                <a:cs typeface="+mn-cs"/>
              </a:rPr>
              <a:t>Sawtooth</a:t>
            </a:r>
            <a:r>
              <a:rPr lang="en-US" sz="1200" kern="1200" dirty="0" smtClean="0">
                <a:solidFill>
                  <a:schemeClr val="tx1"/>
                </a:solidFill>
                <a:effectLst/>
                <a:latin typeface="+mn-lt"/>
                <a:ea typeface="+mn-ea"/>
                <a:cs typeface="+mn-cs"/>
              </a:rPr>
              <a:t> during high volume response times.  These very likely represent random incompletes not directly caused by survey length or respondent characteristics.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809D77-6270-417D-B912-9E40620F0D03}" type="slidenum">
              <a:rPr lang="en-US" smtClean="0"/>
              <a:t>14</a:t>
            </a:fld>
            <a:endParaRPr lang="en-US"/>
          </a:p>
        </p:txBody>
      </p:sp>
    </p:spTree>
    <p:extLst>
      <p:ext uri="{BB962C8B-B14F-4D97-AF65-F5344CB8AC3E}">
        <p14:creationId xmlns:p14="http://schemas.microsoft.com/office/powerpoint/2010/main" val="64398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We contacted 35,000+ waterfowl hunters twice in mid-November and again in December.  We have received a total of ~4200 useable surveys (completed questions through the choice questions).  The overall response rate is standing at about 12% but it varies from about 18% in the upper </a:t>
            </a:r>
            <a:r>
              <a:rPr lang="en-US" sz="1200" kern="1200" dirty="0" err="1" smtClean="0">
                <a:solidFill>
                  <a:schemeClr val="tx1"/>
                </a:solidFill>
                <a:effectLst/>
                <a:latin typeface="+mn-lt"/>
                <a:ea typeface="+mn-ea"/>
                <a:cs typeface="+mn-cs"/>
              </a:rPr>
              <a:t>midwest</a:t>
            </a:r>
            <a:r>
              <a:rPr lang="en-US" sz="1200" kern="1200" dirty="0" smtClean="0">
                <a:solidFill>
                  <a:schemeClr val="tx1"/>
                </a:solidFill>
                <a:effectLst/>
                <a:latin typeface="+mn-lt"/>
                <a:ea typeface="+mn-ea"/>
                <a:cs typeface="+mn-cs"/>
              </a:rPr>
              <a:t>, Utah and few other states to below 10% in some of the southern states.  The </a:t>
            </a:r>
            <a:r>
              <a:rPr lang="en-US" sz="1200" kern="1200" dirty="0" err="1" smtClean="0">
                <a:solidFill>
                  <a:schemeClr val="tx1"/>
                </a:solidFill>
                <a:effectLst/>
                <a:latin typeface="+mn-lt"/>
                <a:ea typeface="+mn-ea"/>
                <a:cs typeface="+mn-cs"/>
              </a:rPr>
              <a:t>completiong</a:t>
            </a:r>
            <a:r>
              <a:rPr lang="en-US" sz="1200" kern="1200" dirty="0" smtClean="0">
                <a:solidFill>
                  <a:schemeClr val="tx1"/>
                </a:solidFill>
                <a:effectLst/>
                <a:latin typeface="+mn-lt"/>
                <a:ea typeface="+mn-ea"/>
                <a:cs typeface="+mn-cs"/>
              </a:rPr>
              <a:t> rate among those who start the survey is 92-3% so survey length does not appear to be an issues.  Getting them to log into the web site is.  I will be implementing an incentive for all respondents in states with less than 11% response rates, and a random proportion of respondents in states with less than a 13% response rate.  We are sending this third contact out over the next week.  I think the incentive will lift our overall response rate to 20%, but I might need to implement </a:t>
            </a:r>
            <a:r>
              <a:rPr lang="en-US" sz="1200" kern="1200" dirty="0" err="1" smtClean="0">
                <a:solidFill>
                  <a:schemeClr val="tx1"/>
                </a:solidFill>
                <a:effectLst/>
                <a:latin typeface="+mn-lt"/>
                <a:ea typeface="+mn-ea"/>
                <a:cs typeface="+mn-cs"/>
              </a:rPr>
              <a:t>addtional</a:t>
            </a:r>
            <a:r>
              <a:rPr lang="en-US" sz="1200" kern="1200" dirty="0" smtClean="0">
                <a:solidFill>
                  <a:schemeClr val="tx1"/>
                </a:solidFill>
                <a:effectLst/>
                <a:latin typeface="+mn-lt"/>
                <a:ea typeface="+mn-ea"/>
                <a:cs typeface="+mn-cs"/>
              </a:rPr>
              <a:t> strategies in Florida, Arkansas and North Carolina to assure that we hit our target of ~400 in those states.  We started with an initial sample of 2000 in each of the oversample states, but have 1000 in reserve from the HIP data base that we could contact with an incentive to lift the response if we see that we need to.  We might also be able to match e-mails to respondents in those states and lift response by a few % points that way.  I've been in discussion with the services and have confidence in their processes.  It would be a last resort that we will likely not take.  The goal is to have all data collected by mid-February.  A shortened non-response check would follow immediately after that.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809D77-6270-417D-B912-9E40620F0D03}" type="slidenum">
              <a:rPr lang="en-US" smtClean="0"/>
              <a:t>15</a:t>
            </a:fld>
            <a:endParaRPr lang="en-US"/>
          </a:p>
        </p:txBody>
      </p:sp>
    </p:spTree>
    <p:extLst>
      <p:ext uri="{BB962C8B-B14F-4D97-AF65-F5344CB8AC3E}">
        <p14:creationId xmlns:p14="http://schemas.microsoft.com/office/powerpoint/2010/main" val="186555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We contacted 35,000+ waterfowl hunters twice in mid-November and again in December.  We have received a total of ~4200 useable surveys (completed questions through the choice questions).  The overall response rate is standing at about 12% but it varies from about 18% in the upper </a:t>
            </a:r>
            <a:r>
              <a:rPr lang="en-US" sz="1200" kern="1200" dirty="0" err="1" smtClean="0">
                <a:solidFill>
                  <a:schemeClr val="tx1"/>
                </a:solidFill>
                <a:effectLst/>
                <a:latin typeface="+mn-lt"/>
                <a:ea typeface="+mn-ea"/>
                <a:cs typeface="+mn-cs"/>
              </a:rPr>
              <a:t>midwest</a:t>
            </a:r>
            <a:r>
              <a:rPr lang="en-US" sz="1200" kern="1200" dirty="0" smtClean="0">
                <a:solidFill>
                  <a:schemeClr val="tx1"/>
                </a:solidFill>
                <a:effectLst/>
                <a:latin typeface="+mn-lt"/>
                <a:ea typeface="+mn-ea"/>
                <a:cs typeface="+mn-cs"/>
              </a:rPr>
              <a:t>, Utah and few other states to below 10% in some of the southern states.  The </a:t>
            </a:r>
            <a:r>
              <a:rPr lang="en-US" sz="1200" kern="1200" dirty="0" err="1" smtClean="0">
                <a:solidFill>
                  <a:schemeClr val="tx1"/>
                </a:solidFill>
                <a:effectLst/>
                <a:latin typeface="+mn-lt"/>
                <a:ea typeface="+mn-ea"/>
                <a:cs typeface="+mn-cs"/>
              </a:rPr>
              <a:t>completiong</a:t>
            </a:r>
            <a:r>
              <a:rPr lang="en-US" sz="1200" kern="1200" dirty="0" smtClean="0">
                <a:solidFill>
                  <a:schemeClr val="tx1"/>
                </a:solidFill>
                <a:effectLst/>
                <a:latin typeface="+mn-lt"/>
                <a:ea typeface="+mn-ea"/>
                <a:cs typeface="+mn-cs"/>
              </a:rPr>
              <a:t> rate among those who start the survey is 92-3% so survey length does not appear to be an issues.  Getting them to log into the web site is.  I will be implementing an incentive for all respondents in states with less than 11% response rates, and a random proportion of respondents in states with less than a 13% response rate.  We are sending this third contact out over the next week.  I think the incentive will lift our overall response rate to 20%, but I might need to implement </a:t>
            </a:r>
            <a:r>
              <a:rPr lang="en-US" sz="1200" kern="1200" dirty="0" err="1" smtClean="0">
                <a:solidFill>
                  <a:schemeClr val="tx1"/>
                </a:solidFill>
                <a:effectLst/>
                <a:latin typeface="+mn-lt"/>
                <a:ea typeface="+mn-ea"/>
                <a:cs typeface="+mn-cs"/>
              </a:rPr>
              <a:t>addtional</a:t>
            </a:r>
            <a:r>
              <a:rPr lang="en-US" sz="1200" kern="1200" dirty="0" smtClean="0">
                <a:solidFill>
                  <a:schemeClr val="tx1"/>
                </a:solidFill>
                <a:effectLst/>
                <a:latin typeface="+mn-lt"/>
                <a:ea typeface="+mn-ea"/>
                <a:cs typeface="+mn-cs"/>
              </a:rPr>
              <a:t> strategies in Florida, Arkansas and North Carolina to assure that we hit our target of ~400 in those states.  We started with an initial sample of 2000 in each of the oversample states, but have 1000 in reserve from the HIP data base that we could contact with an incentive to lift the response if we see that we need to.  We might also be able to match e-mails to respondents in those states and lift response by a few % points that way.  I've been in discussion with the services and have confidence in their processes.  It would be a last resort that we will likely not take.  The goal is to have all data collected by mid-February.  A shortened non-response check would follow immediately after that.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809D77-6270-417D-B912-9E40620F0D03}" type="slidenum">
              <a:rPr lang="en-US" smtClean="0"/>
              <a:t>16</a:t>
            </a:fld>
            <a:endParaRPr lang="en-US"/>
          </a:p>
        </p:txBody>
      </p:sp>
    </p:spTree>
    <p:extLst>
      <p:ext uri="{BB962C8B-B14F-4D97-AF65-F5344CB8AC3E}">
        <p14:creationId xmlns:p14="http://schemas.microsoft.com/office/powerpoint/2010/main" val="204356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Give a little background that this was requested by multiple folks</a:t>
            </a:r>
            <a:r>
              <a:rPr lang="en-US" b="1" baseline="0" dirty="0" smtClean="0"/>
              <a:t> on the committee. We want to ensure we develop a useful product that meets goals and outcomes we want to achieve.</a:t>
            </a:r>
            <a:endParaRPr lang="en-US" b="1" dirty="0"/>
          </a:p>
        </p:txBody>
      </p:sp>
      <p:sp>
        <p:nvSpPr>
          <p:cNvPr id="4" name="Slide Number Placeholder 3"/>
          <p:cNvSpPr>
            <a:spLocks noGrp="1"/>
          </p:cNvSpPr>
          <p:nvPr>
            <p:ph type="sldNum" sz="quarter" idx="10"/>
          </p:nvPr>
        </p:nvSpPr>
        <p:spPr/>
        <p:txBody>
          <a:bodyPr/>
          <a:lstStyle/>
          <a:p>
            <a:fld id="{C5E6AB39-188E-3D42-99DC-DC650CD57D6D}" type="slidenum">
              <a:rPr lang="en-US" smtClean="0"/>
              <a:t>18</a:t>
            </a:fld>
            <a:endParaRPr lang="en-US"/>
          </a:p>
        </p:txBody>
      </p:sp>
    </p:spTree>
    <p:extLst>
      <p:ext uri="{BB962C8B-B14F-4D97-AF65-F5344CB8AC3E}">
        <p14:creationId xmlns:p14="http://schemas.microsoft.com/office/powerpoint/2010/main" val="317140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 think it is impressive to at</a:t>
            </a:r>
            <a:r>
              <a:rPr lang="en-US" b="1" baseline="0" dirty="0" smtClean="0"/>
              <a:t> least mention how many members of our subcommittee we have and the diverse representation, it has grown since August, could also highlight HD capacity and interest are growing across the nation- Southeast Group, others? Our committee will work to stay engaged, avoid duplication and share resources. </a:t>
            </a:r>
            <a:endParaRPr lang="en-US" b="1" dirty="0"/>
          </a:p>
        </p:txBody>
      </p:sp>
      <p:sp>
        <p:nvSpPr>
          <p:cNvPr id="4" name="Slide Number Placeholder 3"/>
          <p:cNvSpPr>
            <a:spLocks noGrp="1"/>
          </p:cNvSpPr>
          <p:nvPr>
            <p:ph type="sldNum" sz="quarter" idx="10"/>
          </p:nvPr>
        </p:nvSpPr>
        <p:spPr/>
        <p:txBody>
          <a:bodyPr/>
          <a:lstStyle/>
          <a:p>
            <a:fld id="{C5E6AB39-188E-3D42-99DC-DC650CD57D6D}" type="slidenum">
              <a:rPr lang="en-US" smtClean="0"/>
              <a:t>2</a:t>
            </a:fld>
            <a:endParaRPr lang="en-US"/>
          </a:p>
        </p:txBody>
      </p:sp>
    </p:spTree>
    <p:extLst>
      <p:ext uri="{BB962C8B-B14F-4D97-AF65-F5344CB8AC3E}">
        <p14:creationId xmlns:p14="http://schemas.microsoft.com/office/powerpoint/2010/main" val="101490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reminder that in August</a:t>
            </a:r>
            <a:r>
              <a:rPr lang="en-US" baseline="0" dirty="0" smtClean="0"/>
              <a:t> we presented our updated work plan and achievements.  A copy of that report is in your packet.  We continue to do work in three main areas.  </a:t>
            </a:r>
          </a:p>
          <a:p>
            <a:pPr marL="228600" indent="-228600">
              <a:buAutoNum type="arabicParenR"/>
            </a:pPr>
            <a:r>
              <a:rPr lang="en-US" baseline="0" dirty="0" smtClean="0"/>
              <a:t>Today we will talk about our work with NAWMP on the national survey</a:t>
            </a:r>
          </a:p>
          <a:p>
            <a:pPr marL="228600" indent="-228600">
              <a:buAutoNum type="arabicParenR"/>
            </a:pPr>
            <a:r>
              <a:rPr lang="en-US" baseline="0" dirty="0" smtClean="0"/>
              <a:t>Capacity – today we will talk about a one-pager that is part of this work</a:t>
            </a:r>
          </a:p>
          <a:p>
            <a:pPr marL="228600" indent="-228600">
              <a:buAutoNum type="arabicParenR"/>
            </a:pPr>
            <a:r>
              <a:rPr lang="en-US" baseline="0" dirty="0" smtClean="0"/>
              <a:t>We are beginning work on a private lands study in PL region with FSA.  You will hear more about this at the next NABCI meeting.</a:t>
            </a:r>
          </a:p>
          <a:p>
            <a:endParaRPr lang="en-US" baseline="0" dirty="0" smtClean="0"/>
          </a:p>
          <a:p>
            <a:r>
              <a:rPr lang="en-US" baseline="0" dirty="0" smtClean="0"/>
              <a:t>Our subcommittee anticipates revising our </a:t>
            </a:r>
            <a:r>
              <a:rPr lang="en-US" baseline="0" dirty="0" err="1" smtClean="0"/>
              <a:t>workplan</a:t>
            </a:r>
            <a:r>
              <a:rPr lang="en-US" baseline="0" dirty="0" smtClean="0"/>
              <a:t> again later this spring after our new Coordinator has incorporated feedback from all of our subcommittee members and others.</a:t>
            </a:r>
          </a:p>
          <a:p>
            <a:endParaRPr lang="en-US" baseline="0" dirty="0" smtClean="0"/>
          </a:p>
          <a:p>
            <a:r>
              <a:rPr lang="en-US" b="1" baseline="0" dirty="0" smtClean="0">
                <a:solidFill>
                  <a:srgbClr val="FFFF00"/>
                </a:solidFill>
              </a:rPr>
              <a:t>Should we remind folks 50% of Ashley’s time advancing social science capacity and 50% advancing social science research?</a:t>
            </a:r>
            <a:endParaRPr lang="en-US" b="1" dirty="0">
              <a:solidFill>
                <a:srgbClr val="FFFF00"/>
              </a:solidFill>
            </a:endParaRPr>
          </a:p>
        </p:txBody>
      </p:sp>
      <p:sp>
        <p:nvSpPr>
          <p:cNvPr id="4" name="Slide Number Placeholder 3"/>
          <p:cNvSpPr>
            <a:spLocks noGrp="1"/>
          </p:cNvSpPr>
          <p:nvPr>
            <p:ph type="sldNum" sz="quarter" idx="10"/>
          </p:nvPr>
        </p:nvSpPr>
        <p:spPr/>
        <p:txBody>
          <a:bodyPr/>
          <a:lstStyle/>
          <a:p>
            <a:fld id="{C5E6AB39-188E-3D42-99DC-DC650CD57D6D}" type="slidenum">
              <a:rPr lang="en-US" smtClean="0"/>
              <a:t>4</a:t>
            </a:fld>
            <a:endParaRPr lang="en-US"/>
          </a:p>
        </p:txBody>
      </p:sp>
    </p:spTree>
    <p:extLst>
      <p:ext uri="{BB962C8B-B14F-4D97-AF65-F5344CB8AC3E}">
        <p14:creationId xmlns:p14="http://schemas.microsoft.com/office/powerpoint/2010/main" val="138765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you’ve seen in emails since our last in person meeting, we are very pleased to announce that we raised over $165,000 for the National – not including in-kind support from Virginia Tech and additional funding support for a private lands incentive program research project with FSA.</a:t>
            </a:r>
          </a:p>
          <a:p>
            <a:endParaRPr lang="en-US" baseline="0" dirty="0" smtClean="0"/>
          </a:p>
          <a:p>
            <a:r>
              <a:rPr lang="en-US" baseline="0" dirty="0" smtClean="0"/>
              <a:t>Ashley is sorry she is not here to join me in thanking the partners who stepped up to support this position and those NABCI members who helped us connect with them. (Ashley will be at NAOC but was unable to make it to NABCI).</a:t>
            </a:r>
          </a:p>
          <a:p>
            <a:endParaRPr lang="en-US" baseline="0" dirty="0" smtClean="0"/>
          </a:p>
          <a:p>
            <a:r>
              <a:rPr lang="en-US" baseline="0" dirty="0" smtClean="0"/>
              <a:t>Thanks to FSA – Rich </a:t>
            </a:r>
            <a:r>
              <a:rPr lang="en-US" baseline="0" dirty="0" err="1" smtClean="0"/>
              <a:t>Iovanna</a:t>
            </a:r>
            <a:r>
              <a:rPr lang="en-US" baseline="0" dirty="0" smtClean="0"/>
              <a:t> and David </a:t>
            </a:r>
            <a:r>
              <a:rPr lang="en-US" baseline="0" dirty="0" err="1" smtClean="0"/>
              <a:t>Hoge</a:t>
            </a:r>
            <a:r>
              <a:rPr lang="en-US" baseline="0" dirty="0" smtClean="0"/>
              <a:t>.</a:t>
            </a:r>
          </a:p>
          <a:p>
            <a:r>
              <a:rPr lang="en-US" baseline="0" dirty="0" smtClean="0"/>
              <a:t>USDA Forest Service – Wilhelmina Bratton and Greg Butcher for the connection (?)</a:t>
            </a:r>
          </a:p>
          <a:p>
            <a:r>
              <a:rPr lang="en-US" baseline="0" dirty="0" smtClean="0"/>
              <a:t>North Carolina Wildlife Resources Commission – Gordon Myers and Scott Anderson.</a:t>
            </a:r>
          </a:p>
          <a:p>
            <a:r>
              <a:rPr lang="en-US" baseline="0" dirty="0" smtClean="0"/>
              <a:t>Virginia Tech – Ashley for using her start-up funds to support this position, providing in-kind support through her time, and securing office space and administrative support.</a:t>
            </a:r>
          </a:p>
          <a:p>
            <a:endParaRPr lang="en-US" baseline="0" dirty="0" smtClean="0"/>
          </a:p>
          <a:p>
            <a:r>
              <a:rPr lang="en-US" baseline="0" dirty="0" smtClean="0"/>
              <a:t>[Ask everyone to clap]</a:t>
            </a:r>
          </a:p>
          <a:p>
            <a:endParaRPr lang="en-US" baseline="0" dirty="0" smtClean="0"/>
          </a:p>
          <a:p>
            <a:r>
              <a:rPr lang="en-US" baseline="0" dirty="0" smtClean="0"/>
              <a:t>Please note that only 2 years of funding are secured.  Our original goal was 3 years, but we decided to move forward with just 2 years of funding. </a:t>
            </a:r>
            <a:endParaRPr lang="en-US" dirty="0"/>
          </a:p>
        </p:txBody>
      </p:sp>
      <p:sp>
        <p:nvSpPr>
          <p:cNvPr id="4" name="Slide Number Placeholder 3"/>
          <p:cNvSpPr>
            <a:spLocks noGrp="1"/>
          </p:cNvSpPr>
          <p:nvPr>
            <p:ph type="sldNum" sz="quarter" idx="10"/>
          </p:nvPr>
        </p:nvSpPr>
        <p:spPr/>
        <p:txBody>
          <a:bodyPr/>
          <a:lstStyle/>
          <a:p>
            <a:fld id="{C5E6AB39-188E-3D42-99DC-DC650CD57D6D}" type="slidenum">
              <a:rPr lang="en-US" smtClean="0"/>
              <a:t>5</a:t>
            </a:fld>
            <a:endParaRPr lang="en-US"/>
          </a:p>
        </p:txBody>
      </p:sp>
    </p:spTree>
    <p:extLst>
      <p:ext uri="{BB962C8B-B14F-4D97-AF65-F5344CB8AC3E}">
        <p14:creationId xmlns:p14="http://schemas.microsoft.com/office/powerpoint/2010/main" val="105034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Gramza</a:t>
            </a:r>
            <a:r>
              <a:rPr lang="en-US" sz="1200" kern="1200" dirty="0" smtClean="0">
                <a:solidFill>
                  <a:schemeClr val="tx1"/>
                </a:solidFill>
                <a:latin typeface="+mn-lt"/>
                <a:ea typeface="+mn-ea"/>
                <a:cs typeface="+mn-cs"/>
              </a:rPr>
              <a:t> (as we will call her to avoid the confusion of two Ashley’s) will bring an ideal mix of social science and wildlife science background, with a B.S. in Wildlife Ecology from University of Wisconsin-Madison; an M.S. in Human Dimensions of Natural Resources from Colorado State University, and a nearly complete Ph.D. in Fish, Wildlife, and Conservation Biology from Colorado State University.  Her dissertation research focused on a topic of great relevance to bird conservation: "Integrating biological and social science data to understand the ecological role of free-ranging domestic cats.” </a:t>
            </a:r>
          </a:p>
          <a:p>
            <a:r>
              <a:rPr lang="sk-SK" sz="1200" kern="1200" dirty="0" smtClean="0">
                <a:solidFill>
                  <a:schemeClr val="tx1"/>
                </a:solidFill>
                <a:latin typeface="+mn-lt"/>
                <a:ea typeface="+mn-ea"/>
                <a:cs typeface="+mn-cs"/>
              </a:rPr>
              <a:t> </a:t>
            </a:r>
          </a:p>
          <a:p>
            <a:r>
              <a:rPr lang="sk-SK" sz="1200" kern="1200" dirty="0" err="1" smtClean="0">
                <a:solidFill>
                  <a:schemeClr val="tx1"/>
                </a:solidFill>
                <a:latin typeface="+mn-lt"/>
                <a:ea typeface="+mn-ea"/>
                <a:cs typeface="+mn-cs"/>
              </a:rPr>
              <a:t>Gramza</a:t>
            </a:r>
            <a:r>
              <a:rPr lang="sk-SK" sz="1200" kern="1200" dirty="0" smtClean="0">
                <a:solidFill>
                  <a:schemeClr val="tx1"/>
                </a:solidFill>
                <a:latin typeface="+mn-lt"/>
                <a:ea typeface="+mn-ea"/>
                <a:cs typeface="+mn-cs"/>
              </a:rPr>
              <a:t> has a </a:t>
            </a:r>
            <a:r>
              <a:rPr lang="sk-SK" sz="1200" kern="1200" dirty="0" err="1" smtClean="0">
                <a:solidFill>
                  <a:schemeClr val="tx1"/>
                </a:solidFill>
                <a:latin typeface="+mn-lt"/>
                <a:ea typeface="+mn-ea"/>
                <a:cs typeface="+mn-cs"/>
              </a:rPr>
              <a:t>great</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deal</a:t>
            </a:r>
            <a:r>
              <a:rPr lang="sk-SK" sz="1200" kern="1200" dirty="0" smtClean="0">
                <a:solidFill>
                  <a:schemeClr val="tx1"/>
                </a:solidFill>
                <a:latin typeface="+mn-lt"/>
                <a:ea typeface="+mn-ea"/>
                <a:cs typeface="+mn-cs"/>
              </a:rPr>
              <a:t> of </a:t>
            </a:r>
            <a:r>
              <a:rPr lang="sk-SK" sz="1200" kern="1200" dirty="0" err="1" smtClean="0">
                <a:solidFill>
                  <a:schemeClr val="tx1"/>
                </a:solidFill>
                <a:latin typeface="+mn-lt"/>
                <a:ea typeface="+mn-ea"/>
                <a:cs typeface="+mn-cs"/>
              </a:rPr>
              <a:t>experience</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studying</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applied</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human</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dimensions</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issues</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with</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local</a:t>
            </a:r>
            <a:r>
              <a:rPr lang="sk-SK" sz="1200" kern="1200" dirty="0" smtClean="0">
                <a:solidFill>
                  <a:schemeClr val="tx1"/>
                </a:solidFill>
                <a:latin typeface="+mn-lt"/>
                <a:ea typeface="+mn-ea"/>
                <a:cs typeface="+mn-cs"/>
              </a:rPr>
              <a:t>, state, and </a:t>
            </a:r>
            <a:r>
              <a:rPr lang="sk-SK" sz="1200" kern="1200" dirty="0" err="1" smtClean="0">
                <a:solidFill>
                  <a:schemeClr val="tx1"/>
                </a:solidFill>
                <a:latin typeface="+mn-lt"/>
                <a:ea typeface="+mn-ea"/>
                <a:cs typeface="+mn-cs"/>
              </a:rPr>
              <a:t>federal</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natural</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resource</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agencies</a:t>
            </a:r>
            <a:r>
              <a:rPr lang="sk-SK" sz="1200" kern="1200" dirty="0" smtClean="0">
                <a:solidFill>
                  <a:schemeClr val="tx1"/>
                </a:solidFill>
                <a:latin typeface="+mn-lt"/>
                <a:ea typeface="+mn-ea"/>
                <a:cs typeface="+mn-cs"/>
              </a:rPr>
              <a:t>, most </a:t>
            </a:r>
            <a:r>
              <a:rPr lang="sk-SK" sz="1200" kern="1200" dirty="0" err="1" smtClean="0">
                <a:solidFill>
                  <a:schemeClr val="tx1"/>
                </a:solidFill>
                <a:latin typeface="+mn-lt"/>
                <a:ea typeface="+mn-ea"/>
                <a:cs typeface="+mn-cs"/>
              </a:rPr>
              <a:t>recently</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leading</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human-wildlife</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interaction</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research</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with</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the</a:t>
            </a:r>
            <a:r>
              <a:rPr lang="sk-SK" sz="1200" kern="1200" dirty="0" smtClean="0">
                <a:solidFill>
                  <a:schemeClr val="tx1"/>
                </a:solidFill>
                <a:latin typeface="+mn-lt"/>
                <a:ea typeface="+mn-ea"/>
                <a:cs typeface="+mn-cs"/>
              </a:rPr>
              <a:t> National Park Service. </a:t>
            </a:r>
            <a:r>
              <a:rPr lang="sk-SK" sz="1200" kern="1200" dirty="0" err="1" smtClean="0">
                <a:solidFill>
                  <a:schemeClr val="tx1"/>
                </a:solidFill>
                <a:latin typeface="+mn-lt"/>
                <a:ea typeface="+mn-ea"/>
                <a:cs typeface="+mn-cs"/>
              </a:rPr>
              <a:t>She</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additionally</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brings</a:t>
            </a:r>
            <a:r>
              <a:rPr lang="sk-SK" sz="1200" kern="1200" dirty="0" smtClean="0">
                <a:solidFill>
                  <a:schemeClr val="tx1"/>
                </a:solidFill>
                <a:latin typeface="+mn-lt"/>
                <a:ea typeface="+mn-ea"/>
                <a:cs typeface="+mn-cs"/>
              </a:rPr>
              <a:t> on-</a:t>
            </a:r>
            <a:r>
              <a:rPr lang="sk-SK" sz="1200" kern="1200" dirty="0" err="1" smtClean="0">
                <a:solidFill>
                  <a:schemeClr val="tx1"/>
                </a:solidFill>
                <a:latin typeface="+mn-lt"/>
                <a:ea typeface="+mn-ea"/>
                <a:cs typeface="+mn-cs"/>
              </a:rPr>
              <a:t>the</a:t>
            </a:r>
            <a:r>
              <a:rPr lang="sk-SK" sz="1200" kern="1200" dirty="0" smtClean="0">
                <a:solidFill>
                  <a:schemeClr val="tx1"/>
                </a:solidFill>
                <a:latin typeface="+mn-lt"/>
                <a:ea typeface="+mn-ea"/>
                <a:cs typeface="+mn-cs"/>
              </a:rPr>
              <a:t>-</a:t>
            </a:r>
            <a:r>
              <a:rPr lang="sk-SK" sz="1200" kern="1200" dirty="0" err="1" smtClean="0">
                <a:solidFill>
                  <a:schemeClr val="tx1"/>
                </a:solidFill>
                <a:latin typeface="+mn-lt"/>
                <a:ea typeface="+mn-ea"/>
                <a:cs typeface="+mn-cs"/>
              </a:rPr>
              <a:t>ground</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private</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lands</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experience</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having</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worked</a:t>
            </a:r>
            <a:r>
              <a:rPr lang="sk-SK" sz="1200" kern="1200" dirty="0" smtClean="0">
                <a:solidFill>
                  <a:schemeClr val="tx1"/>
                </a:solidFill>
                <a:latin typeface="+mn-lt"/>
                <a:ea typeface="+mn-ea"/>
                <a:cs typeface="+mn-cs"/>
              </a:rPr>
              <a:t> as a </a:t>
            </a:r>
            <a:r>
              <a:rPr lang="sk-SK" sz="1200" kern="1200" dirty="0" err="1" smtClean="0">
                <a:solidFill>
                  <a:schemeClr val="tx1"/>
                </a:solidFill>
                <a:latin typeface="+mn-lt"/>
                <a:ea typeface="+mn-ea"/>
                <a:cs typeface="+mn-cs"/>
              </a:rPr>
              <a:t>Private</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Lands</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Wildlife</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Habitat</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Specialist</a:t>
            </a:r>
            <a:r>
              <a:rPr lang="sk-SK" sz="1200" kern="1200" dirty="0" smtClean="0">
                <a:solidFill>
                  <a:schemeClr val="tx1"/>
                </a:solidFill>
                <a:latin typeface="+mn-lt"/>
                <a:ea typeface="+mn-ea"/>
                <a:cs typeface="+mn-cs"/>
              </a:rPr>
              <a:t> in Iowa. </a:t>
            </a:r>
            <a:endParaRPr lang="en-US" dirty="0"/>
          </a:p>
        </p:txBody>
      </p:sp>
      <p:sp>
        <p:nvSpPr>
          <p:cNvPr id="4" name="Slide Number Placeholder 3"/>
          <p:cNvSpPr>
            <a:spLocks noGrp="1"/>
          </p:cNvSpPr>
          <p:nvPr>
            <p:ph type="sldNum" sz="quarter" idx="10"/>
          </p:nvPr>
        </p:nvSpPr>
        <p:spPr/>
        <p:txBody>
          <a:bodyPr/>
          <a:lstStyle/>
          <a:p>
            <a:fld id="{C5E6AB39-188E-3D42-99DC-DC650CD57D6D}" type="slidenum">
              <a:rPr lang="en-US" smtClean="0"/>
              <a:t>6</a:t>
            </a:fld>
            <a:endParaRPr lang="en-US"/>
          </a:p>
        </p:txBody>
      </p:sp>
    </p:spTree>
    <p:extLst>
      <p:ext uri="{BB962C8B-B14F-4D97-AF65-F5344CB8AC3E}">
        <p14:creationId xmlns:p14="http://schemas.microsoft.com/office/powerpoint/2010/main" val="37907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the Advisory team, I’ve been working on the following tasks for my</a:t>
            </a:r>
            <a:r>
              <a:rPr lang="en-US" baseline="0" dirty="0" smtClean="0"/>
              <a:t> first quarter in this position</a:t>
            </a:r>
            <a:endParaRPr lang="en-US" dirty="0" smtClean="0"/>
          </a:p>
          <a:p>
            <a:endParaRPr lang="en-US" dirty="0" smtClean="0"/>
          </a:p>
          <a:p>
            <a:pPr lvl="0"/>
            <a:r>
              <a:rPr lang="en-US" sz="1200" kern="1200" dirty="0" smtClean="0">
                <a:solidFill>
                  <a:schemeClr val="tx1"/>
                </a:solidFill>
                <a:effectLst/>
                <a:latin typeface="+mn-lt"/>
                <a:ea typeface="+mn-ea"/>
                <a:cs typeface="+mn-cs"/>
              </a:rPr>
              <a:t>This month and next, Gramza will be working on understanding where people are within the bird conservation community with regards to human dimensions and assessing the great needs for capacity building within the community and charting the most strategic next steps for this position.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Focus of the first 2 months will be getting up to speed with organizations and people within the bird conservation community and introducing herself with the goal of better understanding partners, players, and social science needs.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the next 2 years, her research will focus on motivations for enrollment in Conservation Reserve Program within the Playa Lakes Joint Venture area and understanding what farmers and ranchers do once their CRP contracts are up.</a:t>
            </a:r>
          </a:p>
          <a:p>
            <a:pPr lvl="0"/>
            <a:endParaRPr lang="en-US" sz="1200" kern="1200" dirty="0" smtClean="0">
              <a:solidFill>
                <a:schemeClr val="tx1"/>
              </a:solidFill>
              <a:effectLst/>
              <a:latin typeface="+mn-lt"/>
              <a:ea typeface="+mn-ea"/>
              <a:cs typeface="+mn-cs"/>
            </a:endParaRPr>
          </a:p>
          <a:p>
            <a:r>
              <a:rPr lang="en-US" b="1" dirty="0" smtClean="0"/>
              <a:t>Should we summarize feedback from HD subcommittee on high level priorities they are interested in?</a:t>
            </a:r>
          </a:p>
          <a:p>
            <a:endParaRPr lang="en-US" b="1"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Suggest quick summary of what you’re up to this first quarter. Mention that the Advisory Team created this charge for you.  Mention where you expect you’ll be at the end (new Work plan for subcommittee and personal work plan; connections made; private lands project underway; and initial product of the factsheet complete).</a:t>
            </a:r>
          </a:p>
          <a:p>
            <a:endParaRPr lang="en-US" b="1" dirty="0"/>
          </a:p>
        </p:txBody>
      </p:sp>
      <p:sp>
        <p:nvSpPr>
          <p:cNvPr id="4" name="Slide Number Placeholder 3"/>
          <p:cNvSpPr>
            <a:spLocks noGrp="1"/>
          </p:cNvSpPr>
          <p:nvPr>
            <p:ph type="sldNum" sz="quarter" idx="10"/>
          </p:nvPr>
        </p:nvSpPr>
        <p:spPr/>
        <p:txBody>
          <a:bodyPr/>
          <a:lstStyle/>
          <a:p>
            <a:fld id="{C5E6AB39-188E-3D42-99DC-DC650CD57D6D}" type="slidenum">
              <a:rPr lang="en-US" smtClean="0"/>
              <a:t>7</a:t>
            </a:fld>
            <a:endParaRPr lang="en-US"/>
          </a:p>
        </p:txBody>
      </p:sp>
    </p:spTree>
    <p:extLst>
      <p:ext uri="{BB962C8B-B14F-4D97-AF65-F5344CB8AC3E}">
        <p14:creationId xmlns:p14="http://schemas.microsoft.com/office/powerpoint/2010/main" val="207945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6AB39-188E-3D42-99DC-DC650CD57D6D}" type="slidenum">
              <a:rPr lang="en-US" smtClean="0"/>
              <a:t>9</a:t>
            </a:fld>
            <a:endParaRPr lang="en-US"/>
          </a:p>
        </p:txBody>
      </p:sp>
    </p:spTree>
    <p:extLst>
      <p:ext uri="{BB962C8B-B14F-4D97-AF65-F5344CB8AC3E}">
        <p14:creationId xmlns:p14="http://schemas.microsoft.com/office/powerpoint/2010/main" val="394981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Job Description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50% leadership and capacity building including the following:</a:t>
            </a:r>
          </a:p>
          <a:p>
            <a:pPr lvl="0"/>
            <a:r>
              <a:rPr lang="en-US" sz="1200" kern="1200" dirty="0" smtClean="0">
                <a:solidFill>
                  <a:schemeClr val="tx1"/>
                </a:solidFill>
                <a:effectLst/>
                <a:latin typeface="+mn-lt"/>
                <a:ea typeface="+mn-ea"/>
                <a:cs typeface="+mn-cs"/>
              </a:rPr>
              <a:t>Serve as the Co-Chair of the NABCI Human Dimensions Subcommittee</a:t>
            </a:r>
          </a:p>
          <a:p>
            <a:pPr lvl="0"/>
            <a:r>
              <a:rPr lang="en-US" sz="1200" kern="1200" dirty="0" smtClean="0">
                <a:solidFill>
                  <a:schemeClr val="tx1"/>
                </a:solidFill>
                <a:effectLst/>
                <a:latin typeface="+mn-lt"/>
                <a:ea typeface="+mn-ea"/>
                <a:cs typeface="+mn-cs"/>
              </a:rPr>
              <a:t>Engage with the North American Waterfowl Management Plan’s Human Dimensions Working Group, the Unified Science Team (including Tri-Initiative Science Team and the North American Waterfowl Management Plan’s Science Team) bird conservation communications teams (e.g., the Joint Venture Communications, Education, and Outreach Team and NABCI’s Communications Subcommittee), and other agencies’ and organizations human dimensions specialists (e.g., the USFWS National Wildlife Refuge System’s Human Dimensions Branch)  </a:t>
            </a:r>
          </a:p>
          <a:p>
            <a:pPr lvl="0"/>
            <a:r>
              <a:rPr lang="en-US" sz="1200" kern="1200" dirty="0" smtClean="0">
                <a:solidFill>
                  <a:schemeClr val="tx1"/>
                </a:solidFill>
                <a:effectLst/>
                <a:latin typeface="+mn-lt"/>
                <a:ea typeface="+mn-ea"/>
                <a:cs typeface="+mn-cs"/>
              </a:rPr>
              <a:t>Connect bird conservation partners needing social science support with those with social science skills and research background</a:t>
            </a:r>
          </a:p>
          <a:p>
            <a:pPr lvl="0"/>
            <a:r>
              <a:rPr lang="en-US" sz="1200" kern="1200" dirty="0" smtClean="0">
                <a:solidFill>
                  <a:schemeClr val="tx1"/>
                </a:solidFill>
                <a:effectLst/>
                <a:latin typeface="+mn-lt"/>
                <a:ea typeface="+mn-ea"/>
                <a:cs typeface="+mn-cs"/>
              </a:rPr>
              <a:t>Collaborate with other social scientists (e.g., US Fish and Wildlife Service Branch of Human Dimensions) to develop resources and tools for conservation professionals</a:t>
            </a:r>
          </a:p>
          <a:p>
            <a:pPr lvl="0"/>
            <a:r>
              <a:rPr lang="en-US" sz="1200" kern="1200" dirty="0" smtClean="0">
                <a:solidFill>
                  <a:schemeClr val="tx1"/>
                </a:solidFill>
                <a:effectLst/>
                <a:latin typeface="+mn-lt"/>
                <a:ea typeface="+mn-ea"/>
                <a:cs typeface="+mn-cs"/>
              </a:rPr>
              <a:t>Deliver social science resources and tools (e.g., written, web, webinars, trainings) to bird conservation professionals</a:t>
            </a:r>
          </a:p>
          <a:p>
            <a:pPr lvl="0"/>
            <a:r>
              <a:rPr lang="en-US" sz="1200" kern="1200" dirty="0" smtClean="0">
                <a:solidFill>
                  <a:schemeClr val="tx1"/>
                </a:solidFill>
                <a:effectLst/>
                <a:latin typeface="+mn-lt"/>
                <a:ea typeface="+mn-ea"/>
                <a:cs typeface="+mn-cs"/>
              </a:rPr>
              <a:t>Develop and maintain a repository of bird conservation research tools (e.g., surveys) and studies</a:t>
            </a:r>
          </a:p>
          <a:p>
            <a:pPr lvl="0"/>
            <a:r>
              <a:rPr lang="en-US" sz="1200" kern="1200" dirty="0" smtClean="0">
                <a:solidFill>
                  <a:schemeClr val="tx1"/>
                </a:solidFill>
                <a:effectLst/>
                <a:latin typeface="+mn-lt"/>
                <a:ea typeface="+mn-ea"/>
                <a:cs typeface="+mn-cs"/>
              </a:rPr>
              <a:t>Communicate results of relevant social science research to bird conservation partners and aid them in understanding how to apply results</a:t>
            </a:r>
          </a:p>
          <a:p>
            <a:pPr lvl="0"/>
            <a:r>
              <a:rPr lang="en-US" sz="1200" kern="1200" dirty="0" smtClean="0">
                <a:solidFill>
                  <a:schemeClr val="tx1"/>
                </a:solidFill>
                <a:effectLst/>
                <a:latin typeface="+mn-lt"/>
                <a:ea typeface="+mn-ea"/>
                <a:cs typeface="+mn-cs"/>
              </a:rPr>
              <a:t>Cultivate a network of champions for bird conservation social science</a:t>
            </a:r>
          </a:p>
          <a:p>
            <a:pPr lvl="0"/>
            <a:r>
              <a:rPr lang="en-US" sz="1200" kern="1200" dirty="0" smtClean="0">
                <a:solidFill>
                  <a:schemeClr val="tx1"/>
                </a:solidFill>
                <a:effectLst/>
                <a:latin typeface="+mn-lt"/>
                <a:ea typeface="+mn-ea"/>
                <a:cs typeface="+mn-cs"/>
              </a:rPr>
              <a:t>Foster a shared understanding of how social science contributes to bird conservation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50% social science research and research coordination activities including the following:</a:t>
            </a:r>
          </a:p>
          <a:p>
            <a:pPr lvl="0"/>
            <a:r>
              <a:rPr lang="en-US" sz="1200" kern="1200" dirty="0" smtClean="0">
                <a:solidFill>
                  <a:schemeClr val="tx1"/>
                </a:solidFill>
                <a:effectLst/>
                <a:latin typeface="+mn-lt"/>
                <a:ea typeface="+mn-ea"/>
                <a:cs typeface="+mn-cs"/>
              </a:rPr>
              <a:t>Pursue research collaborations with bird conservation partners</a:t>
            </a:r>
          </a:p>
          <a:p>
            <a:pPr lvl="0"/>
            <a:r>
              <a:rPr lang="en-US" sz="1200" kern="1200" dirty="0" smtClean="0">
                <a:solidFill>
                  <a:schemeClr val="tx1"/>
                </a:solidFill>
                <a:effectLst/>
                <a:latin typeface="+mn-lt"/>
                <a:ea typeface="+mn-ea"/>
                <a:cs typeface="+mn-cs"/>
              </a:rPr>
              <a:t>Identify top research needs of the bird conservation community</a:t>
            </a:r>
          </a:p>
          <a:p>
            <a:pPr lvl="0"/>
            <a:r>
              <a:rPr lang="en-US" sz="1200" kern="1200" dirty="0" smtClean="0">
                <a:solidFill>
                  <a:schemeClr val="tx1"/>
                </a:solidFill>
                <a:effectLst/>
                <a:latin typeface="+mn-lt"/>
                <a:ea typeface="+mn-ea"/>
                <a:cs typeface="+mn-cs"/>
              </a:rPr>
              <a:t>Contribute to proposal writing and fundraising efforts to support top research needs</a:t>
            </a:r>
          </a:p>
          <a:p>
            <a:pPr lvl="0"/>
            <a:r>
              <a:rPr lang="en-US" sz="1200" kern="1200" dirty="0" smtClean="0">
                <a:solidFill>
                  <a:schemeClr val="tx1"/>
                </a:solidFill>
                <a:effectLst/>
                <a:latin typeface="+mn-lt"/>
                <a:ea typeface="+mn-ea"/>
                <a:cs typeface="+mn-cs"/>
              </a:rPr>
              <a:t>Participate in bird conservation study teams and serve as a liaison between social science researchers and bird conservation professionals</a:t>
            </a:r>
          </a:p>
          <a:p>
            <a:pPr lvl="0"/>
            <a:r>
              <a:rPr lang="en-US" sz="1200" kern="1200" dirty="0" smtClean="0">
                <a:solidFill>
                  <a:schemeClr val="tx1"/>
                </a:solidFill>
                <a:effectLst/>
                <a:latin typeface="+mn-lt"/>
                <a:ea typeface="+mn-ea"/>
                <a:cs typeface="+mn-cs"/>
              </a:rPr>
              <a:t>Provide expert review of bird conservation-related social science surveys</a:t>
            </a:r>
          </a:p>
          <a:p>
            <a:pPr lvl="0"/>
            <a:r>
              <a:rPr lang="en-US" sz="1200" kern="1200" dirty="0" smtClean="0">
                <a:solidFill>
                  <a:schemeClr val="tx1"/>
                </a:solidFill>
                <a:effectLst/>
                <a:latin typeface="+mn-lt"/>
                <a:ea typeface="+mn-ea"/>
                <a:cs typeface="+mn-cs"/>
              </a:rPr>
              <a:t>Research project design</a:t>
            </a:r>
          </a:p>
          <a:p>
            <a:pPr lvl="0"/>
            <a:r>
              <a:rPr lang="en-US" sz="1200" kern="1200" dirty="0" smtClean="0">
                <a:solidFill>
                  <a:schemeClr val="tx1"/>
                </a:solidFill>
                <a:effectLst/>
                <a:latin typeface="+mn-lt"/>
                <a:ea typeface="+mn-ea"/>
                <a:cs typeface="+mn-cs"/>
              </a:rPr>
              <a:t>Literature reviews</a:t>
            </a:r>
          </a:p>
          <a:p>
            <a:pPr lvl="0"/>
            <a:r>
              <a:rPr lang="en-US" sz="1200" kern="1200" dirty="0" smtClean="0">
                <a:solidFill>
                  <a:schemeClr val="tx1"/>
                </a:solidFill>
                <a:effectLst/>
                <a:latin typeface="+mn-lt"/>
                <a:ea typeface="+mn-ea"/>
                <a:cs typeface="+mn-cs"/>
              </a:rPr>
              <a:t>Survey design and implementation</a:t>
            </a:r>
          </a:p>
          <a:p>
            <a:pPr lvl="0"/>
            <a:r>
              <a:rPr lang="en-US" sz="1200" kern="1200" dirty="0" smtClean="0">
                <a:solidFill>
                  <a:schemeClr val="tx1"/>
                </a:solidFill>
                <a:effectLst/>
                <a:latin typeface="+mn-lt"/>
                <a:ea typeface="+mn-ea"/>
                <a:cs typeface="+mn-cs"/>
              </a:rPr>
              <a:t>Focus group and interview design and implementation</a:t>
            </a:r>
          </a:p>
          <a:p>
            <a:pPr lvl="0"/>
            <a:r>
              <a:rPr lang="en-US" sz="1200" kern="1200" dirty="0" smtClean="0">
                <a:solidFill>
                  <a:schemeClr val="tx1"/>
                </a:solidFill>
                <a:effectLst/>
                <a:latin typeface="+mn-lt"/>
                <a:ea typeface="+mn-ea"/>
                <a:cs typeface="+mn-cs"/>
              </a:rPr>
              <a:t>Data analysis (qualitative and quantitative)</a:t>
            </a:r>
          </a:p>
          <a:p>
            <a:pPr lvl="0"/>
            <a:r>
              <a:rPr lang="en-US" sz="1200" kern="1200" dirty="0" smtClean="0">
                <a:solidFill>
                  <a:schemeClr val="tx1"/>
                </a:solidFill>
                <a:effectLst/>
                <a:latin typeface="+mn-lt"/>
                <a:ea typeface="+mn-ea"/>
                <a:cs typeface="+mn-cs"/>
              </a:rPr>
              <a:t>Peer-reviewed report and manuscript writing</a:t>
            </a:r>
          </a:p>
          <a:p>
            <a:pPr lvl="0"/>
            <a:r>
              <a:rPr lang="en-US" sz="1200" kern="1200" dirty="0" smtClean="0">
                <a:solidFill>
                  <a:schemeClr val="tx1"/>
                </a:solidFill>
                <a:effectLst/>
                <a:latin typeface="+mn-lt"/>
                <a:ea typeface="+mn-ea"/>
                <a:cs typeface="+mn-cs"/>
              </a:rPr>
              <a:t>Other communications products to transfer social information to bird conservation professionals to facilitate application of information to management and decisions </a:t>
            </a:r>
          </a:p>
          <a:p>
            <a:endParaRPr lang="en-US" dirty="0"/>
          </a:p>
        </p:txBody>
      </p:sp>
      <p:sp>
        <p:nvSpPr>
          <p:cNvPr id="4" name="Slide Number Placeholder 3"/>
          <p:cNvSpPr>
            <a:spLocks noGrp="1"/>
          </p:cNvSpPr>
          <p:nvPr>
            <p:ph type="sldNum" sz="quarter" idx="10"/>
          </p:nvPr>
        </p:nvSpPr>
        <p:spPr/>
        <p:txBody>
          <a:bodyPr/>
          <a:lstStyle/>
          <a:p>
            <a:fld id="{C5E6AB39-188E-3D42-99DC-DC650CD57D6D}" type="slidenum">
              <a:rPr lang="en-US" smtClean="0"/>
              <a:t>11</a:t>
            </a:fld>
            <a:endParaRPr lang="en-US"/>
          </a:p>
        </p:txBody>
      </p:sp>
    </p:spTree>
    <p:extLst>
      <p:ext uri="{BB962C8B-B14F-4D97-AF65-F5344CB8AC3E}">
        <p14:creationId xmlns:p14="http://schemas.microsoft.com/office/powerpoint/2010/main" val="119904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want to talk</a:t>
            </a:r>
            <a:r>
              <a:rPr lang="en-US" baseline="0" dirty="0" smtClean="0"/>
              <a:t> about two of our projects</a:t>
            </a:r>
            <a:r>
              <a:rPr lang="is-IS" baseline="0" dirty="0" smtClean="0"/>
              <a:t>….the first is with NAWMP and the Flyways....led by USGS.</a:t>
            </a:r>
            <a:endParaRPr lang="en-US" dirty="0" smtClean="0"/>
          </a:p>
          <a:p>
            <a:r>
              <a:rPr lang="en-US" dirty="0" smtClean="0"/>
              <a:t>Highlight …first</a:t>
            </a:r>
            <a:r>
              <a:rPr lang="en-US" baseline="0" dirty="0" smtClean="0"/>
              <a:t> of it’s kind in several ways:</a:t>
            </a:r>
          </a:p>
          <a:p>
            <a:r>
              <a:rPr lang="en-US" baseline="0" dirty="0" smtClean="0"/>
              <a:t>	Continental in scope</a:t>
            </a:r>
          </a:p>
          <a:p>
            <a:r>
              <a:rPr lang="en-US" baseline="0" dirty="0" smtClean="0"/>
              <a:t>	Like NAWMP…looking across the range of stakeholder groups…</a:t>
            </a:r>
          </a:p>
          <a:p>
            <a:r>
              <a:rPr lang="en-US" baseline="0" dirty="0" smtClean="0"/>
              <a:t>	Tremendous partner support and engagement in funding, developing, and implementing project…a big thank you….</a:t>
            </a:r>
          </a:p>
          <a:p>
            <a:r>
              <a:rPr lang="en-US" baseline="0" dirty="0" smtClean="0"/>
              <a:t>	Provide reminder still a little ways to go on the Canadian front…as Howie mentioned yesterday.</a:t>
            </a:r>
          </a:p>
        </p:txBody>
      </p:sp>
      <p:sp>
        <p:nvSpPr>
          <p:cNvPr id="4" name="Slide Number Placeholder 3"/>
          <p:cNvSpPr>
            <a:spLocks noGrp="1"/>
          </p:cNvSpPr>
          <p:nvPr>
            <p:ph type="sldNum" sz="quarter" idx="10"/>
          </p:nvPr>
        </p:nvSpPr>
        <p:spPr/>
        <p:txBody>
          <a:bodyPr/>
          <a:lstStyle/>
          <a:p>
            <a:fld id="{C5E6AB39-188E-3D42-99DC-DC650CD57D6D}" type="slidenum">
              <a:rPr lang="en-US" smtClean="0"/>
              <a:t>12</a:t>
            </a:fld>
            <a:endParaRPr lang="en-US"/>
          </a:p>
        </p:txBody>
      </p:sp>
    </p:spTree>
    <p:extLst>
      <p:ext uri="{BB962C8B-B14F-4D97-AF65-F5344CB8AC3E}">
        <p14:creationId xmlns:p14="http://schemas.microsoft.com/office/powerpoint/2010/main" val="211024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2/17/2017</a:t>
            </a:fld>
            <a:endParaRPr lang="en-US"/>
          </a:p>
        </p:txBody>
      </p:sp>
      <p:sp>
        <p:nvSpPr>
          <p:cNvPr id="5" name="Footer Placeholder 4"/>
          <p:cNvSpPr>
            <a:spLocks noGrp="1"/>
          </p:cNvSpPr>
          <p:nvPr>
            <p:ph type="ftr" sz="quarter" idx="11"/>
          </p:nvPr>
        </p:nvSpPr>
        <p:spPr/>
        <p:txBody>
          <a:bodyPr/>
          <a:lstStyle/>
          <a:p>
            <a:r>
              <a:rPr lang="en-US" dirty="0" smtClean="0"/>
              <a:t>© Ashley Dayer</a:t>
            </a:r>
            <a:endParaRPr lang="en-US" dirty="0"/>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21478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BB975-E62B-244E-84E9-27EA0A9D842F}"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306D1-E5A3-334A-98D3-F4067C99DB65}" type="slidenum">
              <a:rPr lang="en-US" smtClean="0"/>
              <a:t>‹#›</a:t>
            </a:fld>
            <a:endParaRPr lang="en-US"/>
          </a:p>
        </p:txBody>
      </p:sp>
    </p:spTree>
    <p:extLst>
      <p:ext uri="{BB962C8B-B14F-4D97-AF65-F5344CB8AC3E}">
        <p14:creationId xmlns:p14="http://schemas.microsoft.com/office/powerpoint/2010/main" val="1071962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BB975-E62B-244E-84E9-27EA0A9D842F}"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306D1-E5A3-334A-98D3-F4067C99DB65}" type="slidenum">
              <a:rPr lang="en-US" smtClean="0"/>
              <a:t>‹#›</a:t>
            </a:fld>
            <a:endParaRPr lang="en-US"/>
          </a:p>
        </p:txBody>
      </p:sp>
    </p:spTree>
    <p:extLst>
      <p:ext uri="{BB962C8B-B14F-4D97-AF65-F5344CB8AC3E}">
        <p14:creationId xmlns:p14="http://schemas.microsoft.com/office/powerpoint/2010/main" val="340688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BB975-E62B-244E-84E9-27EA0A9D842F}"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306D1-E5A3-334A-98D3-F4067C99DB65}" type="slidenum">
              <a:rPr lang="en-US" smtClean="0"/>
              <a:t>‹#›</a:t>
            </a:fld>
            <a:endParaRPr lang="en-US"/>
          </a:p>
        </p:txBody>
      </p:sp>
    </p:spTree>
    <p:extLst>
      <p:ext uri="{BB962C8B-B14F-4D97-AF65-F5344CB8AC3E}">
        <p14:creationId xmlns:p14="http://schemas.microsoft.com/office/powerpoint/2010/main" val="278422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0292D-1797-49A5-8D2D-8D50C72EF3CC}"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210030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BB975-E62B-244E-84E9-27EA0A9D842F}"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306D1-E5A3-334A-98D3-F4067C99DB65}" type="slidenum">
              <a:rPr lang="en-US" smtClean="0"/>
              <a:t>‹#›</a:t>
            </a:fld>
            <a:endParaRPr lang="en-US"/>
          </a:p>
        </p:txBody>
      </p:sp>
    </p:spTree>
    <p:extLst>
      <p:ext uri="{BB962C8B-B14F-4D97-AF65-F5344CB8AC3E}">
        <p14:creationId xmlns:p14="http://schemas.microsoft.com/office/powerpoint/2010/main" val="304632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BB975-E62B-244E-84E9-27EA0A9D842F}"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306D1-E5A3-334A-98D3-F4067C99DB65}" type="slidenum">
              <a:rPr lang="en-US" smtClean="0"/>
              <a:t>‹#›</a:t>
            </a:fld>
            <a:endParaRPr lang="en-US"/>
          </a:p>
        </p:txBody>
      </p:sp>
    </p:spTree>
    <p:extLst>
      <p:ext uri="{BB962C8B-B14F-4D97-AF65-F5344CB8AC3E}">
        <p14:creationId xmlns:p14="http://schemas.microsoft.com/office/powerpoint/2010/main" val="357897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BB975-E62B-244E-84E9-27EA0A9D842F}"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306D1-E5A3-334A-98D3-F4067C99DB65}" type="slidenum">
              <a:rPr lang="en-US" smtClean="0"/>
              <a:t>‹#›</a:t>
            </a:fld>
            <a:endParaRPr lang="en-US"/>
          </a:p>
        </p:txBody>
      </p:sp>
    </p:spTree>
    <p:extLst>
      <p:ext uri="{BB962C8B-B14F-4D97-AF65-F5344CB8AC3E}">
        <p14:creationId xmlns:p14="http://schemas.microsoft.com/office/powerpoint/2010/main" val="137272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BB975-E62B-244E-84E9-27EA0A9D842F}"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306D1-E5A3-334A-98D3-F4067C99DB65}" type="slidenum">
              <a:rPr lang="en-US" smtClean="0"/>
              <a:t>‹#›</a:t>
            </a:fld>
            <a:endParaRPr lang="en-US"/>
          </a:p>
        </p:txBody>
      </p:sp>
    </p:spTree>
    <p:extLst>
      <p:ext uri="{BB962C8B-B14F-4D97-AF65-F5344CB8AC3E}">
        <p14:creationId xmlns:p14="http://schemas.microsoft.com/office/powerpoint/2010/main" val="294308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BB975-E62B-244E-84E9-27EA0A9D842F}"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52888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BB975-E62B-244E-84E9-27EA0A9D842F}"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306D1-E5A3-334A-98D3-F4067C99DB65}" type="slidenum">
              <a:rPr lang="en-US" smtClean="0"/>
              <a:t>‹#›</a:t>
            </a:fld>
            <a:endParaRPr lang="en-US"/>
          </a:p>
        </p:txBody>
      </p:sp>
    </p:spTree>
    <p:extLst>
      <p:ext uri="{BB962C8B-B14F-4D97-AF65-F5344CB8AC3E}">
        <p14:creationId xmlns:p14="http://schemas.microsoft.com/office/powerpoint/2010/main" val="209423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BB975-E62B-244E-84E9-27EA0A9D842F}" type="datetimeFigureOut">
              <a:rPr lang="en-US" smtClean="0"/>
              <a:t>2/17/2017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306D1-E5A3-334A-98D3-F4067C99DB65}" type="slidenum">
              <a:rPr lang="en-US" smtClean="0"/>
              <a:pPr/>
              <a:t>‹#›</a:t>
            </a:fld>
            <a:r>
              <a:rPr lang="en-US" dirty="0" smtClean="0"/>
              <a:t>© Ashley Dayer</a:t>
            </a:r>
            <a:endParaRPr lang="en-US" dirty="0"/>
          </a:p>
        </p:txBody>
      </p:sp>
    </p:spTree>
    <p:extLst>
      <p:ext uri="{BB962C8B-B14F-4D97-AF65-F5344CB8AC3E}">
        <p14:creationId xmlns:p14="http://schemas.microsoft.com/office/powerpoint/2010/main" val="1365950100"/>
      </p:ext>
    </p:extLst>
  </p:cSld>
  <p:clrMap bg1="dk1" tx1="lt1" bg2="dk2" tx2="lt2" accent1="accent1" accent2="accent2" accent3="accent3" accent4="accent4" accent5="accent5" accent6="accent6" hlink="hlink" folHlink="folHlink"/>
  <p:sldLayoutIdLst>
    <p:sldLayoutId id="2147485049" r:id="rId1"/>
    <p:sldLayoutId id="2147485050" r:id="rId2"/>
    <p:sldLayoutId id="2147485051" r:id="rId3"/>
    <p:sldLayoutId id="2147485052" r:id="rId4"/>
    <p:sldLayoutId id="2147485053" r:id="rId5"/>
    <p:sldLayoutId id="2147485054" r:id="rId6"/>
    <p:sldLayoutId id="2147485055" r:id="rId7"/>
    <p:sldLayoutId id="2147485056" r:id="rId8"/>
    <p:sldLayoutId id="2147485057" r:id="rId9"/>
    <p:sldLayoutId id="2147485058" r:id="rId10"/>
    <p:sldLayoutId id="21474850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16875" y="222731"/>
            <a:ext cx="8012723" cy="2344619"/>
          </a:xfrm>
          <a:prstGeom prst="rect">
            <a:avLst/>
          </a:prstGeom>
          <a:noFill/>
          <a:ln w="9525" algn="in">
            <a:noFill/>
            <a:miter lim="800000"/>
            <a:headEnd/>
            <a:tailEnd/>
          </a:ln>
          <a:effectLst/>
        </p:spPr>
        <p:txBody>
          <a:bodyPr lIns="36576" tIns="36576" rIns="36576" bIns="36576" anchor="ctr"/>
          <a:lstStyle/>
          <a:p>
            <a:pPr marL="0" marR="0" lvl="0" indent="0" defTabSz="914400" eaLnBrk="1" fontAlgn="base" latinLnBrk="0" hangingPunct="1">
              <a:lnSpc>
                <a:spcPts val="6280"/>
              </a:lnSpc>
              <a:spcBef>
                <a:spcPct val="0"/>
              </a:spcBef>
              <a:spcAft>
                <a:spcPct val="0"/>
              </a:spcAft>
              <a:buClrTx/>
              <a:buSzTx/>
              <a:buFontTx/>
              <a:buNone/>
              <a:tabLst/>
              <a:defRPr/>
            </a:pPr>
            <a:r>
              <a:rPr lang="en-US" sz="5400" kern="0" cap="small" dirty="0" smtClean="0">
                <a:solidFill>
                  <a:srgbClr val="FFFFFF"/>
                </a:solidFill>
                <a:latin typeface="Bodoni MT" pitchFamily="18" charset="0"/>
              </a:rPr>
              <a:t>Human Dimensions Subcommittee</a:t>
            </a:r>
            <a:endParaRPr kumimoji="0" lang="en-US" sz="5400" b="0" i="0" u="none" strike="noStrike" kern="0" cap="small" spc="0" normalizeH="0" baseline="0" noProof="0" dirty="0">
              <a:ln>
                <a:noFill/>
              </a:ln>
              <a:solidFill>
                <a:prstClr val="black"/>
              </a:solidFill>
              <a:effectLst/>
              <a:uLnTx/>
              <a:uFillTx/>
              <a:latin typeface="Bodoni MT" pitchFamily="18"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874" y="3087599"/>
            <a:ext cx="6104563" cy="3431273"/>
          </a:xfrm>
          <a:prstGeom prst="rect">
            <a:avLst/>
          </a:prstGeom>
        </p:spPr>
      </p:pic>
    </p:spTree>
    <p:extLst>
      <p:ext uri="{BB962C8B-B14F-4D97-AF65-F5344CB8AC3E}">
        <p14:creationId xmlns:p14="http://schemas.microsoft.com/office/powerpoint/2010/main" val="1557938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Advisory Team</a:t>
            </a:r>
            <a:endParaRPr lang="en-US" dirty="0"/>
          </a:p>
        </p:txBody>
      </p:sp>
      <p:sp>
        <p:nvSpPr>
          <p:cNvPr id="3" name="Content Placeholder 2"/>
          <p:cNvSpPr>
            <a:spLocks noGrp="1"/>
          </p:cNvSpPr>
          <p:nvPr>
            <p:ph idx="1"/>
          </p:nvPr>
        </p:nvSpPr>
        <p:spPr/>
        <p:txBody>
          <a:bodyPr/>
          <a:lstStyle/>
          <a:p>
            <a:r>
              <a:rPr lang="en-US" dirty="0" smtClean="0"/>
              <a:t>Developed position description &amp; hiring team</a:t>
            </a:r>
          </a:p>
          <a:p>
            <a:r>
              <a:rPr lang="en-US" dirty="0" smtClean="0"/>
              <a:t>Strategic advice on direction &amp; priorities</a:t>
            </a:r>
          </a:p>
          <a:p>
            <a:pPr lvl="1"/>
            <a:r>
              <a:rPr lang="en-US" dirty="0" smtClean="0"/>
              <a:t>Ensure </a:t>
            </a:r>
            <a:r>
              <a:rPr lang="en-US" dirty="0" err="1" smtClean="0"/>
              <a:t>Gramza</a:t>
            </a:r>
            <a:r>
              <a:rPr lang="en-US" dirty="0" smtClean="0"/>
              <a:t> has appropriate workload</a:t>
            </a:r>
          </a:p>
          <a:p>
            <a:r>
              <a:rPr lang="en-US" dirty="0" smtClean="0"/>
              <a:t>Champions &amp; mentors for position</a:t>
            </a:r>
          </a:p>
          <a:p>
            <a:r>
              <a:rPr lang="en-US" dirty="0" smtClean="0"/>
              <a:t>Connections to bird conservation community</a:t>
            </a:r>
          </a:p>
          <a:p>
            <a:r>
              <a:rPr lang="en-US" dirty="0"/>
              <a:t>Evaluation on an annual basis</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3314700" y="5029200"/>
            <a:ext cx="2514600" cy="1676400"/>
          </a:xfrm>
          <a:prstGeom prst="rect">
            <a:avLst/>
          </a:prstGeom>
        </p:spPr>
      </p:pic>
    </p:spTree>
    <p:extLst>
      <p:ext uri="{BB962C8B-B14F-4D97-AF65-F5344CB8AC3E}">
        <p14:creationId xmlns:p14="http://schemas.microsoft.com/office/powerpoint/2010/main" val="21028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Position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7036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8579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Survey</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3918" y="1964829"/>
            <a:ext cx="3447917" cy="44976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grpSp>
        <p:nvGrpSpPr>
          <p:cNvPr id="5" name="Group 4"/>
          <p:cNvGrpSpPr/>
          <p:nvPr/>
        </p:nvGrpSpPr>
        <p:grpSpPr>
          <a:xfrm>
            <a:off x="2368053" y="1930107"/>
            <a:ext cx="1591774" cy="2248074"/>
            <a:chOff x="381000" y="1429720"/>
            <a:chExt cx="1743746" cy="2508587"/>
          </a:xfrm>
        </p:grpSpPr>
        <p:pic>
          <p:nvPicPr>
            <p:cNvPr id="6" name="Picture 5" descr="N:\RAEDEA\My Pictures\Hunting Scenic Photos\Photo of Babcock from Graber duckboat sunris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81000" y="1429720"/>
              <a:ext cx="1661984" cy="250858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2763" y="1468466"/>
              <a:ext cx="1661983" cy="721230"/>
            </a:xfrm>
            <a:prstGeom prst="rect">
              <a:avLst/>
            </a:prstGeom>
            <a:noFill/>
          </p:spPr>
          <p:txBody>
            <a:bodyPr wrap="square" rtlCol="0">
              <a:spAutoFit/>
            </a:bodyPr>
            <a:lstStyle/>
            <a:p>
              <a:pPr algn="ctr"/>
              <a:r>
                <a:rPr lang="en-US" b="1" dirty="0" smtClean="0">
                  <a:effectLst>
                    <a:outerShdw blurRad="50800" dist="38100" dir="13500000" algn="br" rotWithShape="0">
                      <a:prstClr val="black">
                        <a:alpha val="40000"/>
                      </a:prstClr>
                    </a:outerShdw>
                  </a:effectLst>
                </a:rPr>
                <a:t>Hunter Survey</a:t>
              </a:r>
              <a:endParaRPr lang="en-US" b="1" dirty="0">
                <a:effectLst>
                  <a:outerShdw blurRad="50800" dist="38100" dir="13500000" algn="br" rotWithShape="0">
                    <a:prstClr val="black">
                      <a:alpha val="40000"/>
                    </a:prstClr>
                  </a:outerShdw>
                </a:effectLst>
              </a:endParaRPr>
            </a:p>
          </p:txBody>
        </p:sp>
      </p:grpSp>
      <p:grpSp>
        <p:nvGrpSpPr>
          <p:cNvPr id="8" name="Group 7"/>
          <p:cNvGrpSpPr/>
          <p:nvPr/>
        </p:nvGrpSpPr>
        <p:grpSpPr>
          <a:xfrm>
            <a:off x="755221" y="1857461"/>
            <a:ext cx="1492658" cy="2336423"/>
            <a:chOff x="1177994" y="3015176"/>
            <a:chExt cx="1635167" cy="2653021"/>
          </a:xfrm>
        </p:grpSpPr>
        <p:pic>
          <p:nvPicPr>
            <p:cNvPr id="9" name="Picture 5" descr="C:\Users\raedea\Dropbox\Camera Uploads from Andrew\Washington 2012\2012-11-10 15.58.07-2.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77994" y="3124200"/>
              <a:ext cx="1608353" cy="25439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77994" y="3015176"/>
              <a:ext cx="1635167" cy="733912"/>
            </a:xfrm>
            <a:prstGeom prst="rect">
              <a:avLst/>
            </a:prstGeom>
            <a:noFill/>
          </p:spPr>
          <p:txBody>
            <a:bodyPr wrap="square" rtlCol="0">
              <a:spAutoFit/>
            </a:bodyPr>
            <a:lstStyle/>
            <a:p>
              <a:pPr algn="ctr"/>
              <a:r>
                <a:rPr lang="en-US" dirty="0" smtClean="0">
                  <a:effectLst>
                    <a:outerShdw blurRad="50800" dist="38100" dir="13500000" algn="br" rotWithShape="0">
                      <a:prstClr val="black">
                        <a:alpha val="40000"/>
                      </a:prstClr>
                    </a:outerShdw>
                  </a:effectLst>
                </a:rPr>
                <a:t>Viewer Survey</a:t>
              </a:r>
              <a:endParaRPr lang="en-US" dirty="0">
                <a:effectLst>
                  <a:outerShdw blurRad="50800" dist="38100" dir="13500000" algn="br" rotWithShape="0">
                    <a:prstClr val="black">
                      <a:alpha val="40000"/>
                    </a:prstClr>
                  </a:outerShdw>
                </a:effectLst>
              </a:endParaRPr>
            </a:p>
          </p:txBody>
        </p:sp>
      </p:grpSp>
      <p:pic>
        <p:nvPicPr>
          <p:cNvPr id="11" name="Picture 9" descr="C:\Users\raedea\AppData\Local\Microsoft\Windows\Temporary Internet Files\Content.IE5\GJJI1PHW\MP900289322[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55221" y="4342186"/>
            <a:ext cx="1447895" cy="2240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3" descr="_MG_0391"/>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392533" y="4342186"/>
            <a:ext cx="1492658" cy="224041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98638" y="4409293"/>
            <a:ext cx="1517137" cy="325258"/>
          </a:xfrm>
          <a:prstGeom prst="rect">
            <a:avLst/>
          </a:prstGeom>
          <a:solidFill>
            <a:schemeClr val="bg2">
              <a:lumMod val="20000"/>
              <a:lumOff val="80000"/>
              <a:alpha val="82000"/>
            </a:schemeClr>
          </a:solidFill>
          <a:effectLst>
            <a:softEdge rad="63500"/>
          </a:effectLst>
        </p:spPr>
        <p:txBody>
          <a:bodyPr wrap="square" rtlCol="0">
            <a:spAutoFit/>
          </a:bodyPr>
          <a:lstStyle/>
          <a:p>
            <a:pPr algn="ctr"/>
            <a:r>
              <a:rPr lang="en-US" dirty="0" smtClean="0">
                <a:solidFill>
                  <a:schemeClr val="bg2">
                    <a:lumMod val="50000"/>
                  </a:schemeClr>
                </a:solidFill>
                <a:effectLst>
                  <a:outerShdw blurRad="50800" dist="38100" dir="13500000" algn="br" rotWithShape="0">
                    <a:prstClr val="black">
                      <a:alpha val="40000"/>
                    </a:prstClr>
                  </a:outerShdw>
                </a:effectLst>
              </a:rPr>
              <a:t>Public Survey</a:t>
            </a:r>
            <a:endParaRPr lang="en-US" dirty="0">
              <a:solidFill>
                <a:schemeClr val="bg2">
                  <a:lumMod val="50000"/>
                </a:schemeClr>
              </a:solidFill>
              <a:effectLst>
                <a:outerShdw blurRad="50800" dist="38100" dir="13500000" algn="br" rotWithShape="0">
                  <a:prstClr val="black">
                    <a:alpha val="40000"/>
                  </a:prstClr>
                </a:outerShdw>
              </a:effectLst>
            </a:endParaRPr>
          </a:p>
        </p:txBody>
      </p:sp>
      <p:sp>
        <p:nvSpPr>
          <p:cNvPr id="15" name="TextBox 14"/>
          <p:cNvSpPr txBox="1"/>
          <p:nvPr/>
        </p:nvSpPr>
        <p:spPr>
          <a:xfrm>
            <a:off x="2446048" y="4413423"/>
            <a:ext cx="1439144" cy="569201"/>
          </a:xfrm>
          <a:prstGeom prst="rect">
            <a:avLst/>
          </a:prstGeom>
          <a:solidFill>
            <a:schemeClr val="bg2">
              <a:lumMod val="20000"/>
              <a:lumOff val="80000"/>
              <a:alpha val="82000"/>
            </a:schemeClr>
          </a:solidFill>
          <a:effectLst>
            <a:softEdge rad="63500"/>
          </a:effectLst>
        </p:spPr>
        <p:txBody>
          <a:bodyPr wrap="square" rtlCol="0">
            <a:spAutoFit/>
          </a:bodyPr>
          <a:lstStyle/>
          <a:p>
            <a:pPr algn="ctr"/>
            <a:r>
              <a:rPr lang="en-US" dirty="0" smtClean="0">
                <a:solidFill>
                  <a:schemeClr val="bg2">
                    <a:lumMod val="50000"/>
                  </a:schemeClr>
                </a:solidFill>
                <a:effectLst>
                  <a:outerShdw blurRad="50800" dist="38100" dir="13500000" algn="br" rotWithShape="0">
                    <a:prstClr val="black">
                      <a:alpha val="40000"/>
                    </a:prstClr>
                  </a:outerShdw>
                </a:effectLst>
              </a:rPr>
              <a:t>Professional Workshops</a:t>
            </a:r>
            <a:endParaRPr lang="en-US" dirty="0">
              <a:solidFill>
                <a:schemeClr val="bg2">
                  <a:lumMod val="50000"/>
                </a:schemeClr>
              </a:solidFill>
              <a:effectLst>
                <a:outerShdw blurRad="50800" dist="38100" dir="13500000" algn="br" rotWithShape="0">
                  <a:prstClr val="black">
                    <a:alpha val="40000"/>
                  </a:prstClr>
                </a:outerShdw>
              </a:effectLst>
            </a:endParaRPr>
          </a:p>
        </p:txBody>
      </p:sp>
    </p:spTree>
    <p:extLst>
      <p:ext uri="{BB962C8B-B14F-4D97-AF65-F5344CB8AC3E}">
        <p14:creationId xmlns:p14="http://schemas.microsoft.com/office/powerpoint/2010/main" val="1917787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352550"/>
          </a:xfrm>
        </p:spPr>
        <p:txBody>
          <a:bodyPr/>
          <a:lstStyle/>
          <a:p>
            <a:r>
              <a:rPr lang="en-US" sz="4400" dirty="0" smtClean="0"/>
              <a:t>General Public Survey</a:t>
            </a:r>
            <a:endParaRPr lang="en-US" sz="4400" dirty="0"/>
          </a:p>
        </p:txBody>
      </p:sp>
      <p:sp>
        <p:nvSpPr>
          <p:cNvPr id="17" name="Rectangle 4"/>
          <p:cNvSpPr>
            <a:spLocks noChangeArrowheads="1"/>
          </p:cNvSpPr>
          <p:nvPr/>
        </p:nvSpPr>
        <p:spPr bwMode="auto">
          <a:xfrm>
            <a:off x="2970117" y="5097267"/>
            <a:ext cx="1814139" cy="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0" name="Rectangle 4"/>
          <p:cNvSpPr>
            <a:spLocks noChangeArrowheads="1"/>
          </p:cNvSpPr>
          <p:nvPr/>
        </p:nvSpPr>
        <p:spPr bwMode="auto">
          <a:xfrm>
            <a:off x="4494118" y="4936634"/>
            <a:ext cx="1814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latin typeface="Calibri" panose="020F0502020204030204"/>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979" y="1443789"/>
            <a:ext cx="4107241" cy="530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94118" y="1727810"/>
            <a:ext cx="4572000" cy="3970318"/>
          </a:xfrm>
          <a:prstGeom prst="rect">
            <a:avLst/>
          </a:prstGeom>
        </p:spPr>
        <p:txBody>
          <a:bodyPr>
            <a:spAutoFit/>
          </a:bodyPr>
          <a:lstStyle/>
          <a:p>
            <a:pPr marL="342900" lvl="0" indent="-342900">
              <a:buFont typeface="Arial" panose="020B0604020202020204" pitchFamily="34" charset="0"/>
              <a:buChar char="•"/>
            </a:pPr>
            <a:r>
              <a:rPr lang="en-US" sz="2800" dirty="0"/>
              <a:t>Jan 30 - Begin mailing surveys</a:t>
            </a:r>
          </a:p>
          <a:p>
            <a:pPr marL="342900" lvl="0" indent="-342900">
              <a:buFont typeface="Arial" panose="020B0604020202020204" pitchFamily="34" charset="0"/>
              <a:buChar char="•"/>
            </a:pPr>
            <a:r>
              <a:rPr lang="en-US" sz="2800" dirty="0"/>
              <a:t>End of March - Finish survey administration</a:t>
            </a:r>
          </a:p>
          <a:p>
            <a:pPr marL="342900" lvl="0" indent="-342900">
              <a:buFont typeface="Arial" panose="020B0604020202020204" pitchFamily="34" charset="0"/>
              <a:buChar char="•"/>
            </a:pPr>
            <a:r>
              <a:rPr lang="en-US" sz="2800" dirty="0"/>
              <a:t>Early May - Provide basic preliminary results</a:t>
            </a:r>
          </a:p>
          <a:p>
            <a:pPr marL="342900" lvl="0" indent="-342900">
              <a:buFont typeface="Arial" panose="020B0604020202020204" pitchFamily="34" charset="0"/>
              <a:buChar char="•"/>
            </a:pPr>
            <a:r>
              <a:rPr lang="en-US" sz="2800" dirty="0"/>
              <a:t>May - Continue analysis</a:t>
            </a:r>
          </a:p>
          <a:p>
            <a:pPr marL="342900" lvl="0" indent="-342900">
              <a:buFont typeface="Arial" panose="020B0604020202020204" pitchFamily="34" charset="0"/>
              <a:buChar char="•"/>
            </a:pPr>
            <a:r>
              <a:rPr lang="en-US" sz="2800" dirty="0"/>
              <a:t>June - Produce draft findings document</a:t>
            </a:r>
          </a:p>
        </p:txBody>
      </p:sp>
    </p:spTree>
    <p:extLst>
      <p:ext uri="{BB962C8B-B14F-4D97-AF65-F5344CB8AC3E}">
        <p14:creationId xmlns:p14="http://schemas.microsoft.com/office/powerpoint/2010/main" val="157856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22263"/>
            <a:ext cx="9144000" cy="1354138"/>
          </a:xfrm>
        </p:spPr>
        <p:txBody>
          <a:bodyPr/>
          <a:lstStyle/>
          <a:p>
            <a:r>
              <a:rPr lang="en-US" sz="4400" dirty="0" smtClean="0"/>
              <a:t>Bird Viewer Survey</a:t>
            </a:r>
            <a:endParaRPr lang="en-US" sz="4400" dirty="0"/>
          </a:p>
        </p:txBody>
      </p:sp>
      <p:sp>
        <p:nvSpPr>
          <p:cNvPr id="17" name="Rectangle 4"/>
          <p:cNvSpPr>
            <a:spLocks noChangeArrowheads="1"/>
          </p:cNvSpPr>
          <p:nvPr/>
        </p:nvSpPr>
        <p:spPr bwMode="auto">
          <a:xfrm>
            <a:off x="166632" y="5006043"/>
            <a:ext cx="1814139" cy="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0" name="Rectangle 4"/>
          <p:cNvSpPr>
            <a:spLocks noChangeArrowheads="1"/>
          </p:cNvSpPr>
          <p:nvPr/>
        </p:nvSpPr>
        <p:spPr bwMode="auto">
          <a:xfrm>
            <a:off x="1690633" y="4845410"/>
            <a:ext cx="1814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latin typeface="Calibri" panose="020F0502020204030204"/>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632" y="1158845"/>
            <a:ext cx="4166047" cy="466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494118" y="1218276"/>
            <a:ext cx="4572000" cy="4832092"/>
          </a:xfrm>
          <a:prstGeom prst="rect">
            <a:avLst/>
          </a:prstGeom>
        </p:spPr>
        <p:txBody>
          <a:bodyPr>
            <a:spAutoFit/>
          </a:bodyPr>
          <a:lstStyle/>
          <a:p>
            <a:pPr marL="342900" lvl="0" indent="-342900">
              <a:buFont typeface="Arial" panose="020B0604020202020204" pitchFamily="34" charset="0"/>
              <a:buChar char="•"/>
            </a:pPr>
            <a:r>
              <a:rPr lang="en-US" sz="2800" dirty="0" smtClean="0"/>
              <a:t>Contacted </a:t>
            </a:r>
            <a:r>
              <a:rPr lang="en-US" sz="2800" dirty="0" err="1" smtClean="0"/>
              <a:t>eBird</a:t>
            </a:r>
            <a:r>
              <a:rPr lang="en-US" sz="2800" dirty="0" smtClean="0"/>
              <a:t> members 5 times in Nov. – Dec.</a:t>
            </a:r>
            <a:endParaRPr lang="en-US" sz="2800" dirty="0"/>
          </a:p>
          <a:p>
            <a:pPr marL="342900" lvl="0" indent="-342900">
              <a:buFont typeface="Arial" panose="020B0604020202020204" pitchFamily="34" charset="0"/>
              <a:buChar char="•"/>
            </a:pPr>
            <a:r>
              <a:rPr lang="en-US" sz="2800" dirty="0" smtClean="0"/>
              <a:t>33,230 responses (~26% response rate)</a:t>
            </a:r>
          </a:p>
          <a:p>
            <a:pPr marL="342900" lvl="0" indent="-342900">
              <a:buFont typeface="Arial" panose="020B0604020202020204" pitchFamily="34" charset="0"/>
              <a:buChar char="•"/>
            </a:pPr>
            <a:r>
              <a:rPr lang="en-US" sz="2800" dirty="0" smtClean="0"/>
              <a:t>88% completed survey that started it</a:t>
            </a:r>
          </a:p>
          <a:p>
            <a:pPr marL="342900" lvl="0" indent="-342900">
              <a:buFont typeface="Arial" panose="020B0604020202020204" pitchFamily="34" charset="0"/>
              <a:buChar char="•"/>
            </a:pPr>
            <a:r>
              <a:rPr lang="en-US" sz="2800" dirty="0" smtClean="0"/>
              <a:t>Median survey time = 20 min.</a:t>
            </a:r>
            <a:endParaRPr lang="en-US" sz="2800" dirty="0"/>
          </a:p>
          <a:p>
            <a:pPr marL="342900" lvl="0" indent="-342900">
              <a:buFont typeface="Arial" panose="020B0604020202020204" pitchFamily="34" charset="0"/>
              <a:buChar char="•"/>
            </a:pPr>
            <a:r>
              <a:rPr lang="en-US" sz="2800" dirty="0" smtClean="0"/>
              <a:t>Non-response mail survey –early Feb.</a:t>
            </a:r>
          </a:p>
          <a:p>
            <a:pPr marL="342900" lvl="0" indent="-342900">
              <a:buFont typeface="Arial" panose="020B0604020202020204" pitchFamily="34" charset="0"/>
              <a:buChar char="•"/>
            </a:pPr>
            <a:r>
              <a:rPr lang="en-US" sz="2800" dirty="0" smtClean="0"/>
              <a:t>Report – late Mar.</a:t>
            </a:r>
            <a:endParaRPr lang="en-US" sz="2800" dirty="0"/>
          </a:p>
        </p:txBody>
      </p:sp>
    </p:spTree>
    <p:extLst>
      <p:ext uri="{BB962C8B-B14F-4D97-AF65-F5344CB8AC3E}">
        <p14:creationId xmlns:p14="http://schemas.microsoft.com/office/powerpoint/2010/main" val="74866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22263"/>
            <a:ext cx="9144000" cy="1354138"/>
          </a:xfrm>
        </p:spPr>
        <p:txBody>
          <a:bodyPr/>
          <a:lstStyle/>
          <a:p>
            <a:r>
              <a:rPr lang="en-US" dirty="0" smtClean="0"/>
              <a:t>Hunter </a:t>
            </a:r>
            <a:r>
              <a:rPr lang="en-US" sz="4400" dirty="0" smtClean="0"/>
              <a:t>Survey</a:t>
            </a:r>
            <a:endParaRPr lang="en-US" sz="4400" dirty="0"/>
          </a:p>
        </p:txBody>
      </p:sp>
      <p:sp>
        <p:nvSpPr>
          <p:cNvPr id="17" name="Rectangle 4"/>
          <p:cNvSpPr>
            <a:spLocks noChangeArrowheads="1"/>
          </p:cNvSpPr>
          <p:nvPr/>
        </p:nvSpPr>
        <p:spPr bwMode="auto">
          <a:xfrm>
            <a:off x="166632" y="5006043"/>
            <a:ext cx="1814139" cy="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0" name="Rectangle 4"/>
          <p:cNvSpPr>
            <a:spLocks noChangeArrowheads="1"/>
          </p:cNvSpPr>
          <p:nvPr/>
        </p:nvSpPr>
        <p:spPr bwMode="auto">
          <a:xfrm>
            <a:off x="1690633" y="4845410"/>
            <a:ext cx="1814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latin typeface="Calibri" panose="020F0502020204030204"/>
            </a:endParaRPr>
          </a:p>
        </p:txBody>
      </p:sp>
      <p:sp>
        <p:nvSpPr>
          <p:cNvPr id="6" name="Rectangle 5"/>
          <p:cNvSpPr/>
          <p:nvPr/>
        </p:nvSpPr>
        <p:spPr>
          <a:xfrm>
            <a:off x="4494118" y="1218276"/>
            <a:ext cx="4572000" cy="4832092"/>
          </a:xfrm>
          <a:prstGeom prst="rect">
            <a:avLst/>
          </a:prstGeom>
        </p:spPr>
        <p:txBody>
          <a:bodyPr>
            <a:spAutoFit/>
          </a:bodyPr>
          <a:lstStyle/>
          <a:p>
            <a:pPr marL="342900" lvl="0" indent="-342900">
              <a:buFont typeface="Arial" panose="020B0604020202020204" pitchFamily="34" charset="0"/>
              <a:buChar char="•"/>
            </a:pPr>
            <a:r>
              <a:rPr lang="en-US" sz="2800" dirty="0" smtClean="0"/>
              <a:t>2 mail contacts 35,000+ waterfowl  - mid. Nov. –Jan.</a:t>
            </a:r>
            <a:endParaRPr lang="en-US" sz="2800" dirty="0"/>
          </a:p>
          <a:p>
            <a:pPr marL="342900" lvl="0" indent="-342900">
              <a:buFont typeface="Arial" panose="020B0604020202020204" pitchFamily="34" charset="0"/>
              <a:buChar char="•"/>
            </a:pPr>
            <a:r>
              <a:rPr lang="en-US" sz="2800" dirty="0" smtClean="0"/>
              <a:t>~5,300 online surveys (~15% response rate)</a:t>
            </a:r>
          </a:p>
          <a:p>
            <a:pPr marL="342900" lvl="0" indent="-342900">
              <a:buFont typeface="Arial" panose="020B0604020202020204" pitchFamily="34" charset="0"/>
              <a:buChar char="•"/>
            </a:pPr>
            <a:r>
              <a:rPr lang="en-US" sz="2800" dirty="0" smtClean="0"/>
              <a:t>~92% completed survey that started it</a:t>
            </a:r>
            <a:endParaRPr lang="en-US" sz="2800" dirty="0"/>
          </a:p>
          <a:p>
            <a:pPr marL="342900" lvl="0" indent="-342900">
              <a:buFont typeface="Arial" panose="020B0604020202020204" pitchFamily="34" charset="0"/>
              <a:buChar char="•"/>
            </a:pPr>
            <a:r>
              <a:rPr lang="en-US" sz="2800" dirty="0" smtClean="0"/>
              <a:t>Final contact to be made in states with low RR</a:t>
            </a:r>
          </a:p>
          <a:p>
            <a:pPr marL="342900" indent="-342900">
              <a:buFont typeface="Arial" panose="020B0604020202020204" pitchFamily="34" charset="0"/>
              <a:buChar char="•"/>
            </a:pPr>
            <a:r>
              <a:rPr lang="en-US" sz="2800" dirty="0" smtClean="0"/>
              <a:t>Non-response mail survey – Feb.</a:t>
            </a:r>
          </a:p>
          <a:p>
            <a:pPr marL="342900" indent="-342900">
              <a:buFont typeface="Arial" panose="020B0604020202020204" pitchFamily="34" charset="0"/>
              <a:buChar char="•"/>
            </a:pPr>
            <a:r>
              <a:rPr lang="en-US" sz="2800" dirty="0" smtClean="0"/>
              <a:t>Report – late Mar.</a:t>
            </a:r>
            <a:endParaRPr lang="en-US" sz="2800" dirty="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07" y="1218275"/>
            <a:ext cx="4372211" cy="444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84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354138"/>
          </a:xfrm>
        </p:spPr>
        <p:txBody>
          <a:bodyPr/>
          <a:lstStyle/>
          <a:p>
            <a:r>
              <a:rPr lang="en-US" dirty="0" smtClean="0"/>
              <a:t>Canada Update</a:t>
            </a:r>
            <a:endParaRPr lang="en-US" sz="4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1164471" y="505827"/>
            <a:ext cx="3717473" cy="553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931498" y="1451917"/>
            <a:ext cx="3135025" cy="1754326"/>
          </a:xfrm>
          <a:prstGeom prst="rect">
            <a:avLst/>
          </a:prstGeom>
        </p:spPr>
        <p:txBody>
          <a:bodyPr wrap="none">
            <a:spAutoFit/>
          </a:bodyPr>
          <a:lstStyle/>
          <a:p>
            <a:r>
              <a:rPr lang="en-US" sz="2800" dirty="0"/>
              <a:t>S</a:t>
            </a:r>
            <a:r>
              <a:rPr lang="en-US" sz="2800" dirty="0" smtClean="0"/>
              <a:t>urveys in March</a:t>
            </a:r>
          </a:p>
          <a:p>
            <a:endParaRPr lang="en-US" sz="2800" dirty="0"/>
          </a:p>
          <a:p>
            <a:r>
              <a:rPr lang="en-US" sz="2800" dirty="0" smtClean="0"/>
              <a:t>Working on funding</a:t>
            </a:r>
          </a:p>
          <a:p>
            <a:r>
              <a:rPr lang="en-US" sz="2400" dirty="0" smtClean="0"/>
              <a:t>   </a:t>
            </a:r>
            <a:endParaRPr lang="en-US" sz="2400" dirty="0"/>
          </a:p>
        </p:txBody>
      </p:sp>
    </p:spTree>
    <p:extLst>
      <p:ext uri="{BB962C8B-B14F-4D97-AF65-F5344CB8AC3E}">
        <p14:creationId xmlns:p14="http://schemas.microsoft.com/office/powerpoint/2010/main" val="1105487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The Date</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1190408"/>
            <a:ext cx="9226533" cy="5936533"/>
          </a:xfrm>
        </p:spPr>
      </p:pic>
    </p:spTree>
    <p:extLst>
      <p:ext uri="{BB962C8B-B14F-4D97-AF65-F5344CB8AC3E}">
        <p14:creationId xmlns:p14="http://schemas.microsoft.com/office/powerpoint/2010/main" val="22934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Science One-pager</a:t>
            </a:r>
            <a:endParaRPr lang="en-US" dirty="0"/>
          </a:p>
        </p:txBody>
      </p:sp>
      <p:sp>
        <p:nvSpPr>
          <p:cNvPr id="3" name="Content Placeholder 2"/>
          <p:cNvSpPr>
            <a:spLocks noGrp="1"/>
          </p:cNvSpPr>
          <p:nvPr>
            <p:ph idx="1"/>
          </p:nvPr>
        </p:nvSpPr>
        <p:spPr/>
        <p:txBody>
          <a:bodyPr/>
          <a:lstStyle/>
          <a:p>
            <a:r>
              <a:rPr lang="en-US" dirty="0" smtClean="0"/>
              <a:t>How will you (or others) use it?</a:t>
            </a:r>
          </a:p>
          <a:p>
            <a:pPr lvl="1"/>
            <a:r>
              <a:rPr lang="en-US" dirty="0" smtClean="0"/>
              <a:t>With what goal/purpose?</a:t>
            </a:r>
          </a:p>
          <a:p>
            <a:pPr lvl="1"/>
            <a:r>
              <a:rPr lang="en-US" dirty="0" smtClean="0"/>
              <a:t>With what audience?</a:t>
            </a:r>
            <a:endParaRPr lang="en-US" dirty="0"/>
          </a:p>
        </p:txBody>
      </p:sp>
      <p:sp>
        <p:nvSpPr>
          <p:cNvPr id="4" name="TextBox 3"/>
          <p:cNvSpPr txBox="1"/>
          <p:nvPr/>
        </p:nvSpPr>
        <p:spPr>
          <a:xfrm>
            <a:off x="1559860" y="4554070"/>
            <a:ext cx="6508376" cy="1477328"/>
          </a:xfrm>
          <a:prstGeom prst="rect">
            <a:avLst/>
          </a:prstGeom>
          <a:noFill/>
        </p:spPr>
        <p:txBody>
          <a:bodyPr wrap="square" rtlCol="0">
            <a:spAutoFit/>
          </a:bodyPr>
          <a:lstStyle/>
          <a:p>
            <a:r>
              <a:rPr lang="en-US" sz="3000" dirty="0" smtClean="0"/>
              <a:t> </a:t>
            </a:r>
            <a:r>
              <a:rPr lang="en-US" sz="3000" dirty="0" smtClean="0">
                <a:sym typeface="Wingdings"/>
              </a:rPr>
              <a:t> Your answers will inform content, messaging, and distribution (but let’s not talk about those details today).</a:t>
            </a:r>
            <a:endParaRPr lang="en-US" sz="3000" dirty="0"/>
          </a:p>
        </p:txBody>
      </p:sp>
      <p:pic>
        <p:nvPicPr>
          <p:cNvPr id="5" name="Picture 4"/>
          <p:cNvPicPr>
            <a:picLocks noChangeAspect="1"/>
          </p:cNvPicPr>
          <p:nvPr/>
        </p:nvPicPr>
        <p:blipFill>
          <a:blip r:embed="rId3"/>
          <a:stretch>
            <a:fillRect/>
          </a:stretch>
        </p:blipFill>
        <p:spPr>
          <a:xfrm>
            <a:off x="5688105" y="2456328"/>
            <a:ext cx="2904339" cy="1915180"/>
          </a:xfrm>
          <a:prstGeom prst="rect">
            <a:avLst/>
          </a:prstGeom>
        </p:spPr>
      </p:pic>
    </p:spTree>
    <p:extLst>
      <p:ext uri="{BB962C8B-B14F-4D97-AF65-F5344CB8AC3E}">
        <p14:creationId xmlns:p14="http://schemas.microsoft.com/office/powerpoint/2010/main" val="166564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HD Landscape</a:t>
            </a:r>
          </a:p>
          <a:p>
            <a:r>
              <a:rPr lang="en-US" dirty="0" smtClean="0"/>
              <a:t>Review of Work </a:t>
            </a:r>
            <a:r>
              <a:rPr lang="en-US" dirty="0"/>
              <a:t>Plan</a:t>
            </a:r>
          </a:p>
          <a:p>
            <a:r>
              <a:rPr lang="en-US" dirty="0" smtClean="0"/>
              <a:t>National Social Science Coordinator</a:t>
            </a:r>
          </a:p>
          <a:p>
            <a:pPr lvl="1"/>
            <a:r>
              <a:rPr lang="en-US" dirty="0" smtClean="0"/>
              <a:t>Welcome Ashley </a:t>
            </a:r>
            <a:r>
              <a:rPr lang="en-US" dirty="0" err="1" smtClean="0"/>
              <a:t>Gramza</a:t>
            </a:r>
            <a:endParaRPr lang="en-US" dirty="0" smtClean="0"/>
          </a:p>
          <a:p>
            <a:pPr lvl="1"/>
            <a:r>
              <a:rPr lang="en-US" dirty="0" smtClean="0"/>
              <a:t>First Quarter Work</a:t>
            </a:r>
          </a:p>
          <a:p>
            <a:pPr lvl="1"/>
            <a:r>
              <a:rPr lang="en-US" dirty="0"/>
              <a:t>Role of Advisory Team</a:t>
            </a:r>
          </a:p>
          <a:p>
            <a:r>
              <a:rPr lang="en-US" dirty="0" smtClean="0"/>
              <a:t>National Survey Update</a:t>
            </a:r>
          </a:p>
          <a:p>
            <a:r>
              <a:rPr lang="en-US" dirty="0" smtClean="0"/>
              <a:t>Social Science One-pager</a:t>
            </a:r>
            <a:endParaRPr lang="en-US" dirty="0"/>
          </a:p>
        </p:txBody>
      </p:sp>
      <p:pic>
        <p:nvPicPr>
          <p:cNvPr id="4" name="Picture 3" descr="imgres.jpg"/>
          <p:cNvPicPr>
            <a:picLocks noChangeAspect="1"/>
          </p:cNvPicPr>
          <p:nvPr/>
        </p:nvPicPr>
        <p:blipFill rotWithShape="1">
          <a:blip r:embed="rId3" cstate="screen">
            <a:extLst>
              <a:ext uri="{28A0092B-C50C-407E-A947-70E740481C1C}">
                <a14:useLocalDpi xmlns:a14="http://schemas.microsoft.com/office/drawing/2010/main"/>
              </a:ext>
            </a:extLst>
          </a:blip>
          <a:srcRect b="-12846"/>
          <a:stretch/>
        </p:blipFill>
        <p:spPr>
          <a:xfrm>
            <a:off x="6099022" y="3784541"/>
            <a:ext cx="2291942" cy="2831060"/>
          </a:xfrm>
          <a:prstGeom prst="rect">
            <a:avLst/>
          </a:prstGeom>
          <a:ln>
            <a:noFill/>
          </a:ln>
          <a:effectLst>
            <a:softEdge rad="112500"/>
          </a:effectLst>
        </p:spPr>
      </p:pic>
      <p:sp>
        <p:nvSpPr>
          <p:cNvPr id="5" name="Title 4"/>
          <p:cNvSpPr>
            <a:spLocks noGrp="1"/>
          </p:cNvSpPr>
          <p:nvPr>
            <p:ph type="title"/>
          </p:nvPr>
        </p:nvSpPr>
        <p:spPr/>
        <p:txBody>
          <a:bodyPr/>
          <a:lstStyle/>
          <a:p>
            <a:r>
              <a:rPr lang="en-US" dirty="0" smtClean="0"/>
              <a:t>Topics</a:t>
            </a:r>
            <a:endParaRPr lang="en-US" dirty="0"/>
          </a:p>
        </p:txBody>
      </p:sp>
    </p:spTree>
    <p:extLst>
      <p:ext uri="{BB962C8B-B14F-4D97-AF65-F5344CB8AC3E}">
        <p14:creationId xmlns:p14="http://schemas.microsoft.com/office/powerpoint/2010/main" val="507789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HD Landscape</a:t>
            </a:r>
            <a:endParaRPr lang="en-US" dirty="0"/>
          </a:p>
        </p:txBody>
      </p:sp>
      <p:sp>
        <p:nvSpPr>
          <p:cNvPr id="3" name="Content Placeholder 2"/>
          <p:cNvSpPr>
            <a:spLocks noGrp="1"/>
          </p:cNvSpPr>
          <p:nvPr>
            <p:ph idx="1"/>
          </p:nvPr>
        </p:nvSpPr>
        <p:spPr/>
        <p:txBody>
          <a:bodyPr/>
          <a:lstStyle/>
          <a:p>
            <a:r>
              <a:rPr lang="en-US" dirty="0" smtClean="0"/>
              <a:t>Vibrant subcommittee</a:t>
            </a:r>
          </a:p>
          <a:p>
            <a:pPr lvl="1"/>
            <a:r>
              <a:rPr lang="en-US" dirty="0" smtClean="0"/>
              <a:t>20+ active members</a:t>
            </a:r>
          </a:p>
          <a:p>
            <a:r>
              <a:rPr lang="en-US" dirty="0" smtClean="0"/>
              <a:t>HD interest growing </a:t>
            </a:r>
          </a:p>
          <a:p>
            <a:pPr lvl="1"/>
            <a:r>
              <a:rPr lang="en-US" dirty="0" smtClean="0"/>
              <a:t>JV Coordinators meeting</a:t>
            </a:r>
          </a:p>
          <a:p>
            <a:pPr lvl="1"/>
            <a:r>
              <a:rPr lang="en-US" dirty="0" smtClean="0"/>
              <a:t>SEAFWA</a:t>
            </a:r>
          </a:p>
          <a:p>
            <a:r>
              <a:rPr lang="en-US" dirty="0" smtClean="0"/>
              <a:t>New SS positions</a:t>
            </a:r>
          </a:p>
          <a:p>
            <a:pPr lvl="1"/>
            <a:r>
              <a:rPr lang="en-US" dirty="0" smtClean="0"/>
              <a:t>2 National Parks; More in USFWS; 15+ TNC; etc.</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2385" y="1417638"/>
            <a:ext cx="3711639" cy="1612433"/>
          </a:xfrm>
          <a:prstGeom prst="rect">
            <a:avLst/>
          </a:prstGeom>
        </p:spPr>
      </p:pic>
    </p:spTree>
    <p:extLst>
      <p:ext uri="{BB962C8B-B14F-4D97-AF65-F5344CB8AC3E}">
        <p14:creationId xmlns:p14="http://schemas.microsoft.com/office/powerpoint/2010/main" val="142076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884"/>
            <a:ext cx="8229600" cy="1143000"/>
          </a:xfrm>
        </p:spPr>
        <p:txBody>
          <a:bodyPr>
            <a:normAutofit/>
          </a:bodyPr>
          <a:lstStyle/>
          <a:p>
            <a:r>
              <a:rPr lang="en-US" dirty="0" smtClean="0"/>
              <a:t>HD Work Plan </a:t>
            </a:r>
            <a:endParaRPr lang="en-US" dirty="0"/>
          </a:p>
        </p:txBody>
      </p:sp>
      <p:sp>
        <p:nvSpPr>
          <p:cNvPr id="3" name="Content Placeholder 2"/>
          <p:cNvSpPr>
            <a:spLocks noGrp="1"/>
          </p:cNvSpPr>
          <p:nvPr>
            <p:ph idx="1"/>
          </p:nvPr>
        </p:nvSpPr>
        <p:spPr>
          <a:xfrm>
            <a:off x="244549" y="1236884"/>
            <a:ext cx="8756016" cy="5343210"/>
          </a:xfrm>
        </p:spPr>
        <p:txBody>
          <a:bodyPr>
            <a:normAutofit/>
          </a:bodyPr>
          <a:lstStyle/>
          <a:p>
            <a:r>
              <a:rPr lang="en-US" dirty="0"/>
              <a:t>Enable bird conservation partners to integrate </a:t>
            </a:r>
            <a:r>
              <a:rPr lang="en-US" b="1" dirty="0"/>
              <a:t>human dimensions </a:t>
            </a:r>
            <a:r>
              <a:rPr lang="en-US" dirty="0"/>
              <a:t>science and tools into bird conservation efforts. </a:t>
            </a:r>
            <a:endParaRPr lang="en-US" dirty="0" smtClean="0"/>
          </a:p>
          <a:p>
            <a:pPr lvl="1"/>
            <a:r>
              <a:rPr lang="en-US" dirty="0"/>
              <a:t>Contribute to </a:t>
            </a:r>
            <a:r>
              <a:rPr lang="en-US" dirty="0" smtClean="0"/>
              <a:t>NAWMP HD efforts</a:t>
            </a:r>
          </a:p>
          <a:p>
            <a:pPr lvl="1"/>
            <a:r>
              <a:rPr lang="en-US" dirty="0"/>
              <a:t>Strengthen the social science capacity for bird organizations through sharing relevant research and offering trainings and/or workshops.</a:t>
            </a:r>
          </a:p>
          <a:p>
            <a:pPr lvl="1"/>
            <a:r>
              <a:rPr lang="en-US" dirty="0"/>
              <a:t>Understand how to support birdwatchers and natural resource managers and other key audiences interested in conservation.</a:t>
            </a:r>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50887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Social Science Coordinator</a:t>
            </a:r>
            <a:endParaRPr lang="en-US" dirty="0"/>
          </a:p>
        </p:txBody>
      </p:sp>
      <p:sp>
        <p:nvSpPr>
          <p:cNvPr id="3" name="Content Placeholder 2"/>
          <p:cNvSpPr>
            <a:spLocks noGrp="1"/>
          </p:cNvSpPr>
          <p:nvPr>
            <p:ph idx="1"/>
          </p:nvPr>
        </p:nvSpPr>
        <p:spPr>
          <a:xfrm>
            <a:off x="457200" y="1444219"/>
            <a:ext cx="8229600" cy="4998942"/>
          </a:xfrm>
        </p:spPr>
        <p:txBody>
          <a:bodyPr>
            <a:normAutofit/>
          </a:bodyPr>
          <a:lstStyle/>
          <a:p>
            <a:r>
              <a:rPr lang="en-US" dirty="0" smtClean="0"/>
              <a:t>Funding Partners</a:t>
            </a:r>
          </a:p>
          <a:p>
            <a:pPr lvl="1"/>
            <a:r>
              <a:rPr lang="en-US" dirty="0" smtClean="0"/>
              <a:t>USDA Farm Service Agency</a:t>
            </a:r>
          </a:p>
          <a:p>
            <a:pPr lvl="1"/>
            <a:r>
              <a:rPr lang="en-US" dirty="0" smtClean="0"/>
              <a:t>USDA Forest Service</a:t>
            </a:r>
          </a:p>
          <a:p>
            <a:pPr lvl="1"/>
            <a:r>
              <a:rPr lang="en-US" dirty="0" smtClean="0"/>
              <a:t>North Carolina Wildlife Resources Commission</a:t>
            </a:r>
          </a:p>
          <a:p>
            <a:pPr lvl="1"/>
            <a:r>
              <a:rPr lang="en-US" dirty="0" smtClean="0"/>
              <a:t>Virginia Tech</a:t>
            </a:r>
          </a:p>
          <a:p>
            <a:r>
              <a:rPr lang="en-US" dirty="0" smtClean="0"/>
              <a:t>2 years secured</a:t>
            </a:r>
          </a:p>
          <a:p>
            <a:endParaRPr lang="en-US" dirty="0"/>
          </a:p>
          <a:p>
            <a:endParaRPr lang="en-US" dirty="0"/>
          </a:p>
        </p:txBody>
      </p:sp>
      <p:pic>
        <p:nvPicPr>
          <p:cNvPr id="5" name="Picture 4"/>
          <p:cNvPicPr>
            <a:picLocks noChangeAspect="1"/>
          </p:cNvPicPr>
          <p:nvPr/>
        </p:nvPicPr>
        <p:blipFill>
          <a:blip r:embed="rId3"/>
          <a:stretch>
            <a:fillRect/>
          </a:stretch>
        </p:blipFill>
        <p:spPr>
          <a:xfrm>
            <a:off x="5400179" y="4087906"/>
            <a:ext cx="3412127" cy="1816847"/>
          </a:xfrm>
          <a:prstGeom prst="rect">
            <a:avLst/>
          </a:prstGeom>
        </p:spPr>
      </p:pic>
    </p:spTree>
    <p:extLst>
      <p:ext uri="{BB962C8B-B14F-4D97-AF65-F5344CB8AC3E}">
        <p14:creationId xmlns:p14="http://schemas.microsoft.com/office/powerpoint/2010/main" val="54499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Ashley </a:t>
            </a:r>
            <a:r>
              <a:rPr lang="en-US" dirty="0" err="1" smtClean="0"/>
              <a:t>Gramza</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17638"/>
            <a:ext cx="9144000" cy="5143500"/>
          </a:xfrm>
          <a:prstGeom prst="rect">
            <a:avLst/>
          </a:prstGeom>
        </p:spPr>
      </p:pic>
    </p:spTree>
    <p:extLst>
      <p:ext uri="{BB962C8B-B14F-4D97-AF65-F5344CB8AC3E}">
        <p14:creationId xmlns:p14="http://schemas.microsoft.com/office/powerpoint/2010/main" val="865119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35" y="0"/>
            <a:ext cx="8229600" cy="1143000"/>
          </a:xfrm>
        </p:spPr>
        <p:txBody>
          <a:bodyPr/>
          <a:lstStyle/>
          <a:p>
            <a:r>
              <a:rPr lang="en-US" dirty="0" smtClean="0"/>
              <a:t>First Quarter</a:t>
            </a:r>
            <a:endParaRPr lang="en-US" dirty="0"/>
          </a:p>
        </p:txBody>
      </p:sp>
      <p:sp>
        <p:nvSpPr>
          <p:cNvPr id="3" name="Content Placeholder 2"/>
          <p:cNvSpPr>
            <a:spLocks noGrp="1"/>
          </p:cNvSpPr>
          <p:nvPr>
            <p:ph idx="1"/>
          </p:nvPr>
        </p:nvSpPr>
        <p:spPr>
          <a:xfrm>
            <a:off x="148729" y="1046603"/>
            <a:ext cx="8995271" cy="3492346"/>
          </a:xfrm>
        </p:spPr>
        <p:txBody>
          <a:bodyPr>
            <a:normAutofit/>
          </a:bodyPr>
          <a:lstStyle/>
          <a:p>
            <a:r>
              <a:rPr lang="en-US" dirty="0" smtClean="0"/>
              <a:t>Make </a:t>
            </a:r>
            <a:r>
              <a:rPr lang="en-US" dirty="0"/>
              <a:t>connections and </a:t>
            </a:r>
            <a:r>
              <a:rPr lang="en-US" dirty="0" smtClean="0"/>
              <a:t>start </a:t>
            </a:r>
            <a:r>
              <a:rPr lang="en-US" dirty="0"/>
              <a:t>to understand HD needs </a:t>
            </a:r>
            <a:r>
              <a:rPr lang="en-US" dirty="0" smtClean="0"/>
              <a:t>within the bird conservation community</a:t>
            </a:r>
          </a:p>
          <a:p>
            <a:r>
              <a:rPr lang="en-US" dirty="0" smtClean="0"/>
              <a:t>Update HD subcommittee </a:t>
            </a:r>
            <a:r>
              <a:rPr lang="en-US" dirty="0" err="1" smtClean="0"/>
              <a:t>workplan</a:t>
            </a:r>
            <a:endParaRPr lang="en-US" dirty="0" smtClean="0"/>
          </a:p>
          <a:p>
            <a:r>
              <a:rPr lang="en-US" dirty="0" smtClean="0"/>
              <a:t>Draft HD factsheet specific to bird conservation</a:t>
            </a:r>
          </a:p>
          <a:p>
            <a:r>
              <a:rPr lang="en-US" dirty="0" smtClean="0"/>
              <a:t>Begin work on CRP private lands research project</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2854" y="4459075"/>
            <a:ext cx="3073707" cy="230528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538949"/>
            <a:ext cx="2990735" cy="1987959"/>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8681" y="4674396"/>
            <a:ext cx="2755319" cy="1852512"/>
          </a:xfrm>
          <a:prstGeom prst="rect">
            <a:avLst/>
          </a:prstGeom>
        </p:spPr>
      </p:pic>
    </p:spTree>
    <p:extLst>
      <p:ext uri="{BB962C8B-B14F-4D97-AF65-F5344CB8AC3E}">
        <p14:creationId xmlns:p14="http://schemas.microsoft.com/office/powerpoint/2010/main" val="1002504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Been Hearing</a:t>
            </a:r>
            <a:endParaRPr lang="en-US" dirty="0"/>
          </a:p>
        </p:txBody>
      </p:sp>
      <p:sp>
        <p:nvSpPr>
          <p:cNvPr id="3" name="Content Placeholder 2"/>
          <p:cNvSpPr>
            <a:spLocks noGrp="1"/>
          </p:cNvSpPr>
          <p:nvPr>
            <p:ph idx="1"/>
          </p:nvPr>
        </p:nvSpPr>
        <p:spPr/>
        <p:txBody>
          <a:bodyPr/>
          <a:lstStyle/>
          <a:p>
            <a:r>
              <a:rPr lang="en-US" dirty="0" smtClean="0"/>
              <a:t>Research on engaging stakeholders</a:t>
            </a:r>
          </a:p>
          <a:p>
            <a:r>
              <a:rPr lang="en-US" dirty="0" smtClean="0"/>
              <a:t>Explain need &amp; purpose of HD</a:t>
            </a:r>
          </a:p>
          <a:p>
            <a:r>
              <a:rPr lang="en-US" dirty="0" smtClean="0"/>
              <a:t>Success stories of HD and birds</a:t>
            </a:r>
          </a:p>
          <a:p>
            <a:r>
              <a:rPr lang="en-US" dirty="0" smtClean="0"/>
              <a:t>Connect bird folks with HD folks</a:t>
            </a:r>
          </a:p>
          <a:p>
            <a:r>
              <a:rPr lang="en-US" dirty="0" smtClean="0"/>
              <a:t>Partner with others to advance needs</a:t>
            </a:r>
            <a:endParaRPr lang="en-US" dirty="0"/>
          </a:p>
        </p:txBody>
      </p:sp>
      <p:pic>
        <p:nvPicPr>
          <p:cNvPr id="4" name="Picture 3"/>
          <p:cNvPicPr>
            <a:picLocks noChangeAspect="1"/>
          </p:cNvPicPr>
          <p:nvPr/>
        </p:nvPicPr>
        <p:blipFill>
          <a:blip r:embed="rId2"/>
          <a:stretch>
            <a:fillRect/>
          </a:stretch>
        </p:blipFill>
        <p:spPr>
          <a:xfrm>
            <a:off x="2117165" y="4745317"/>
            <a:ext cx="4610100" cy="1765300"/>
          </a:xfrm>
          <a:prstGeom prst="rect">
            <a:avLst/>
          </a:prstGeom>
        </p:spPr>
      </p:pic>
    </p:spTree>
    <p:extLst>
      <p:ext uri="{BB962C8B-B14F-4D97-AF65-F5344CB8AC3E}">
        <p14:creationId xmlns:p14="http://schemas.microsoft.com/office/powerpoint/2010/main" val="1743547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Team</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Members</a:t>
            </a:r>
          </a:p>
          <a:p>
            <a:pPr lvl="1"/>
            <a:r>
              <a:rPr lang="en-US" dirty="0" smtClean="0"/>
              <a:t>Ashley </a:t>
            </a:r>
            <a:r>
              <a:rPr lang="en-US" dirty="0" err="1" smtClean="0"/>
              <a:t>Dayer</a:t>
            </a:r>
            <a:r>
              <a:rPr lang="en-US" dirty="0" smtClean="0"/>
              <a:t>, Supervisor at Virginia Tech</a:t>
            </a:r>
          </a:p>
          <a:p>
            <a:pPr lvl="1"/>
            <a:r>
              <a:rPr lang="en-US" dirty="0" smtClean="0"/>
              <a:t>Tammy </a:t>
            </a:r>
            <a:r>
              <a:rPr lang="en-US" dirty="0" err="1" smtClean="0"/>
              <a:t>Vercauteren</a:t>
            </a:r>
            <a:endParaRPr lang="en-US" dirty="0" smtClean="0"/>
          </a:p>
          <a:p>
            <a:pPr lvl="1"/>
            <a:r>
              <a:rPr lang="en-US" dirty="0" smtClean="0"/>
              <a:t>Natalie Sexton</a:t>
            </a:r>
          </a:p>
          <a:p>
            <a:pPr lvl="1"/>
            <a:r>
              <a:rPr lang="en-US" dirty="0" smtClean="0"/>
              <a:t>Todd Fearer</a:t>
            </a:r>
          </a:p>
          <a:p>
            <a:pPr lvl="1"/>
            <a:r>
              <a:rPr lang="en-US" dirty="0" smtClean="0"/>
              <a:t>Scott Anderson</a:t>
            </a:r>
          </a:p>
          <a:p>
            <a:pPr lvl="1"/>
            <a:r>
              <a:rPr lang="en-US" dirty="0" smtClean="0"/>
              <a:t>Judith </a:t>
            </a:r>
            <a:r>
              <a:rPr lang="en-US" dirty="0" err="1" smtClean="0"/>
              <a:t>Scarl</a:t>
            </a:r>
            <a:endParaRPr lang="en-US" dirty="0"/>
          </a:p>
        </p:txBody>
      </p:sp>
      <p:pic>
        <p:nvPicPr>
          <p:cNvPr id="5" name="Picture 6" descr="Image result for bird conservancy of the rockies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7879" y="2821297"/>
            <a:ext cx="1640534" cy="16405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005" y="5180753"/>
            <a:ext cx="2195820" cy="1234234"/>
          </a:xfrm>
          <a:prstGeom prst="rect">
            <a:avLst/>
          </a:prstGeom>
        </p:spPr>
      </p:pic>
      <p:pic>
        <p:nvPicPr>
          <p:cNvPr id="1026" name="Picture 2" descr="Image result for US FW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03857" y="4757283"/>
            <a:ext cx="1386785" cy="16577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virginia tech"/>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9562" y="5141813"/>
            <a:ext cx="1697566" cy="1273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north carolina wildlife resources commission"/>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15978" y="5017458"/>
            <a:ext cx="1418325" cy="1397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ppalachian joint ventur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89929" y="2821297"/>
            <a:ext cx="1252098" cy="184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173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7922</TotalTime>
  <Words>1509</Words>
  <Application>Microsoft Office PowerPoint</Application>
  <PresentationFormat>On-screen Show (4:3)</PresentationFormat>
  <Paragraphs>182</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Bodoni MT</vt:lpstr>
      <vt:lpstr>Calibri</vt:lpstr>
      <vt:lpstr>Wingdings</vt:lpstr>
      <vt:lpstr>Office Theme</vt:lpstr>
      <vt:lpstr>PowerPoint Presentation</vt:lpstr>
      <vt:lpstr>Topics</vt:lpstr>
      <vt:lpstr>The HD Landscape</vt:lpstr>
      <vt:lpstr>HD Work Plan </vt:lpstr>
      <vt:lpstr>National Social Science Coordinator</vt:lpstr>
      <vt:lpstr>Welcome Ashley Gramza</vt:lpstr>
      <vt:lpstr>First Quarter</vt:lpstr>
      <vt:lpstr>What We’ve Been Hearing</vt:lpstr>
      <vt:lpstr>Advisory Team</vt:lpstr>
      <vt:lpstr>Role of Advisory Team</vt:lpstr>
      <vt:lpstr>The Position</vt:lpstr>
      <vt:lpstr>National Survey</vt:lpstr>
      <vt:lpstr>General Public Survey</vt:lpstr>
      <vt:lpstr>Bird Viewer Survey</vt:lpstr>
      <vt:lpstr>Hunter Survey</vt:lpstr>
      <vt:lpstr>Canada Update</vt:lpstr>
      <vt:lpstr>Save The Date</vt:lpstr>
      <vt:lpstr>Social Science One-pager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Dimensions  and Joint Ventures</dc:title>
  <dc:creator>Ashley Dayer</dc:creator>
  <cp:lastModifiedBy>Judith Scarl</cp:lastModifiedBy>
  <cp:revision>261</cp:revision>
  <cp:lastPrinted>2013-03-21T20:22:57Z</cp:lastPrinted>
  <dcterms:created xsi:type="dcterms:W3CDTF">2013-01-10T15:34:05Z</dcterms:created>
  <dcterms:modified xsi:type="dcterms:W3CDTF">2017-02-17T17:18:34Z</dcterms:modified>
</cp:coreProperties>
</file>