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2" r:id="rId4"/>
    <p:sldId id="263" r:id="rId5"/>
    <p:sldId id="259" r:id="rId6"/>
    <p:sldId id="260" r:id="rId7"/>
    <p:sldId id="261"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4331" autoAdjust="0"/>
  </p:normalViewPr>
  <p:slideViewPr>
    <p:cSldViewPr snapToGrid="0">
      <p:cViewPr varScale="1">
        <p:scale>
          <a:sx n="44" d="100"/>
          <a:sy n="44" d="100"/>
        </p:scale>
        <p:origin x="238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D72F9-C129-4023-8CC3-83F06399E7ED}" type="datetimeFigureOut">
              <a:rPr lang="en-US" smtClean="0"/>
              <a:t>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CE2B5-637D-4C87-96FF-A8024433EEAB}" type="slidenum">
              <a:rPr lang="en-US" smtClean="0"/>
              <a:t>‹#›</a:t>
            </a:fld>
            <a:endParaRPr lang="en-US"/>
          </a:p>
        </p:txBody>
      </p:sp>
    </p:spTree>
    <p:extLst>
      <p:ext uri="{BB962C8B-B14F-4D97-AF65-F5344CB8AC3E}">
        <p14:creationId xmlns:p14="http://schemas.microsoft.com/office/powerpoint/2010/main" val="393470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Greg’s presentation focused on a high-priority issue that NABCI should rally</a:t>
            </a:r>
            <a:r>
              <a:rPr lang="en-US" baseline="0" dirty="0" smtClean="0"/>
              <a:t> around to advance over the next year.</a:t>
            </a:r>
          </a:p>
          <a:p>
            <a:endParaRPr lang="en-US" baseline="0" dirty="0" smtClean="0"/>
          </a:p>
          <a:p>
            <a:r>
              <a:rPr lang="en-US" baseline="0" dirty="0" smtClean="0"/>
              <a:t>This is a different but related presentation about </a:t>
            </a:r>
            <a:r>
              <a:rPr lang="en-US" dirty="0" smtClean="0"/>
              <a:t>NABCI’s role in identifying and communicating shared priorities for bird conservation- how NABCI can best look across priorities identified by our partners and roll those up into some sort of national or international</a:t>
            </a:r>
            <a:r>
              <a:rPr lang="en-US" baseline="0" dirty="0" smtClean="0"/>
              <a:t> list </a:t>
            </a:r>
            <a:r>
              <a:rPr lang="en-US" baseline="0" dirty="0" smtClean="0"/>
              <a:t>or communication tool that </a:t>
            </a:r>
            <a:r>
              <a:rPr lang="en-US" baseline="0" dirty="0" smtClean="0"/>
              <a:t>could be used to communicate about the most critical needs in bird conservation. </a:t>
            </a:r>
            <a:endParaRPr lang="en-US" dirty="0"/>
          </a:p>
        </p:txBody>
      </p:sp>
      <p:sp>
        <p:nvSpPr>
          <p:cNvPr id="4" name="Slide Number Placeholder 3"/>
          <p:cNvSpPr>
            <a:spLocks noGrp="1"/>
          </p:cNvSpPr>
          <p:nvPr>
            <p:ph type="sldNum" sz="quarter" idx="10"/>
          </p:nvPr>
        </p:nvSpPr>
        <p:spPr/>
        <p:txBody>
          <a:bodyPr/>
          <a:lstStyle/>
          <a:p>
            <a:fld id="{90FCE2B5-637D-4C87-96FF-A8024433EEAB}" type="slidenum">
              <a:rPr lang="en-US" smtClean="0"/>
              <a:t>1</a:t>
            </a:fld>
            <a:endParaRPr lang="en-US"/>
          </a:p>
        </p:txBody>
      </p:sp>
    </p:spTree>
    <p:extLst>
      <p:ext uri="{BB962C8B-B14F-4D97-AF65-F5344CB8AC3E}">
        <p14:creationId xmlns:p14="http://schemas.microsoft.com/office/powerpoint/2010/main" val="2981893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we should get at</a:t>
            </a:r>
            <a:r>
              <a:rPr lang="en-US" baseline="0" dirty="0" smtClean="0"/>
              <a:t> the time scale by the end of this discussion, too. </a:t>
            </a:r>
            <a:endParaRPr lang="en-US" dirty="0"/>
          </a:p>
        </p:txBody>
      </p:sp>
      <p:sp>
        <p:nvSpPr>
          <p:cNvPr id="4" name="Slide Number Placeholder 3"/>
          <p:cNvSpPr>
            <a:spLocks noGrp="1"/>
          </p:cNvSpPr>
          <p:nvPr>
            <p:ph type="sldNum" sz="quarter" idx="10"/>
          </p:nvPr>
        </p:nvSpPr>
        <p:spPr/>
        <p:txBody>
          <a:bodyPr/>
          <a:lstStyle/>
          <a:p>
            <a:fld id="{90FCE2B5-637D-4C87-96FF-A8024433EEAB}" type="slidenum">
              <a:rPr lang="en-US" smtClean="0"/>
              <a:t>10</a:t>
            </a:fld>
            <a:endParaRPr lang="en-US"/>
          </a:p>
        </p:txBody>
      </p:sp>
    </p:spTree>
    <p:extLst>
      <p:ext uri="{BB962C8B-B14F-4D97-AF65-F5344CB8AC3E}">
        <p14:creationId xmlns:p14="http://schemas.microsoft.com/office/powerpoint/2010/main" val="2177498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presentation is to first provide some background on why we’re talking about identifying shared priorities and how that fits</a:t>
            </a:r>
            <a:r>
              <a:rPr lang="en-US" baseline="0" dirty="0" smtClean="0"/>
              <a:t> in with our strategic plan and partner requests, and then to address several questions:</a:t>
            </a:r>
          </a:p>
          <a:p>
            <a:r>
              <a:rPr lang="en-US" baseline="0" dirty="0" smtClean="0"/>
              <a:t>First, how do NABCI partner organizations envision using a list of common bird conservation priorities? </a:t>
            </a:r>
            <a:r>
              <a:rPr lang="en-US" baseline="0" dirty="0" smtClean="0"/>
              <a:t>Second, </a:t>
            </a:r>
            <a:r>
              <a:rPr lang="en-US" baseline="0" dirty="0" smtClean="0"/>
              <a:t>what process should we use to identify and compile </a:t>
            </a:r>
            <a:r>
              <a:rPr lang="en-US" baseline="0" dirty="0" smtClean="0"/>
              <a:t>priorities, to make sure that our compilation truly reflects broader bird conservation priorities? And third, if we have time to get into this, what type of product would be most useful to communicate these priorities? </a:t>
            </a:r>
            <a:endParaRPr lang="en-US" dirty="0" smtClean="0"/>
          </a:p>
          <a:p>
            <a:endParaRPr lang="en-US" baseline="0" dirty="0" smtClean="0"/>
          </a:p>
          <a:p>
            <a:r>
              <a:rPr lang="en-US" baseline="0" dirty="0" smtClean="0"/>
              <a:t>I’m going to go through the background for why we are bringing up these questions and clarify how we might go about doing this, and then I’ll come back to these three questions for discussion.</a:t>
            </a:r>
          </a:p>
          <a:p>
            <a:endParaRPr lang="en-US" baseline="0" dirty="0" smtClean="0"/>
          </a:p>
          <a:p>
            <a:r>
              <a:rPr lang="en-US" baseline="0" dirty="0" smtClean="0"/>
              <a:t>So, this presentation will not be to identify shared priorities, but rather to determine the utility and process of priority compilation. </a:t>
            </a:r>
            <a:endParaRPr lang="en-US" dirty="0"/>
          </a:p>
        </p:txBody>
      </p:sp>
      <p:sp>
        <p:nvSpPr>
          <p:cNvPr id="4" name="Slide Number Placeholder 3"/>
          <p:cNvSpPr>
            <a:spLocks noGrp="1"/>
          </p:cNvSpPr>
          <p:nvPr>
            <p:ph type="sldNum" sz="quarter" idx="10"/>
          </p:nvPr>
        </p:nvSpPr>
        <p:spPr/>
        <p:txBody>
          <a:bodyPr/>
          <a:lstStyle/>
          <a:p>
            <a:fld id="{90FCE2B5-637D-4C87-96FF-A8024433EEAB}" type="slidenum">
              <a:rPr lang="en-US" smtClean="0"/>
              <a:t>2</a:t>
            </a:fld>
            <a:endParaRPr lang="en-US"/>
          </a:p>
        </p:txBody>
      </p:sp>
    </p:spTree>
    <p:extLst>
      <p:ext uri="{BB962C8B-B14F-4D97-AF65-F5344CB8AC3E}">
        <p14:creationId xmlns:p14="http://schemas.microsoft.com/office/powerpoint/2010/main" val="3043416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first, the background. If you look through NABCI’s new</a:t>
            </a:r>
            <a:r>
              <a:rPr lang="en-US" baseline="0" dirty="0" smtClean="0"/>
              <a:t> draft Strategic Plan, which has received broad input from NABCI partners and the bird conservation community, the idea of identifying and communicating shared priorities comes up multiple times.  Our first </a:t>
            </a:r>
            <a:r>
              <a:rPr lang="en-US" baseline="0" dirty="0" err="1" smtClean="0"/>
              <a:t>subgoal</a:t>
            </a:r>
            <a:r>
              <a:rPr lang="en-US" baseline="0" dirty="0" smtClean="0"/>
              <a:t> reads: Support, develop, integrate, and promote priorities of (regional), national and international bird conservation partnerships, and one of the actions below that indicates that NABCI will “identify and support common priorities among Joint Ventures and between BCPPs.”  So as part of NABCI’s broader coordination goal, we’ve identified that it is NABCI’s role to help identify and integrate common priorities between our partners and partnerships.</a:t>
            </a:r>
          </a:p>
          <a:p>
            <a:r>
              <a:rPr lang="en-US" baseline="0" dirty="0" smtClean="0"/>
              <a:t>On the policy side, too, one of NABCI’s </a:t>
            </a:r>
            <a:r>
              <a:rPr lang="en-US" baseline="0" dirty="0" err="1" smtClean="0"/>
              <a:t>subgoals</a:t>
            </a:r>
            <a:r>
              <a:rPr lang="en-US" baseline="0" dirty="0" smtClean="0"/>
              <a:t> reads that </a:t>
            </a:r>
            <a:r>
              <a:rPr lang="en-US" baseline="0" dirty="0" err="1" smtClean="0"/>
              <a:t>NABCi</a:t>
            </a:r>
            <a:r>
              <a:rPr lang="en-US" baseline="0" dirty="0" smtClean="0"/>
              <a:t> will facilitate coordinated communication with government leadership about highest priority programs, initiatives, and needs of bird conservation- and for that to happen, we need a broad understanding of the highest priority needs as recognized by the full bird conservation community.</a:t>
            </a:r>
            <a:endParaRPr lang="en-US" dirty="0" smtClean="0"/>
          </a:p>
          <a:p>
            <a:endParaRPr lang="en-US" dirty="0" smtClean="0"/>
          </a:p>
          <a:p>
            <a:r>
              <a:rPr lang="en-US" baseline="0" dirty="0" smtClean="0"/>
              <a:t>Our Value Proposition, too, which identifies NABCI’s unique niche in the bird community, indicates that NABCI collaboratively develops and expresses a collective voice that promotes strategic bird conservation, which also is consistent with the idea of identifying and communicating key bird conservation priorities.</a:t>
            </a:r>
            <a:endParaRPr lang="en-US" dirty="0"/>
          </a:p>
        </p:txBody>
      </p:sp>
      <p:sp>
        <p:nvSpPr>
          <p:cNvPr id="4" name="Slide Number Placeholder 3"/>
          <p:cNvSpPr>
            <a:spLocks noGrp="1"/>
          </p:cNvSpPr>
          <p:nvPr>
            <p:ph type="sldNum" sz="quarter" idx="10"/>
          </p:nvPr>
        </p:nvSpPr>
        <p:spPr/>
        <p:txBody>
          <a:bodyPr/>
          <a:lstStyle/>
          <a:p>
            <a:fld id="{90FCE2B5-637D-4C87-96FF-A8024433EEAB}" type="slidenum">
              <a:rPr lang="en-US" smtClean="0"/>
              <a:t>3</a:t>
            </a:fld>
            <a:endParaRPr lang="en-US"/>
          </a:p>
        </p:txBody>
      </p:sp>
    </p:spTree>
    <p:extLst>
      <p:ext uri="{BB962C8B-B14F-4D97-AF65-F5344CB8AC3E}">
        <p14:creationId xmlns:p14="http://schemas.microsoft.com/office/powerpoint/2010/main" val="250330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s</a:t>
            </a:r>
            <a:r>
              <a:rPr lang="en-US" dirty="0" smtClean="0"/>
              <a:t>ince</a:t>
            </a:r>
            <a:r>
              <a:rPr lang="en-US" baseline="0" dirty="0" smtClean="0"/>
              <a:t> I became coordinator a year and a half ago, several different partners have brought up t</a:t>
            </a:r>
            <a:r>
              <a:rPr lang="en-US" dirty="0" smtClean="0"/>
              <a:t>he idea of needing some sort of comprehensive or overarching list of national bird</a:t>
            </a:r>
            <a:r>
              <a:rPr lang="en-US" baseline="0" dirty="0" smtClean="0"/>
              <a:t> conservation priorities.</a:t>
            </a:r>
          </a:p>
          <a:p>
            <a:endParaRPr lang="en-US" baseline="0" dirty="0" smtClean="0"/>
          </a:p>
          <a:p>
            <a:r>
              <a:rPr lang="en-US" baseline="0" dirty="0" smtClean="0"/>
              <a:t>To give you a couple of examples, last year I was talking with someone who works on NMBCA review, and he indicated that it could be h</a:t>
            </a:r>
            <a:r>
              <a:rPr lang="en-US" sz="1200" kern="1200" dirty="0" smtClean="0">
                <a:solidFill>
                  <a:schemeClr val="tx1"/>
                </a:solidFill>
                <a:effectLst/>
                <a:latin typeface="+mn-lt"/>
                <a:ea typeface="+mn-ea"/>
                <a:cs typeface="+mn-cs"/>
              </a:rPr>
              <a:t>elpful to have a set of national-level bird conservation priorities to refer to when NMBCA team is considering proposals, to put</a:t>
            </a:r>
            <a:r>
              <a:rPr lang="en-US" sz="1200" kern="1200" baseline="0" dirty="0" smtClean="0">
                <a:solidFill>
                  <a:schemeClr val="tx1"/>
                </a:solidFill>
                <a:effectLst/>
                <a:latin typeface="+mn-lt"/>
                <a:ea typeface="+mn-ea"/>
                <a:cs typeface="+mn-cs"/>
              </a:rPr>
              <a:t> proposals into some broader national or international context.</a:t>
            </a:r>
          </a:p>
          <a:p>
            <a:r>
              <a:rPr lang="en-US" sz="1200" kern="1200" baseline="0" dirty="0" smtClean="0">
                <a:solidFill>
                  <a:schemeClr val="tx1"/>
                </a:solidFill>
                <a:effectLst/>
                <a:latin typeface="+mn-lt"/>
                <a:ea typeface="+mn-ea"/>
                <a:cs typeface="+mn-cs"/>
              </a:rPr>
              <a:t>When the Executive Council met with Dan Ashe, he mentioned that the USFWS </a:t>
            </a:r>
            <a:r>
              <a:rPr lang="en-US" sz="1200" kern="1200" dirty="0" smtClean="0">
                <a:solidFill>
                  <a:schemeClr val="tx1"/>
                </a:solidFill>
                <a:effectLst/>
                <a:latin typeface="+mn-lt"/>
                <a:ea typeface="+mn-ea"/>
                <a:cs typeface="+mn-cs"/>
              </a:rPr>
              <a:t>prioritizes their budget internally each year</a:t>
            </a:r>
            <a:r>
              <a:rPr lang="en-US" sz="1200" kern="1200" baseline="0" dirty="0" smtClean="0">
                <a:solidFill>
                  <a:schemeClr val="tx1"/>
                </a:solidFill>
                <a:effectLst/>
                <a:latin typeface="+mn-lt"/>
                <a:ea typeface="+mn-ea"/>
                <a:cs typeface="+mn-cs"/>
              </a:rPr>
              <a:t> and that it w</a:t>
            </a:r>
            <a:r>
              <a:rPr lang="en-US" sz="1200" kern="1200" dirty="0" smtClean="0">
                <a:solidFill>
                  <a:schemeClr val="tx1"/>
                </a:solidFill>
                <a:effectLst/>
                <a:latin typeface="+mn-lt"/>
                <a:ea typeface="+mn-ea"/>
                <a:cs typeface="+mn-cs"/>
              </a:rPr>
              <a:t>ould be helpful to have consensus on what were highest priority items according to partners,</a:t>
            </a:r>
            <a:r>
              <a:rPr lang="en-US" sz="1200" kern="1200" baseline="0" dirty="0" smtClean="0">
                <a:solidFill>
                  <a:schemeClr val="tx1"/>
                </a:solidFill>
                <a:effectLst/>
                <a:latin typeface="+mn-lt"/>
                <a:ea typeface="+mn-ea"/>
                <a:cs typeface="+mn-cs"/>
              </a:rPr>
              <a:t> to help with this prioritization.</a:t>
            </a:r>
          </a:p>
          <a:p>
            <a:r>
              <a:rPr lang="en-US" sz="1200" kern="1200" baseline="0" dirty="0" smtClean="0">
                <a:solidFill>
                  <a:schemeClr val="tx1"/>
                </a:solidFill>
                <a:effectLst/>
                <a:latin typeface="+mn-lt"/>
                <a:ea typeface="+mn-ea"/>
                <a:cs typeface="+mn-cs"/>
              </a:rPr>
              <a:t>In response to NABCI’s development of coordinated messaging in support of key programs, like NAWCA, NMBCA, SWG, Farm Bill, and JVs, some partners have asked if NABCI plays a role in identifying bird conservation priorities not just to advocate for funding, but to help direct funding to programs or projects.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So, in response to this demand, and consistent with our strategic plan goals and actions, we’d like figure out whether it’s worthwhile to develop some sort of list or document that compiles consistent high-priority issues and actions across the national or maybe international bird conservation community. The first step is to figure out whether such a list would be broadly useful to our partners- and if that would be a useful tool, we’d need to figure out what process to use to do that- how to identify those priorities, and how to present them in a way that is most useful and impactful. </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90FCE2B5-637D-4C87-96FF-A8024433EEAB}" type="slidenum">
              <a:rPr lang="en-US" smtClean="0"/>
              <a:t>4</a:t>
            </a:fld>
            <a:endParaRPr lang="en-US"/>
          </a:p>
        </p:txBody>
      </p:sp>
    </p:spTree>
    <p:extLst>
      <p:ext uri="{BB962C8B-B14F-4D97-AF65-F5344CB8AC3E}">
        <p14:creationId xmlns:p14="http://schemas.microsoft.com/office/powerpoint/2010/main" val="224541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thing to clarify about what we’re proposing</a:t>
            </a:r>
            <a:r>
              <a:rPr lang="en-US" baseline="0" dirty="0" smtClean="0"/>
              <a:t> here is that NABCI’s role would not be to develop priorities for bird conservation.  Rather, NABCI’s role seems to be to serve as a body that looks across priorities already put forward by the bird community- priorities suggested by our partnerships and our partner organizations- and then develop some sort of NABCI-endorsed communication tool that allows the bird community to easily showcase, communicate about, or advocate for, its highest priority actions or issues.  That tool can also guide NABCI into the future, to serve as a cross-check when we’re implementing our strategic plan- to make sure we’re putting our efforts towards the highest priorities in bird conservation.</a:t>
            </a:r>
          </a:p>
          <a:p>
            <a:endParaRPr lang="en-US" baseline="0" dirty="0" smtClean="0"/>
          </a:p>
          <a:p>
            <a:r>
              <a:rPr lang="en-US" baseline="0" dirty="0" smtClean="0"/>
              <a:t>There are several products already developed that identify major bird conservation priorities.  State of the Birds reports, for example, highlight some of the biggest threats to birds, and highlight ecosystems most in need of bird conservation.  The bird conservation partnership plans highlight key threats and priority actions within a group of birds.  The </a:t>
            </a:r>
            <a:r>
              <a:rPr lang="en-US" baseline="0" dirty="0" err="1" smtClean="0"/>
              <a:t>TrUST</a:t>
            </a:r>
            <a:r>
              <a:rPr lang="en-US" baseline="0" dirty="0" smtClean="0"/>
              <a:t>, or Transitional Unified Science Team, which we’ve heard about at past meetings, is a collaboration between the science teams of NAWMP, PIF, the JVs, and the shorebird and </a:t>
            </a:r>
            <a:r>
              <a:rPr lang="en-US" baseline="0" dirty="0" err="1" smtClean="0"/>
              <a:t>waterbird</a:t>
            </a:r>
            <a:r>
              <a:rPr lang="en-US" baseline="0" dirty="0" smtClean="0"/>
              <a:t> communities, and they’ve just come out with a draft list of some of the highest priority science and research needs in bird conservation.  And the Bird Partnership Workshop identified some of the administrative, communicative, and governance priorities in the bird community- and the WOOT is continuing that work.  So we’re not talking about starting from scratch- again, we’re talking about compiling priorities that have already been put forth by partners and presenting them in some unified, comprehensive, easily digestible way.</a:t>
            </a:r>
            <a:endParaRPr lang="en-US" dirty="0"/>
          </a:p>
        </p:txBody>
      </p:sp>
      <p:sp>
        <p:nvSpPr>
          <p:cNvPr id="4" name="Slide Number Placeholder 3"/>
          <p:cNvSpPr>
            <a:spLocks noGrp="1"/>
          </p:cNvSpPr>
          <p:nvPr>
            <p:ph type="sldNum" sz="quarter" idx="10"/>
          </p:nvPr>
        </p:nvSpPr>
        <p:spPr/>
        <p:txBody>
          <a:bodyPr/>
          <a:lstStyle/>
          <a:p>
            <a:fld id="{90FCE2B5-637D-4C87-96FF-A8024433EEAB}" type="slidenum">
              <a:rPr lang="en-US" smtClean="0"/>
              <a:t>5</a:t>
            </a:fld>
            <a:endParaRPr lang="en-US"/>
          </a:p>
        </p:txBody>
      </p:sp>
    </p:spTree>
    <p:extLst>
      <p:ext uri="{BB962C8B-B14F-4D97-AF65-F5344CB8AC3E}">
        <p14:creationId xmlns:p14="http://schemas.microsoft.com/office/powerpoint/2010/main" val="2204769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community requests and discussions with the Executive Council,</a:t>
            </a:r>
            <a:r>
              <a:rPr lang="en-US" baseline="0" dirty="0" smtClean="0"/>
              <a:t> we envision such a tool being used in a few ways.  </a:t>
            </a:r>
          </a:p>
          <a:p>
            <a:endParaRPr lang="en-US" baseline="0" dirty="0" smtClean="0"/>
          </a:p>
          <a:p>
            <a:r>
              <a:rPr lang="en-US" baseline="0" dirty="0" smtClean="0"/>
              <a:t>First, if partners wished, they could use it to inform their internal priorities.  For example, if NMBCA is looking for a nationally approved list of high priority bird conservation issues to help develop its criteria for ranking grant proposals, or if USFWS wants outside input on what are the key areas on which to focus its migratory bird budgeting. This would of course be voluntary.</a:t>
            </a:r>
          </a:p>
          <a:p>
            <a:endParaRPr lang="en-US" baseline="0" dirty="0" smtClean="0"/>
          </a:p>
          <a:p>
            <a:r>
              <a:rPr lang="en-US" baseline="0" dirty="0" smtClean="0"/>
              <a:t>Second, partners could use this to communicate priority projects internally.  For example, state wildlife diversity staff have talked about using documents like this, that identify national priorities, to show state agency leadership why investing in non-game conservation is important.  This was one of the things I heard state non-game folks mention about the PIF plan- that they are using it to help convince leadership what role states should play in conservation of priority </a:t>
            </a:r>
            <a:r>
              <a:rPr lang="en-US" baseline="0" dirty="0" err="1" smtClean="0"/>
              <a:t>landbird</a:t>
            </a:r>
            <a:r>
              <a:rPr lang="en-US" baseline="0" dirty="0" smtClean="0"/>
              <a:t> species.  A prioritization list could help partners demonstrate to their leadership how their all-bird or non-game bird priority work fits into a bigger picture of national need.</a:t>
            </a:r>
          </a:p>
          <a:p>
            <a:endParaRPr lang="en-US" baseline="0" dirty="0" smtClean="0"/>
          </a:p>
          <a:p>
            <a:r>
              <a:rPr lang="en-US" baseline="0" dirty="0" smtClean="0"/>
              <a:t>And third, this could be used as an external communication tool, to work with partners such as NFWF to see whether they might consider NABCI-endorsed priorities when making funding or prioritization decisions.</a:t>
            </a:r>
          </a:p>
          <a:p>
            <a:endParaRPr lang="en-US" dirty="0"/>
          </a:p>
        </p:txBody>
      </p:sp>
      <p:sp>
        <p:nvSpPr>
          <p:cNvPr id="4" name="Slide Number Placeholder 3"/>
          <p:cNvSpPr>
            <a:spLocks noGrp="1"/>
          </p:cNvSpPr>
          <p:nvPr>
            <p:ph type="sldNum" sz="quarter" idx="10"/>
          </p:nvPr>
        </p:nvSpPr>
        <p:spPr/>
        <p:txBody>
          <a:bodyPr/>
          <a:lstStyle/>
          <a:p>
            <a:fld id="{90FCE2B5-637D-4C87-96FF-A8024433EEAB}" type="slidenum">
              <a:rPr lang="en-US" smtClean="0"/>
              <a:t>6</a:t>
            </a:fld>
            <a:endParaRPr lang="en-US"/>
          </a:p>
        </p:txBody>
      </p:sp>
    </p:spTree>
    <p:extLst>
      <p:ext uri="{BB962C8B-B14F-4D97-AF65-F5344CB8AC3E}">
        <p14:creationId xmlns:p14="http://schemas.microsoft.com/office/powerpoint/2010/main" val="3597805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today’s discussion will not focus on identifying</a:t>
            </a:r>
            <a:r>
              <a:rPr lang="en-US" baseline="0" dirty="0" smtClean="0"/>
              <a:t> priorities themselves, but rather on laying the groundwork to develop a powerful tool to communicate national bird conservation priorities, if we think that would be valuable.</a:t>
            </a:r>
          </a:p>
          <a:p>
            <a:endParaRPr lang="en-US" baseline="0" dirty="0" smtClean="0"/>
          </a:p>
          <a:p>
            <a:r>
              <a:rPr lang="en-US" dirty="0" smtClean="0"/>
              <a:t>I want to focus on three questions.  The first is a bit of a reality check</a:t>
            </a:r>
            <a:r>
              <a:rPr lang="en-US" baseline="0" dirty="0" smtClean="0"/>
              <a:t> to make sure that what we are thinking about would be value-added to partners.  Would your organization or partnership use a compiled priority list, and how</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to ensure that this process is representative and fair, and that NABCI plays an appropriate role, what process should we use to identify and compile priorities?</a:t>
            </a:r>
          </a:p>
          <a:p>
            <a:endParaRPr lang="en-US" baseline="0" dirty="0" smtClean="0"/>
          </a:p>
          <a:p>
            <a:endParaRPr lang="en-US" baseline="0" dirty="0" smtClean="0"/>
          </a:p>
          <a:p>
            <a:r>
              <a:rPr lang="en-US" baseline="0" dirty="0" smtClean="0"/>
              <a:t>And finally, what </a:t>
            </a:r>
            <a:r>
              <a:rPr lang="en-US" baseline="0" dirty="0" smtClean="0"/>
              <a:t>product would best communicate these priorities?</a:t>
            </a:r>
          </a:p>
          <a:p>
            <a:endParaRPr lang="en-US" baseline="0" dirty="0" smtClean="0"/>
          </a:p>
          <a:p>
            <a:endParaRPr lang="en-US" baseline="0" dirty="0" smtClean="0"/>
          </a:p>
          <a:p>
            <a:r>
              <a:rPr lang="en-US" baseline="0" dirty="0" smtClean="0"/>
              <a:t>Let’s start with the first question.</a:t>
            </a:r>
            <a:endParaRPr lang="en-US" dirty="0"/>
          </a:p>
        </p:txBody>
      </p:sp>
      <p:sp>
        <p:nvSpPr>
          <p:cNvPr id="4" name="Slide Number Placeholder 3"/>
          <p:cNvSpPr>
            <a:spLocks noGrp="1"/>
          </p:cNvSpPr>
          <p:nvPr>
            <p:ph type="sldNum" sz="quarter" idx="10"/>
          </p:nvPr>
        </p:nvSpPr>
        <p:spPr/>
        <p:txBody>
          <a:bodyPr/>
          <a:lstStyle/>
          <a:p>
            <a:fld id="{90FCE2B5-637D-4C87-96FF-A8024433EEAB}" type="slidenum">
              <a:rPr lang="en-US" smtClean="0"/>
              <a:t>7</a:t>
            </a:fld>
            <a:endParaRPr lang="en-US"/>
          </a:p>
        </p:txBody>
      </p:sp>
    </p:spTree>
    <p:extLst>
      <p:ext uri="{BB962C8B-B14F-4D97-AF65-F5344CB8AC3E}">
        <p14:creationId xmlns:p14="http://schemas.microsoft.com/office/powerpoint/2010/main" val="2881890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 your organization or partnership use a compiled priority list, and how?</a:t>
            </a:r>
          </a:p>
          <a:p>
            <a:endParaRPr lang="en-US" dirty="0" smtClean="0"/>
          </a:p>
          <a:p>
            <a:endParaRPr lang="en-US" dirty="0" smtClean="0"/>
          </a:p>
          <a:p>
            <a:r>
              <a:rPr lang="en-US" dirty="0" smtClean="0"/>
              <a:t>If</a:t>
            </a:r>
            <a:r>
              <a:rPr lang="en-US" baseline="0" dirty="0" smtClean="0"/>
              <a:t> we get the sense that this would not be a useful tool:</a:t>
            </a:r>
          </a:p>
          <a:p>
            <a:r>
              <a:rPr lang="en-US" baseline="0" dirty="0" smtClean="0"/>
              <a:t>-One of NABCI’s role as identified in our strategic plan, is to identify and promote the highest mutual priorities coming out of the BCPPs and JVs.   How would we do this, if not by creating a priorities list?  How do we prioritize which issues to advocate for?</a:t>
            </a:r>
            <a:endParaRPr lang="en-US" dirty="0"/>
          </a:p>
        </p:txBody>
      </p:sp>
      <p:sp>
        <p:nvSpPr>
          <p:cNvPr id="4" name="Slide Number Placeholder 3"/>
          <p:cNvSpPr>
            <a:spLocks noGrp="1"/>
          </p:cNvSpPr>
          <p:nvPr>
            <p:ph type="sldNum" sz="quarter" idx="10"/>
          </p:nvPr>
        </p:nvSpPr>
        <p:spPr/>
        <p:txBody>
          <a:bodyPr/>
          <a:lstStyle/>
          <a:p>
            <a:fld id="{90FCE2B5-637D-4C87-96FF-A8024433EEAB}" type="slidenum">
              <a:rPr lang="en-US" smtClean="0"/>
              <a:t>8</a:t>
            </a:fld>
            <a:endParaRPr lang="en-US"/>
          </a:p>
        </p:txBody>
      </p:sp>
    </p:spTree>
    <p:extLst>
      <p:ext uri="{BB962C8B-B14F-4D97-AF65-F5344CB8AC3E}">
        <p14:creationId xmlns:p14="http://schemas.microsoft.com/office/powerpoint/2010/main" val="3121839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FCE2B5-637D-4C87-96FF-A8024433EEAB}" type="slidenum">
              <a:rPr lang="en-US" smtClean="0"/>
              <a:t>9</a:t>
            </a:fld>
            <a:endParaRPr lang="en-US"/>
          </a:p>
        </p:txBody>
      </p:sp>
    </p:spTree>
    <p:extLst>
      <p:ext uri="{BB962C8B-B14F-4D97-AF65-F5344CB8AC3E}">
        <p14:creationId xmlns:p14="http://schemas.microsoft.com/office/powerpoint/2010/main" val="141913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46BF2C-24DB-44CD-B31C-86F74BA2C5A9}"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86D3E-CAC5-4BED-846D-CCBA99462DFC}" type="slidenum">
              <a:rPr lang="en-US" smtClean="0"/>
              <a:t>‹#›</a:t>
            </a:fld>
            <a:endParaRPr lang="en-US"/>
          </a:p>
        </p:txBody>
      </p:sp>
    </p:spTree>
    <p:extLst>
      <p:ext uri="{BB962C8B-B14F-4D97-AF65-F5344CB8AC3E}">
        <p14:creationId xmlns:p14="http://schemas.microsoft.com/office/powerpoint/2010/main" val="3232156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6BF2C-24DB-44CD-B31C-86F74BA2C5A9}"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86D3E-CAC5-4BED-846D-CCBA99462DFC}" type="slidenum">
              <a:rPr lang="en-US" smtClean="0"/>
              <a:t>‹#›</a:t>
            </a:fld>
            <a:endParaRPr lang="en-US"/>
          </a:p>
        </p:txBody>
      </p:sp>
    </p:spTree>
    <p:extLst>
      <p:ext uri="{BB962C8B-B14F-4D97-AF65-F5344CB8AC3E}">
        <p14:creationId xmlns:p14="http://schemas.microsoft.com/office/powerpoint/2010/main" val="376047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6BF2C-24DB-44CD-B31C-86F74BA2C5A9}"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86D3E-CAC5-4BED-846D-CCBA99462DFC}" type="slidenum">
              <a:rPr lang="en-US" smtClean="0"/>
              <a:t>‹#›</a:t>
            </a:fld>
            <a:endParaRPr lang="en-US"/>
          </a:p>
        </p:txBody>
      </p:sp>
    </p:spTree>
    <p:extLst>
      <p:ext uri="{BB962C8B-B14F-4D97-AF65-F5344CB8AC3E}">
        <p14:creationId xmlns:p14="http://schemas.microsoft.com/office/powerpoint/2010/main" val="47218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6BF2C-24DB-44CD-B31C-86F74BA2C5A9}"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86D3E-CAC5-4BED-846D-CCBA99462DFC}" type="slidenum">
              <a:rPr lang="en-US" smtClean="0"/>
              <a:t>‹#›</a:t>
            </a:fld>
            <a:endParaRPr lang="en-US"/>
          </a:p>
        </p:txBody>
      </p:sp>
    </p:spTree>
    <p:extLst>
      <p:ext uri="{BB962C8B-B14F-4D97-AF65-F5344CB8AC3E}">
        <p14:creationId xmlns:p14="http://schemas.microsoft.com/office/powerpoint/2010/main" val="4084981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46BF2C-24DB-44CD-B31C-86F74BA2C5A9}"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86D3E-CAC5-4BED-846D-CCBA99462DFC}" type="slidenum">
              <a:rPr lang="en-US" smtClean="0"/>
              <a:t>‹#›</a:t>
            </a:fld>
            <a:endParaRPr lang="en-US"/>
          </a:p>
        </p:txBody>
      </p:sp>
    </p:spTree>
    <p:extLst>
      <p:ext uri="{BB962C8B-B14F-4D97-AF65-F5344CB8AC3E}">
        <p14:creationId xmlns:p14="http://schemas.microsoft.com/office/powerpoint/2010/main" val="40265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46BF2C-24DB-44CD-B31C-86F74BA2C5A9}"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86D3E-CAC5-4BED-846D-CCBA99462DFC}" type="slidenum">
              <a:rPr lang="en-US" smtClean="0"/>
              <a:t>‹#›</a:t>
            </a:fld>
            <a:endParaRPr lang="en-US"/>
          </a:p>
        </p:txBody>
      </p:sp>
    </p:spTree>
    <p:extLst>
      <p:ext uri="{BB962C8B-B14F-4D97-AF65-F5344CB8AC3E}">
        <p14:creationId xmlns:p14="http://schemas.microsoft.com/office/powerpoint/2010/main" val="1966520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46BF2C-24DB-44CD-B31C-86F74BA2C5A9}" type="datetimeFigureOut">
              <a:rPr lang="en-US" smtClean="0"/>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186D3E-CAC5-4BED-846D-CCBA99462DFC}" type="slidenum">
              <a:rPr lang="en-US" smtClean="0"/>
              <a:t>‹#›</a:t>
            </a:fld>
            <a:endParaRPr lang="en-US"/>
          </a:p>
        </p:txBody>
      </p:sp>
    </p:spTree>
    <p:extLst>
      <p:ext uri="{BB962C8B-B14F-4D97-AF65-F5344CB8AC3E}">
        <p14:creationId xmlns:p14="http://schemas.microsoft.com/office/powerpoint/2010/main" val="169124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46BF2C-24DB-44CD-B31C-86F74BA2C5A9}" type="datetimeFigureOut">
              <a:rPr lang="en-US" smtClean="0"/>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186D3E-CAC5-4BED-846D-CCBA99462DFC}" type="slidenum">
              <a:rPr lang="en-US" smtClean="0"/>
              <a:t>‹#›</a:t>
            </a:fld>
            <a:endParaRPr lang="en-US"/>
          </a:p>
        </p:txBody>
      </p:sp>
    </p:spTree>
    <p:extLst>
      <p:ext uri="{BB962C8B-B14F-4D97-AF65-F5344CB8AC3E}">
        <p14:creationId xmlns:p14="http://schemas.microsoft.com/office/powerpoint/2010/main" val="31513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6BF2C-24DB-44CD-B31C-86F74BA2C5A9}" type="datetimeFigureOut">
              <a:rPr lang="en-US" smtClean="0"/>
              <a:t>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186D3E-CAC5-4BED-846D-CCBA99462DFC}" type="slidenum">
              <a:rPr lang="en-US" smtClean="0"/>
              <a:t>‹#›</a:t>
            </a:fld>
            <a:endParaRPr lang="en-US"/>
          </a:p>
        </p:txBody>
      </p:sp>
    </p:spTree>
    <p:extLst>
      <p:ext uri="{BB962C8B-B14F-4D97-AF65-F5344CB8AC3E}">
        <p14:creationId xmlns:p14="http://schemas.microsoft.com/office/powerpoint/2010/main" val="134745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46BF2C-24DB-44CD-B31C-86F74BA2C5A9}"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86D3E-CAC5-4BED-846D-CCBA99462DFC}" type="slidenum">
              <a:rPr lang="en-US" smtClean="0"/>
              <a:t>‹#›</a:t>
            </a:fld>
            <a:endParaRPr lang="en-US"/>
          </a:p>
        </p:txBody>
      </p:sp>
    </p:spTree>
    <p:extLst>
      <p:ext uri="{BB962C8B-B14F-4D97-AF65-F5344CB8AC3E}">
        <p14:creationId xmlns:p14="http://schemas.microsoft.com/office/powerpoint/2010/main" val="167705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46BF2C-24DB-44CD-B31C-86F74BA2C5A9}"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86D3E-CAC5-4BED-846D-CCBA99462DFC}" type="slidenum">
              <a:rPr lang="en-US" smtClean="0"/>
              <a:t>‹#›</a:t>
            </a:fld>
            <a:endParaRPr lang="en-US"/>
          </a:p>
        </p:txBody>
      </p:sp>
    </p:spTree>
    <p:extLst>
      <p:ext uri="{BB962C8B-B14F-4D97-AF65-F5344CB8AC3E}">
        <p14:creationId xmlns:p14="http://schemas.microsoft.com/office/powerpoint/2010/main" val="2688813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6BF2C-24DB-44CD-B31C-86F74BA2C5A9}" type="datetimeFigureOut">
              <a:rPr lang="en-US" smtClean="0"/>
              <a:t>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86D3E-CAC5-4BED-846D-CCBA99462DFC}" type="slidenum">
              <a:rPr lang="en-US" smtClean="0"/>
              <a:t>‹#›</a:t>
            </a:fld>
            <a:endParaRPr lang="en-US"/>
          </a:p>
        </p:txBody>
      </p:sp>
    </p:spTree>
    <p:extLst>
      <p:ext uri="{BB962C8B-B14F-4D97-AF65-F5344CB8AC3E}">
        <p14:creationId xmlns:p14="http://schemas.microsoft.com/office/powerpoint/2010/main" val="2761186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33727" y="528976"/>
            <a:ext cx="9144000" cy="1902939"/>
          </a:xfrm>
        </p:spPr>
        <p:txBody>
          <a:bodyPr/>
          <a:lstStyle/>
          <a:p>
            <a:r>
              <a:rPr lang="en-US" b="1" dirty="0" smtClean="0"/>
              <a:t>Identifying Shared Priorities for Bird Conservation</a:t>
            </a:r>
            <a:endParaRPr lang="en-US" b="1" dirty="0"/>
          </a:p>
        </p:txBody>
      </p:sp>
      <p:sp>
        <p:nvSpPr>
          <p:cNvPr id="4" name="TextBox 3"/>
          <p:cNvSpPr txBox="1"/>
          <p:nvPr/>
        </p:nvSpPr>
        <p:spPr>
          <a:xfrm>
            <a:off x="0" y="6488668"/>
            <a:ext cx="3783472" cy="369332"/>
          </a:xfrm>
          <a:prstGeom prst="rect">
            <a:avLst/>
          </a:prstGeom>
          <a:noFill/>
        </p:spPr>
        <p:txBody>
          <a:bodyPr wrap="none" rtlCol="0">
            <a:spAutoFit/>
          </a:bodyPr>
          <a:lstStyle/>
          <a:p>
            <a:r>
              <a:rPr lang="en-US" dirty="0" smtClean="0"/>
              <a:t>© Stan </a:t>
            </a:r>
            <a:r>
              <a:rPr lang="en-US" dirty="0" err="1" smtClean="0"/>
              <a:t>Lupo</a:t>
            </a:r>
            <a:r>
              <a:rPr lang="en-US" dirty="0" smtClean="0"/>
              <a:t>, Flickr Creative Commons</a:t>
            </a:r>
            <a:endParaRPr lang="en-US" dirty="0"/>
          </a:p>
        </p:txBody>
      </p:sp>
      <p:sp>
        <p:nvSpPr>
          <p:cNvPr id="6" name="Rectangle 5"/>
          <p:cNvSpPr/>
          <p:nvPr/>
        </p:nvSpPr>
        <p:spPr>
          <a:xfrm>
            <a:off x="9990306" y="5670906"/>
            <a:ext cx="2201694" cy="1187093"/>
          </a:xfrm>
          <a:prstGeom prst="rect">
            <a:avLst/>
          </a:prstGeom>
          <a:solidFill>
            <a:schemeClr val="bg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0048" y="5670906"/>
            <a:ext cx="2111952" cy="1187093"/>
          </a:xfrm>
          <a:prstGeom prst="rect">
            <a:avLst/>
          </a:prstGeom>
        </p:spPr>
      </p:pic>
    </p:spTree>
    <p:extLst>
      <p:ext uri="{BB962C8B-B14F-4D97-AF65-F5344CB8AC3E}">
        <p14:creationId xmlns:p14="http://schemas.microsoft.com/office/powerpoint/2010/main" val="1860598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906" y="170572"/>
            <a:ext cx="2692940" cy="1325563"/>
          </a:xfrm>
        </p:spPr>
        <p:txBody>
          <a:bodyPr/>
          <a:lstStyle/>
          <a:p>
            <a:r>
              <a:rPr lang="en-US" b="1" dirty="0" smtClean="0"/>
              <a:t>Discussion</a:t>
            </a:r>
            <a:endParaRPr lang="en-US" b="1" dirty="0"/>
          </a:p>
        </p:txBody>
      </p:sp>
      <p:sp>
        <p:nvSpPr>
          <p:cNvPr id="6" name="TextBox 5"/>
          <p:cNvSpPr txBox="1"/>
          <p:nvPr/>
        </p:nvSpPr>
        <p:spPr>
          <a:xfrm>
            <a:off x="6159478" y="294744"/>
            <a:ext cx="5868400" cy="1077218"/>
          </a:xfrm>
          <a:prstGeom prst="rect">
            <a:avLst/>
          </a:prstGeom>
          <a:noFill/>
        </p:spPr>
        <p:txBody>
          <a:bodyPr wrap="square" rtlCol="0">
            <a:spAutoFit/>
          </a:bodyPr>
          <a:lstStyle/>
          <a:p>
            <a:r>
              <a:rPr lang="en-US" sz="3200" dirty="0" smtClean="0"/>
              <a:t>What process should we use to identify and compile priorities?</a:t>
            </a:r>
            <a:endParaRPr lang="en-US" sz="3200" dirty="0"/>
          </a:p>
        </p:txBody>
      </p:sp>
      <p:sp>
        <p:nvSpPr>
          <p:cNvPr id="7" name="TextBox 6"/>
          <p:cNvSpPr txBox="1"/>
          <p:nvPr/>
        </p:nvSpPr>
        <p:spPr>
          <a:xfrm>
            <a:off x="9912485" y="6488668"/>
            <a:ext cx="2353850" cy="369332"/>
          </a:xfrm>
          <a:prstGeom prst="rect">
            <a:avLst/>
          </a:prstGeom>
          <a:noFill/>
        </p:spPr>
        <p:txBody>
          <a:bodyPr wrap="none" rtlCol="0">
            <a:spAutoFit/>
          </a:bodyPr>
          <a:lstStyle/>
          <a:p>
            <a:r>
              <a:rPr lang="en-US" dirty="0" smtClean="0"/>
              <a:t>© </a:t>
            </a:r>
            <a:r>
              <a:rPr lang="en-US" dirty="0" err="1" smtClean="0"/>
              <a:t>Srikanth</a:t>
            </a:r>
            <a:r>
              <a:rPr lang="en-US" dirty="0" smtClean="0"/>
              <a:t> </a:t>
            </a:r>
            <a:r>
              <a:rPr lang="en-US" dirty="0" err="1" smtClean="0"/>
              <a:t>Vk</a:t>
            </a:r>
            <a:r>
              <a:rPr lang="en-US" dirty="0" smtClean="0"/>
              <a:t> via Flickr</a:t>
            </a:r>
            <a:endParaRPr lang="en-US" dirty="0"/>
          </a:p>
        </p:txBody>
      </p:sp>
    </p:spTree>
    <p:extLst>
      <p:ext uri="{BB962C8B-B14F-4D97-AF65-F5344CB8AC3E}">
        <p14:creationId xmlns:p14="http://schemas.microsoft.com/office/powerpoint/2010/main" val="801024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6000"/>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8937"/>
            <a:ext cx="10515600" cy="1325563"/>
          </a:xfrm>
        </p:spPr>
        <p:txBody>
          <a:bodyPr/>
          <a:lstStyle/>
          <a:p>
            <a:r>
              <a:rPr lang="en-US" b="1" dirty="0" smtClean="0"/>
              <a:t>Purpose of Presentation</a:t>
            </a:r>
            <a:endParaRPr lang="en-US" b="1" dirty="0"/>
          </a:p>
        </p:txBody>
      </p:sp>
      <p:sp>
        <p:nvSpPr>
          <p:cNvPr id="3" name="Content Placeholder 2"/>
          <p:cNvSpPr>
            <a:spLocks noGrp="1"/>
          </p:cNvSpPr>
          <p:nvPr>
            <p:ph idx="1"/>
          </p:nvPr>
        </p:nvSpPr>
        <p:spPr>
          <a:xfrm>
            <a:off x="838200" y="1280876"/>
            <a:ext cx="10515600" cy="4351338"/>
          </a:xfrm>
        </p:spPr>
        <p:txBody>
          <a:bodyPr/>
          <a:lstStyle/>
          <a:p>
            <a:pPr marL="0" indent="0">
              <a:buNone/>
            </a:pPr>
            <a:r>
              <a:rPr lang="en-US" u="sng" dirty="0" smtClean="0"/>
              <a:t>Background- </a:t>
            </a:r>
            <a:r>
              <a:rPr lang="en-US" dirty="0" smtClean="0"/>
              <a:t>why identify and communicate shared priorities?</a:t>
            </a:r>
          </a:p>
          <a:p>
            <a:pPr marL="0" indent="0">
              <a:buNone/>
            </a:pPr>
            <a:r>
              <a:rPr lang="en-US" u="sng" dirty="0" smtClean="0"/>
              <a:t>Address 3 Questions:</a:t>
            </a:r>
          </a:p>
          <a:p>
            <a:pPr marL="0" indent="0">
              <a:buNone/>
            </a:pPr>
            <a:r>
              <a:rPr lang="en-US" dirty="0" smtClean="0"/>
              <a:t>How would NABCI partner organizations use a list of common bird conservation priorities?</a:t>
            </a:r>
          </a:p>
          <a:p>
            <a:pPr marL="0" indent="0">
              <a:buNone/>
            </a:pPr>
            <a:r>
              <a:rPr lang="en-US" dirty="0" smtClean="0"/>
              <a:t>What </a:t>
            </a:r>
            <a:r>
              <a:rPr lang="en-US" dirty="0" smtClean="0"/>
              <a:t>process should we use to identify and compile priorities?</a:t>
            </a:r>
          </a:p>
          <a:p>
            <a:pPr marL="0" indent="0">
              <a:buNone/>
            </a:pPr>
            <a:r>
              <a:rPr lang="en-US" dirty="0"/>
              <a:t>What type of product would be most useful to communicate these priorities?</a:t>
            </a:r>
          </a:p>
          <a:p>
            <a:pPr marL="0" indent="0">
              <a:buNone/>
            </a:pPr>
            <a:endParaRPr lang="en-US" dirty="0"/>
          </a:p>
        </p:txBody>
      </p:sp>
      <p:sp>
        <p:nvSpPr>
          <p:cNvPr id="4" name="TextBox 3"/>
          <p:cNvSpPr txBox="1"/>
          <p:nvPr/>
        </p:nvSpPr>
        <p:spPr>
          <a:xfrm>
            <a:off x="8408528" y="6488668"/>
            <a:ext cx="3783472" cy="369332"/>
          </a:xfrm>
          <a:prstGeom prst="rect">
            <a:avLst/>
          </a:prstGeom>
          <a:noFill/>
        </p:spPr>
        <p:txBody>
          <a:bodyPr wrap="none" rtlCol="0">
            <a:spAutoFit/>
          </a:bodyPr>
          <a:lstStyle/>
          <a:p>
            <a:r>
              <a:rPr lang="en-US" dirty="0" smtClean="0"/>
              <a:t>© Stan </a:t>
            </a:r>
            <a:r>
              <a:rPr lang="en-US" dirty="0" err="1" smtClean="0"/>
              <a:t>Lupo</a:t>
            </a:r>
            <a:r>
              <a:rPr lang="en-US" dirty="0" smtClean="0"/>
              <a:t>, Flickr Creative Commons</a:t>
            </a:r>
            <a:endParaRPr lang="en-US" dirty="0"/>
          </a:p>
        </p:txBody>
      </p:sp>
    </p:spTree>
    <p:extLst>
      <p:ext uri="{BB962C8B-B14F-4D97-AF65-F5344CB8AC3E}">
        <p14:creationId xmlns:p14="http://schemas.microsoft.com/office/powerpoint/2010/main" val="332696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8045"/>
            <a:ext cx="7795846" cy="828200"/>
          </a:xfrm>
        </p:spPr>
        <p:txBody>
          <a:bodyPr>
            <a:normAutofit/>
          </a:bodyPr>
          <a:lstStyle/>
          <a:p>
            <a:r>
              <a:rPr lang="en-US" b="1" dirty="0" smtClean="0"/>
              <a:t>NABCI’s 2017-2021 Strategic Plan</a:t>
            </a:r>
            <a:endParaRPr lang="en-US" b="1" dirty="0"/>
          </a:p>
        </p:txBody>
      </p:sp>
      <p:sp>
        <p:nvSpPr>
          <p:cNvPr id="3" name="Content Placeholder 2"/>
          <p:cNvSpPr>
            <a:spLocks noGrp="1"/>
          </p:cNvSpPr>
          <p:nvPr>
            <p:ph idx="1"/>
          </p:nvPr>
        </p:nvSpPr>
        <p:spPr>
          <a:xfrm>
            <a:off x="509955" y="1446245"/>
            <a:ext cx="11359660" cy="5411755"/>
          </a:xfrm>
        </p:spPr>
        <p:txBody>
          <a:bodyPr>
            <a:normAutofit/>
          </a:bodyPr>
          <a:lstStyle/>
          <a:p>
            <a:pPr marL="0" indent="0">
              <a:buNone/>
            </a:pPr>
            <a:r>
              <a:rPr lang="en-US" dirty="0" smtClean="0"/>
              <a:t>1A: Support</a:t>
            </a:r>
            <a:r>
              <a:rPr lang="en-US" dirty="0"/>
              <a:t>, develop, integrate, and promote priorities of </a:t>
            </a:r>
            <a:r>
              <a:rPr lang="en-US" dirty="0" smtClean="0"/>
              <a:t>(</a:t>
            </a:r>
            <a:r>
              <a:rPr lang="en-US" dirty="0"/>
              <a:t>regional), national and international bird conservation </a:t>
            </a:r>
            <a:r>
              <a:rPr lang="en-US" dirty="0" smtClean="0"/>
              <a:t>partnerships.”</a:t>
            </a:r>
          </a:p>
          <a:p>
            <a:pPr marL="0" indent="0">
              <a:buNone/>
            </a:pPr>
            <a:r>
              <a:rPr lang="en-US" dirty="0" smtClean="0"/>
              <a:t>1Aii: Identify </a:t>
            </a:r>
            <a:r>
              <a:rPr lang="en-US" dirty="0"/>
              <a:t>and support common priorities among Joint Ventures and between Bird Conservation Plan Partnerships</a:t>
            </a:r>
            <a:r>
              <a:rPr lang="en-US" dirty="0" smtClean="0"/>
              <a:t>.</a:t>
            </a:r>
          </a:p>
          <a:p>
            <a:pPr marL="0" indent="0">
              <a:buNone/>
            </a:pPr>
            <a:r>
              <a:rPr lang="en-US" dirty="0" smtClean="0"/>
              <a:t>3A: Facilitate </a:t>
            </a:r>
            <a:r>
              <a:rPr lang="en-US" dirty="0"/>
              <a:t>coordinated communication with government leadership about highest priority programs, initiatives, and needs of bird conservation</a:t>
            </a:r>
            <a:r>
              <a:rPr lang="en-US" dirty="0" smtClean="0"/>
              <a:t>.</a:t>
            </a:r>
          </a:p>
          <a:p>
            <a:pPr marL="0" indent="0">
              <a:buNone/>
            </a:pPr>
            <a:endParaRPr lang="en-US" sz="2400" dirty="0" smtClean="0"/>
          </a:p>
          <a:p>
            <a:pPr marL="0" indent="0">
              <a:buNone/>
            </a:pPr>
            <a:endParaRPr lang="en-US" sz="2400" dirty="0"/>
          </a:p>
          <a:p>
            <a:pPr marL="0" indent="0">
              <a:buNone/>
            </a:pPr>
            <a:endParaRPr lang="en-US" sz="2400" b="1" dirty="0" smtClean="0"/>
          </a:p>
          <a:p>
            <a:pPr marL="0" indent="0">
              <a:buNone/>
            </a:pPr>
            <a:r>
              <a:rPr lang="en-US" b="1" dirty="0" smtClean="0"/>
              <a:t>Value Proposition</a:t>
            </a:r>
            <a:r>
              <a:rPr lang="en-US" dirty="0" smtClean="0"/>
              <a:t>: “</a:t>
            </a:r>
            <a:r>
              <a:rPr lang="en-US" dirty="0"/>
              <a:t>collaboratively develop and express a collective voice that promotes strategic bird </a:t>
            </a:r>
            <a:r>
              <a:rPr lang="en-US" dirty="0" smtClean="0"/>
              <a:t>conservation”</a:t>
            </a:r>
            <a:endParaRPr lang="en-US" dirty="0"/>
          </a:p>
          <a:p>
            <a:pPr marL="0" indent="0">
              <a:buNone/>
            </a:pPr>
            <a:endParaRPr lang="en-US" dirty="0"/>
          </a:p>
          <a:p>
            <a:pPr marL="0" indent="0">
              <a:buNone/>
            </a:pPr>
            <a:endParaRPr lang="en-US" dirty="0"/>
          </a:p>
        </p:txBody>
      </p:sp>
      <p:sp>
        <p:nvSpPr>
          <p:cNvPr id="4" name="TextBox 3"/>
          <p:cNvSpPr txBox="1"/>
          <p:nvPr/>
        </p:nvSpPr>
        <p:spPr>
          <a:xfrm>
            <a:off x="8408528" y="6488668"/>
            <a:ext cx="3783472" cy="369332"/>
          </a:xfrm>
          <a:prstGeom prst="rect">
            <a:avLst/>
          </a:prstGeom>
          <a:noFill/>
        </p:spPr>
        <p:txBody>
          <a:bodyPr wrap="none" rtlCol="0">
            <a:spAutoFit/>
          </a:bodyPr>
          <a:lstStyle/>
          <a:p>
            <a:r>
              <a:rPr lang="en-US" dirty="0" smtClean="0"/>
              <a:t>© Stan </a:t>
            </a:r>
            <a:r>
              <a:rPr lang="en-US" dirty="0" err="1" smtClean="0"/>
              <a:t>Lupo</a:t>
            </a:r>
            <a:r>
              <a:rPr lang="en-US" dirty="0" smtClean="0"/>
              <a:t>, Flickr Creative Commons</a:t>
            </a:r>
            <a:endParaRPr lang="en-US" dirty="0"/>
          </a:p>
        </p:txBody>
      </p:sp>
    </p:spTree>
    <p:extLst>
      <p:ext uri="{BB962C8B-B14F-4D97-AF65-F5344CB8AC3E}">
        <p14:creationId xmlns:p14="http://schemas.microsoft.com/office/powerpoint/2010/main" val="4352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8045"/>
            <a:ext cx="7795846" cy="828200"/>
          </a:xfrm>
        </p:spPr>
        <p:txBody>
          <a:bodyPr>
            <a:normAutofit/>
          </a:bodyPr>
          <a:lstStyle/>
          <a:p>
            <a:r>
              <a:rPr lang="en-US" b="1" dirty="0" smtClean="0"/>
              <a:t>Community Demand</a:t>
            </a:r>
            <a:endParaRPr lang="en-US" b="1" dirty="0"/>
          </a:p>
        </p:txBody>
      </p:sp>
      <p:sp>
        <p:nvSpPr>
          <p:cNvPr id="3" name="Content Placeholder 2"/>
          <p:cNvSpPr>
            <a:spLocks noGrp="1"/>
          </p:cNvSpPr>
          <p:nvPr>
            <p:ph idx="1"/>
          </p:nvPr>
        </p:nvSpPr>
        <p:spPr>
          <a:xfrm>
            <a:off x="545124" y="1903445"/>
            <a:ext cx="11359660" cy="2334447"/>
          </a:xfrm>
        </p:spPr>
        <p:txBody>
          <a:bodyPr>
            <a:normAutofit/>
          </a:bodyPr>
          <a:lstStyle/>
          <a:p>
            <a:pPr marL="0" indent="0" algn="ctr">
              <a:buNone/>
            </a:pPr>
            <a:r>
              <a:rPr lang="en-US" sz="3600" dirty="0" smtClean="0"/>
              <a:t>Several partners have asked about NABCI’s role in communicating/identifying national bird conservation priorities (NMBCA, USFWS, Coordinated Messaging for Advocacy Team)</a:t>
            </a:r>
          </a:p>
          <a:p>
            <a:pPr marL="0" indent="0">
              <a:buNone/>
            </a:pPr>
            <a:endParaRPr lang="en-US" sz="2400" dirty="0" smtClean="0"/>
          </a:p>
          <a:p>
            <a:pPr marL="0" indent="0">
              <a:buNone/>
            </a:pPr>
            <a:endParaRPr lang="en-US" sz="2400" dirty="0"/>
          </a:p>
          <a:p>
            <a:pPr marL="0" indent="0">
              <a:buNone/>
            </a:pPr>
            <a:endParaRPr lang="en-US" sz="2400" b="1" dirty="0" smtClean="0"/>
          </a:p>
          <a:p>
            <a:pPr marL="0" indent="0">
              <a:buNone/>
            </a:pPr>
            <a:endParaRPr lang="en-US" dirty="0"/>
          </a:p>
          <a:p>
            <a:pPr marL="0" indent="0">
              <a:buNone/>
            </a:pPr>
            <a:endParaRPr lang="en-US" dirty="0"/>
          </a:p>
        </p:txBody>
      </p:sp>
      <p:sp>
        <p:nvSpPr>
          <p:cNvPr id="4" name="TextBox 3"/>
          <p:cNvSpPr txBox="1"/>
          <p:nvPr/>
        </p:nvSpPr>
        <p:spPr>
          <a:xfrm>
            <a:off x="8408528" y="6488668"/>
            <a:ext cx="3783472" cy="369332"/>
          </a:xfrm>
          <a:prstGeom prst="rect">
            <a:avLst/>
          </a:prstGeom>
          <a:noFill/>
        </p:spPr>
        <p:txBody>
          <a:bodyPr wrap="none" rtlCol="0">
            <a:spAutoFit/>
          </a:bodyPr>
          <a:lstStyle/>
          <a:p>
            <a:r>
              <a:rPr lang="en-US" dirty="0" smtClean="0"/>
              <a:t>© Stan </a:t>
            </a:r>
            <a:r>
              <a:rPr lang="en-US" dirty="0" err="1" smtClean="0"/>
              <a:t>Lupo</a:t>
            </a:r>
            <a:r>
              <a:rPr lang="en-US" dirty="0" smtClean="0"/>
              <a:t>, Flickr Creative Commons</a:t>
            </a:r>
            <a:endParaRPr lang="en-US" dirty="0"/>
          </a:p>
        </p:txBody>
      </p:sp>
    </p:spTree>
    <p:extLst>
      <p:ext uri="{BB962C8B-B14F-4D97-AF65-F5344CB8AC3E}">
        <p14:creationId xmlns:p14="http://schemas.microsoft.com/office/powerpoint/2010/main" val="997554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7000"/>
            <a:lum/>
          </a:blip>
          <a:srcRect/>
          <a:stretch>
            <a:fillRect t="-5000" b="-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834" y="872314"/>
            <a:ext cx="10515600" cy="830026"/>
          </a:xfrm>
        </p:spPr>
        <p:txBody>
          <a:bodyPr>
            <a:normAutofit lnSpcReduction="10000"/>
          </a:bodyPr>
          <a:lstStyle/>
          <a:p>
            <a:pPr marL="0" indent="0" algn="ctr">
              <a:buNone/>
            </a:pPr>
            <a:r>
              <a:rPr lang="en-US" b="1" i="1" dirty="0" smtClean="0"/>
              <a:t>NABCI’s role is to identify and compile collective priorities, NOT develop them!</a:t>
            </a:r>
          </a:p>
        </p:txBody>
      </p:sp>
      <p:sp>
        <p:nvSpPr>
          <p:cNvPr id="4" name="TextBox 3"/>
          <p:cNvSpPr txBox="1"/>
          <p:nvPr/>
        </p:nvSpPr>
        <p:spPr>
          <a:xfrm>
            <a:off x="8408528" y="6488668"/>
            <a:ext cx="3783472" cy="369332"/>
          </a:xfrm>
          <a:prstGeom prst="rect">
            <a:avLst/>
          </a:prstGeom>
          <a:noFill/>
        </p:spPr>
        <p:txBody>
          <a:bodyPr wrap="none" rtlCol="0">
            <a:spAutoFit/>
          </a:bodyPr>
          <a:lstStyle/>
          <a:p>
            <a:r>
              <a:rPr lang="en-US" dirty="0" smtClean="0"/>
              <a:t>© Stan </a:t>
            </a:r>
            <a:r>
              <a:rPr lang="en-US" dirty="0" err="1" smtClean="0"/>
              <a:t>Lupo</a:t>
            </a:r>
            <a:r>
              <a:rPr lang="en-US" dirty="0" smtClean="0"/>
              <a:t>, Flickr Creative Commons</a:t>
            </a:r>
            <a:endParaRPr lang="en-US" dirty="0"/>
          </a:p>
        </p:txBody>
      </p:sp>
      <p:sp>
        <p:nvSpPr>
          <p:cNvPr id="6" name="TextBox 5"/>
          <p:cNvSpPr txBox="1"/>
          <p:nvPr/>
        </p:nvSpPr>
        <p:spPr>
          <a:xfrm>
            <a:off x="779834" y="1702340"/>
            <a:ext cx="10546029" cy="2677656"/>
          </a:xfrm>
          <a:prstGeom prst="rect">
            <a:avLst/>
          </a:prstGeom>
          <a:noFill/>
        </p:spPr>
        <p:txBody>
          <a:bodyPr wrap="none" rtlCol="0">
            <a:spAutoFit/>
          </a:bodyPr>
          <a:lstStyle/>
          <a:p>
            <a:r>
              <a:rPr lang="en-US" sz="2800" b="1" dirty="0" smtClean="0"/>
              <a:t>Material to Draw From</a:t>
            </a:r>
          </a:p>
          <a:p>
            <a:r>
              <a:rPr lang="en-US" sz="2800" dirty="0" smtClean="0"/>
              <a:t>-State of the Birds reports</a:t>
            </a:r>
          </a:p>
          <a:p>
            <a:r>
              <a:rPr lang="en-US" sz="2800" dirty="0" smtClean="0"/>
              <a:t>-Bird Conservation Partnership Plans</a:t>
            </a:r>
          </a:p>
          <a:p>
            <a:r>
              <a:rPr lang="en-US" sz="2800" dirty="0" smtClean="0"/>
              <a:t>-Transitional Unified Science Team</a:t>
            </a:r>
          </a:p>
          <a:p>
            <a:r>
              <a:rPr lang="en-US" sz="2800" dirty="0" smtClean="0"/>
              <a:t>-Bird Partnership Workshop and Workshop Outcomes Oversight Team</a:t>
            </a:r>
          </a:p>
          <a:p>
            <a:endParaRPr lang="en-US" sz="2800" dirty="0"/>
          </a:p>
        </p:txBody>
      </p:sp>
    </p:spTree>
    <p:extLst>
      <p:ext uri="{BB962C8B-B14F-4D97-AF65-F5344CB8AC3E}">
        <p14:creationId xmlns:p14="http://schemas.microsoft.com/office/powerpoint/2010/main" val="2019826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7000"/>
            <a:lum/>
          </a:blip>
          <a:srcRect/>
          <a:stretch>
            <a:fillRect t="-5000" b="-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834" y="872314"/>
            <a:ext cx="5261043" cy="830026"/>
          </a:xfrm>
        </p:spPr>
        <p:txBody>
          <a:bodyPr>
            <a:normAutofit/>
          </a:bodyPr>
          <a:lstStyle/>
          <a:p>
            <a:pPr marL="0" indent="0" algn="ctr">
              <a:buNone/>
            </a:pPr>
            <a:r>
              <a:rPr lang="en-US" sz="3600" b="1" dirty="0" smtClean="0"/>
              <a:t>How Could This Be Used?</a:t>
            </a:r>
          </a:p>
        </p:txBody>
      </p:sp>
      <p:sp>
        <p:nvSpPr>
          <p:cNvPr id="4" name="TextBox 3"/>
          <p:cNvSpPr txBox="1"/>
          <p:nvPr/>
        </p:nvSpPr>
        <p:spPr>
          <a:xfrm>
            <a:off x="8408528" y="6488668"/>
            <a:ext cx="3783472" cy="369332"/>
          </a:xfrm>
          <a:prstGeom prst="rect">
            <a:avLst/>
          </a:prstGeom>
          <a:noFill/>
        </p:spPr>
        <p:txBody>
          <a:bodyPr wrap="none" rtlCol="0">
            <a:spAutoFit/>
          </a:bodyPr>
          <a:lstStyle/>
          <a:p>
            <a:r>
              <a:rPr lang="en-US" dirty="0" smtClean="0"/>
              <a:t>© Stan </a:t>
            </a:r>
            <a:r>
              <a:rPr lang="en-US" dirty="0" err="1" smtClean="0"/>
              <a:t>Lupo</a:t>
            </a:r>
            <a:r>
              <a:rPr lang="en-US" dirty="0" smtClean="0"/>
              <a:t>, Flickr Creative Commons</a:t>
            </a:r>
            <a:endParaRPr lang="en-US" dirty="0"/>
          </a:p>
        </p:txBody>
      </p:sp>
      <p:sp>
        <p:nvSpPr>
          <p:cNvPr id="6" name="TextBox 5"/>
          <p:cNvSpPr txBox="1"/>
          <p:nvPr/>
        </p:nvSpPr>
        <p:spPr>
          <a:xfrm>
            <a:off x="779834" y="1702340"/>
            <a:ext cx="10324301" cy="2000548"/>
          </a:xfrm>
          <a:prstGeom prst="rect">
            <a:avLst/>
          </a:prstGeom>
          <a:noFill/>
        </p:spPr>
        <p:txBody>
          <a:bodyPr wrap="none" rtlCol="0">
            <a:spAutoFit/>
          </a:bodyPr>
          <a:lstStyle/>
          <a:p>
            <a:r>
              <a:rPr lang="en-US" sz="3200" dirty="0" smtClean="0"/>
              <a:t>-Inform internal partner priorities</a:t>
            </a:r>
          </a:p>
          <a:p>
            <a:r>
              <a:rPr lang="en-US" sz="3200" dirty="0" smtClean="0"/>
              <a:t>-Internal communication tool in support of partner programs</a:t>
            </a:r>
          </a:p>
          <a:p>
            <a:r>
              <a:rPr lang="en-US" sz="3200" dirty="0" smtClean="0"/>
              <a:t>-External communication tool</a:t>
            </a:r>
          </a:p>
          <a:p>
            <a:endParaRPr lang="en-US" sz="2800" dirty="0"/>
          </a:p>
        </p:txBody>
      </p:sp>
    </p:spTree>
    <p:extLst>
      <p:ext uri="{BB962C8B-B14F-4D97-AF65-F5344CB8AC3E}">
        <p14:creationId xmlns:p14="http://schemas.microsoft.com/office/powerpoint/2010/main" val="107148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906" y="170572"/>
            <a:ext cx="2692940" cy="1325563"/>
          </a:xfrm>
        </p:spPr>
        <p:txBody>
          <a:bodyPr/>
          <a:lstStyle/>
          <a:p>
            <a:r>
              <a:rPr lang="en-US" b="1" dirty="0" smtClean="0"/>
              <a:t>Discussion</a:t>
            </a:r>
            <a:endParaRPr lang="en-US" b="1" dirty="0"/>
          </a:p>
        </p:txBody>
      </p:sp>
      <p:sp>
        <p:nvSpPr>
          <p:cNvPr id="3" name="Content Placeholder 2"/>
          <p:cNvSpPr>
            <a:spLocks noGrp="1"/>
          </p:cNvSpPr>
          <p:nvPr>
            <p:ph idx="1"/>
          </p:nvPr>
        </p:nvSpPr>
        <p:spPr>
          <a:xfrm>
            <a:off x="5719862" y="989047"/>
            <a:ext cx="6215976" cy="1520690"/>
          </a:xfrm>
        </p:spPr>
        <p:txBody>
          <a:bodyPr>
            <a:normAutofit/>
          </a:bodyPr>
          <a:lstStyle/>
          <a:p>
            <a:pPr marL="0" indent="0">
              <a:buNone/>
            </a:pPr>
            <a:r>
              <a:rPr lang="en-US" sz="3200" dirty="0" smtClean="0"/>
              <a:t>Would your organization or partnership use a compiled priority list?  How?</a:t>
            </a:r>
          </a:p>
          <a:p>
            <a:pPr marL="0" indent="0">
              <a:buNone/>
            </a:pPr>
            <a:endParaRPr lang="en-US" sz="3200" dirty="0"/>
          </a:p>
          <a:p>
            <a:pPr marL="0" indent="0">
              <a:buNone/>
            </a:pPr>
            <a:endParaRPr lang="en-US" sz="3200" dirty="0"/>
          </a:p>
        </p:txBody>
      </p:sp>
      <p:sp>
        <p:nvSpPr>
          <p:cNvPr id="5" name="TextBox 4"/>
          <p:cNvSpPr txBox="1"/>
          <p:nvPr/>
        </p:nvSpPr>
        <p:spPr>
          <a:xfrm>
            <a:off x="5719862" y="4499203"/>
            <a:ext cx="5868400" cy="1077218"/>
          </a:xfrm>
          <a:prstGeom prst="rect">
            <a:avLst/>
          </a:prstGeom>
          <a:noFill/>
        </p:spPr>
        <p:txBody>
          <a:bodyPr wrap="square" rtlCol="0">
            <a:spAutoFit/>
          </a:bodyPr>
          <a:lstStyle/>
          <a:p>
            <a:r>
              <a:rPr lang="en-US" sz="3200" dirty="0" smtClean="0"/>
              <a:t>What product would best communicate these priorities? </a:t>
            </a:r>
            <a:endParaRPr lang="en-US" sz="3200" dirty="0"/>
          </a:p>
        </p:txBody>
      </p:sp>
      <p:sp>
        <p:nvSpPr>
          <p:cNvPr id="6" name="TextBox 5"/>
          <p:cNvSpPr txBox="1"/>
          <p:nvPr/>
        </p:nvSpPr>
        <p:spPr>
          <a:xfrm>
            <a:off x="5719862" y="2883375"/>
            <a:ext cx="5868400" cy="1077218"/>
          </a:xfrm>
          <a:prstGeom prst="rect">
            <a:avLst/>
          </a:prstGeom>
          <a:noFill/>
        </p:spPr>
        <p:txBody>
          <a:bodyPr wrap="square" rtlCol="0">
            <a:spAutoFit/>
          </a:bodyPr>
          <a:lstStyle/>
          <a:p>
            <a:r>
              <a:rPr lang="en-US" sz="3200" dirty="0" smtClean="0"/>
              <a:t>What process should we use to identify and compile priorities?</a:t>
            </a:r>
            <a:endParaRPr lang="en-US" sz="3200" dirty="0"/>
          </a:p>
        </p:txBody>
      </p:sp>
      <p:sp>
        <p:nvSpPr>
          <p:cNvPr id="7" name="TextBox 6"/>
          <p:cNvSpPr txBox="1"/>
          <p:nvPr/>
        </p:nvSpPr>
        <p:spPr>
          <a:xfrm>
            <a:off x="9912485" y="6488668"/>
            <a:ext cx="2353850" cy="369332"/>
          </a:xfrm>
          <a:prstGeom prst="rect">
            <a:avLst/>
          </a:prstGeom>
          <a:noFill/>
        </p:spPr>
        <p:txBody>
          <a:bodyPr wrap="none" rtlCol="0">
            <a:spAutoFit/>
          </a:bodyPr>
          <a:lstStyle/>
          <a:p>
            <a:r>
              <a:rPr lang="en-US" dirty="0" smtClean="0"/>
              <a:t>© </a:t>
            </a:r>
            <a:r>
              <a:rPr lang="en-US" dirty="0" err="1" smtClean="0"/>
              <a:t>Srikanth</a:t>
            </a:r>
            <a:r>
              <a:rPr lang="en-US" dirty="0" smtClean="0"/>
              <a:t> </a:t>
            </a:r>
            <a:r>
              <a:rPr lang="en-US" dirty="0" err="1" smtClean="0"/>
              <a:t>Vk</a:t>
            </a:r>
            <a:r>
              <a:rPr lang="en-US" dirty="0" smtClean="0"/>
              <a:t> via Flickr</a:t>
            </a:r>
            <a:endParaRPr lang="en-US" dirty="0"/>
          </a:p>
        </p:txBody>
      </p:sp>
    </p:spTree>
    <p:extLst>
      <p:ext uri="{BB962C8B-B14F-4D97-AF65-F5344CB8AC3E}">
        <p14:creationId xmlns:p14="http://schemas.microsoft.com/office/powerpoint/2010/main" val="440721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906" y="170572"/>
            <a:ext cx="2692940" cy="1325563"/>
          </a:xfrm>
        </p:spPr>
        <p:txBody>
          <a:bodyPr/>
          <a:lstStyle/>
          <a:p>
            <a:r>
              <a:rPr lang="en-US" b="1" dirty="0" smtClean="0"/>
              <a:t>Discussion</a:t>
            </a:r>
            <a:endParaRPr lang="en-US" b="1" dirty="0"/>
          </a:p>
        </p:txBody>
      </p:sp>
      <p:sp>
        <p:nvSpPr>
          <p:cNvPr id="3" name="Content Placeholder 2"/>
          <p:cNvSpPr>
            <a:spLocks noGrp="1"/>
          </p:cNvSpPr>
          <p:nvPr>
            <p:ph idx="1"/>
          </p:nvPr>
        </p:nvSpPr>
        <p:spPr>
          <a:xfrm>
            <a:off x="5579185" y="170572"/>
            <a:ext cx="6215976" cy="1520690"/>
          </a:xfrm>
        </p:spPr>
        <p:txBody>
          <a:bodyPr>
            <a:normAutofit/>
          </a:bodyPr>
          <a:lstStyle/>
          <a:p>
            <a:pPr marL="0" indent="0">
              <a:buNone/>
            </a:pPr>
            <a:r>
              <a:rPr lang="en-US" sz="3200" dirty="0" smtClean="0"/>
              <a:t>Would your organization or partnership use a compiled priority list?  How?</a:t>
            </a:r>
          </a:p>
          <a:p>
            <a:pPr marL="0" indent="0">
              <a:buNone/>
            </a:pPr>
            <a:endParaRPr lang="en-US" sz="3200" dirty="0"/>
          </a:p>
          <a:p>
            <a:pPr marL="0" indent="0">
              <a:buNone/>
            </a:pPr>
            <a:endParaRPr lang="en-US" sz="3200" dirty="0"/>
          </a:p>
        </p:txBody>
      </p:sp>
      <p:sp>
        <p:nvSpPr>
          <p:cNvPr id="7" name="TextBox 6"/>
          <p:cNvSpPr txBox="1"/>
          <p:nvPr/>
        </p:nvSpPr>
        <p:spPr>
          <a:xfrm>
            <a:off x="9912485" y="6488668"/>
            <a:ext cx="2353850" cy="369332"/>
          </a:xfrm>
          <a:prstGeom prst="rect">
            <a:avLst/>
          </a:prstGeom>
          <a:noFill/>
        </p:spPr>
        <p:txBody>
          <a:bodyPr wrap="none" rtlCol="0">
            <a:spAutoFit/>
          </a:bodyPr>
          <a:lstStyle/>
          <a:p>
            <a:r>
              <a:rPr lang="en-US" dirty="0" smtClean="0"/>
              <a:t>© </a:t>
            </a:r>
            <a:r>
              <a:rPr lang="en-US" dirty="0" err="1" smtClean="0"/>
              <a:t>Srikanth</a:t>
            </a:r>
            <a:r>
              <a:rPr lang="en-US" dirty="0" smtClean="0"/>
              <a:t> </a:t>
            </a:r>
            <a:r>
              <a:rPr lang="en-US" dirty="0" err="1" smtClean="0"/>
              <a:t>Vk</a:t>
            </a:r>
            <a:r>
              <a:rPr lang="en-US" dirty="0" smtClean="0"/>
              <a:t> via Flickr</a:t>
            </a:r>
            <a:endParaRPr lang="en-US" dirty="0"/>
          </a:p>
        </p:txBody>
      </p:sp>
    </p:spTree>
    <p:extLst>
      <p:ext uri="{BB962C8B-B14F-4D97-AF65-F5344CB8AC3E}">
        <p14:creationId xmlns:p14="http://schemas.microsoft.com/office/powerpoint/2010/main" val="726512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906" y="170572"/>
            <a:ext cx="2692940" cy="1325563"/>
          </a:xfrm>
        </p:spPr>
        <p:txBody>
          <a:bodyPr/>
          <a:lstStyle/>
          <a:p>
            <a:r>
              <a:rPr lang="en-US" b="1" dirty="0" smtClean="0"/>
              <a:t>Discussion</a:t>
            </a:r>
            <a:endParaRPr lang="en-US" b="1" dirty="0"/>
          </a:p>
        </p:txBody>
      </p:sp>
      <p:sp>
        <p:nvSpPr>
          <p:cNvPr id="5" name="TextBox 4"/>
          <p:cNvSpPr txBox="1"/>
          <p:nvPr/>
        </p:nvSpPr>
        <p:spPr>
          <a:xfrm>
            <a:off x="4893385" y="294744"/>
            <a:ext cx="5868400" cy="1077218"/>
          </a:xfrm>
          <a:prstGeom prst="rect">
            <a:avLst/>
          </a:prstGeom>
          <a:noFill/>
        </p:spPr>
        <p:txBody>
          <a:bodyPr wrap="square" rtlCol="0">
            <a:spAutoFit/>
          </a:bodyPr>
          <a:lstStyle/>
          <a:p>
            <a:r>
              <a:rPr lang="en-US" sz="3200" dirty="0" smtClean="0"/>
              <a:t>What product would best communicate these priorities? </a:t>
            </a:r>
            <a:endParaRPr lang="en-US" sz="3200" dirty="0"/>
          </a:p>
        </p:txBody>
      </p:sp>
      <p:sp>
        <p:nvSpPr>
          <p:cNvPr id="7" name="TextBox 6"/>
          <p:cNvSpPr txBox="1"/>
          <p:nvPr/>
        </p:nvSpPr>
        <p:spPr>
          <a:xfrm>
            <a:off x="9912485" y="6488668"/>
            <a:ext cx="2353850" cy="369332"/>
          </a:xfrm>
          <a:prstGeom prst="rect">
            <a:avLst/>
          </a:prstGeom>
          <a:noFill/>
        </p:spPr>
        <p:txBody>
          <a:bodyPr wrap="none" rtlCol="0">
            <a:spAutoFit/>
          </a:bodyPr>
          <a:lstStyle/>
          <a:p>
            <a:r>
              <a:rPr lang="en-US" dirty="0" smtClean="0"/>
              <a:t>© </a:t>
            </a:r>
            <a:r>
              <a:rPr lang="en-US" dirty="0" err="1" smtClean="0"/>
              <a:t>Srikanth</a:t>
            </a:r>
            <a:r>
              <a:rPr lang="en-US" dirty="0" smtClean="0"/>
              <a:t> </a:t>
            </a:r>
            <a:r>
              <a:rPr lang="en-US" dirty="0" err="1" smtClean="0"/>
              <a:t>Vk</a:t>
            </a:r>
            <a:r>
              <a:rPr lang="en-US" dirty="0" smtClean="0"/>
              <a:t> via Flickr</a:t>
            </a:r>
            <a:endParaRPr lang="en-US" dirty="0"/>
          </a:p>
        </p:txBody>
      </p:sp>
    </p:spTree>
    <p:extLst>
      <p:ext uri="{BB962C8B-B14F-4D97-AF65-F5344CB8AC3E}">
        <p14:creationId xmlns:p14="http://schemas.microsoft.com/office/powerpoint/2010/main" val="54658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1931</Words>
  <Application>Microsoft Office PowerPoint</Application>
  <PresentationFormat>Widescreen</PresentationFormat>
  <Paragraphs>107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Identifying Shared Priorities for Bird Conservation</vt:lpstr>
      <vt:lpstr>Purpose of Presentation</vt:lpstr>
      <vt:lpstr>NABCI’s 2017-2021 Strategic Plan</vt:lpstr>
      <vt:lpstr>Community Demand</vt:lpstr>
      <vt:lpstr>PowerPoint Presentation</vt:lpstr>
      <vt:lpstr>PowerPoint Presentation</vt:lpstr>
      <vt:lpstr>Discussion</vt:lpstr>
      <vt:lpstr>Discussion</vt:lpstr>
      <vt:lpstr>Discussion</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Shared Priorities for Bird Conservation</dc:title>
  <dc:creator>Judith Scarl</dc:creator>
  <cp:lastModifiedBy>Judith Scarl</cp:lastModifiedBy>
  <cp:revision>48</cp:revision>
  <dcterms:created xsi:type="dcterms:W3CDTF">2017-01-30T17:17:45Z</dcterms:created>
  <dcterms:modified xsi:type="dcterms:W3CDTF">2017-02-06T15:47:51Z</dcterms:modified>
</cp:coreProperties>
</file>