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7" r:id="rId3"/>
    <p:sldId id="256" r:id="rId4"/>
    <p:sldId id="258" r:id="rId5"/>
    <p:sldId id="259" r:id="rId6"/>
    <p:sldId id="260" r:id="rId7"/>
    <p:sldId id="261" r:id="rId8"/>
    <p:sldId id="262" r:id="rId9"/>
    <p:sldId id="263" r:id="rId10"/>
    <p:sldId id="269" r:id="rId11"/>
    <p:sldId id="270" r:id="rId12"/>
    <p:sldId id="271" r:id="rId13"/>
    <p:sldId id="272" r:id="rId14"/>
    <p:sldId id="274" r:id="rId15"/>
    <p:sldId id="275" r:id="rId16"/>
    <p:sldId id="277" r:id="rId17"/>
    <p:sldId id="280" r:id="rId18"/>
    <p:sldId id="273" r:id="rId19"/>
    <p:sldId id="26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3563" autoAdjust="0"/>
  </p:normalViewPr>
  <p:slideViewPr>
    <p:cSldViewPr snapToGrid="0">
      <p:cViewPr varScale="1">
        <p:scale>
          <a:sx n="40" d="100"/>
          <a:sy n="40" d="100"/>
        </p:scale>
        <p:origin x="224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34EB7-1BB2-4C67-9355-BB36C220AB30}" type="datetimeFigureOut">
              <a:rPr lang="en-US" smtClean="0"/>
              <a:t>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534BA-69DB-44C2-AD66-705613C59A57}" type="slidenum">
              <a:rPr lang="en-US" smtClean="0"/>
              <a:t>‹#›</a:t>
            </a:fld>
            <a:endParaRPr lang="en-US"/>
          </a:p>
        </p:txBody>
      </p:sp>
    </p:spTree>
    <p:extLst>
      <p:ext uri="{BB962C8B-B14F-4D97-AF65-F5344CB8AC3E}">
        <p14:creationId xmlns:p14="http://schemas.microsoft.com/office/powerpoint/2010/main" val="174879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We’ve made great progress in our strategic planning efforts since our last meeting, and all Committee members received a draft Strategic Plan in your pre-meeting reading packets.  I really want to thank everyone who was a part of the strategic planning effort- we really tried to have very broad outreach and engagement in this process, which means that a lot of people helped in a lot of different ways.</a:t>
            </a:r>
            <a:endParaRPr lang="en-US" baseline="0" dirty="0"/>
          </a:p>
        </p:txBody>
      </p:sp>
      <p:sp>
        <p:nvSpPr>
          <p:cNvPr id="4" name="Slide Number Placeholder 3"/>
          <p:cNvSpPr>
            <a:spLocks noGrp="1"/>
          </p:cNvSpPr>
          <p:nvPr>
            <p:ph type="sldNum" sz="quarter" idx="10"/>
          </p:nvPr>
        </p:nvSpPr>
        <p:spPr/>
        <p:txBody>
          <a:bodyPr/>
          <a:lstStyle/>
          <a:p>
            <a:fld id="{B0590100-1867-4B53-9316-E2504765081C}" type="slidenum">
              <a:rPr lang="en-US" smtClean="0"/>
              <a:t>1</a:t>
            </a:fld>
            <a:endParaRPr lang="en-US"/>
          </a:p>
        </p:txBody>
      </p:sp>
    </p:spTree>
    <p:extLst>
      <p:ext uri="{BB962C8B-B14F-4D97-AF65-F5344CB8AC3E}">
        <p14:creationId xmlns:p14="http://schemas.microsoft.com/office/powerpoint/2010/main" val="399288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where we are now is that we have a complete strategic plan with well-defined goals, sub-goals, and high-level actions.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10</a:t>
            </a:fld>
            <a:endParaRPr lang="en-US"/>
          </a:p>
        </p:txBody>
      </p:sp>
    </p:spTree>
    <p:extLst>
      <p:ext uri="{BB962C8B-B14F-4D97-AF65-F5344CB8AC3E}">
        <p14:creationId xmlns:p14="http://schemas.microsoft.com/office/powerpoint/2010/main" val="41663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goal is our coordination and communication</a:t>
            </a:r>
            <a:r>
              <a:rPr lang="en-US" baseline="0" dirty="0" smtClean="0"/>
              <a:t> goal.  Given that the bird conservation community is so complicated, with so many different NGOs, agencies, partnerships, and states working on different aspects of bird conservation, NABCI’s coordination function is really key to make sure we’re maximizing opportunities to identify highest-priority goals across the bird community and support work to advance these goals.</a:t>
            </a:r>
          </a:p>
          <a:p>
            <a:endParaRPr lang="en-US" baseline="0" dirty="0" smtClean="0"/>
          </a:p>
          <a:p>
            <a:r>
              <a:rPr lang="en-US" baseline="0" dirty="0" smtClean="0"/>
              <a:t> </a:t>
            </a:r>
            <a:r>
              <a:rPr lang="en-US" sz="1200" b="1" kern="1200" dirty="0" smtClean="0">
                <a:solidFill>
                  <a:schemeClr val="tx1"/>
                </a:solidFill>
                <a:effectLst/>
                <a:latin typeface="+mn-lt"/>
                <a:ea typeface="+mn-ea"/>
                <a:cs typeface="+mn-cs"/>
              </a:rPr>
              <a:t>Maintain a well-coordinated bird conservation community to achieve strategic conservation.  </a:t>
            </a:r>
            <a:r>
              <a:rPr lang="en-US" sz="1200" b="0" kern="1200" dirty="0" smtClean="0">
                <a:solidFill>
                  <a:schemeClr val="tx1"/>
                </a:solidFill>
                <a:effectLst/>
                <a:latin typeface="+mn-lt"/>
                <a:ea typeface="+mn-ea"/>
                <a:cs typeface="+mn-cs"/>
              </a:rPr>
              <a:t>Under </a:t>
            </a:r>
            <a:r>
              <a:rPr lang="en-US" sz="1200" b="0" kern="1200" dirty="0" err="1" smtClean="0">
                <a:solidFill>
                  <a:schemeClr val="tx1"/>
                </a:solidFill>
                <a:effectLst/>
                <a:latin typeface="+mn-lt"/>
                <a:ea typeface="+mn-ea"/>
                <a:cs typeface="+mn-cs"/>
              </a:rPr>
              <a:t>Subgoal</a:t>
            </a:r>
            <a:r>
              <a:rPr lang="en-US" sz="1200" b="0" kern="1200" dirty="0" smtClean="0">
                <a:solidFill>
                  <a:schemeClr val="tx1"/>
                </a:solidFill>
                <a:effectLst/>
                <a:latin typeface="+mn-lt"/>
                <a:ea typeface="+mn-ea"/>
                <a:cs typeface="+mn-cs"/>
              </a:rPr>
              <a:t> 1A, this is where we have most of our explicit partnership work and support, nationally, internationally, and internal</a:t>
            </a:r>
            <a:r>
              <a:rPr lang="en-US" sz="1200" b="0" kern="1200" baseline="0" dirty="0" smtClean="0">
                <a:solidFill>
                  <a:schemeClr val="tx1"/>
                </a:solidFill>
                <a:effectLst/>
                <a:latin typeface="+mn-lt"/>
                <a:ea typeface="+mn-ea"/>
                <a:cs typeface="+mn-cs"/>
              </a:rPr>
              <a:t> to NABCI.  High-level actions here include:</a:t>
            </a:r>
          </a:p>
          <a:p>
            <a:r>
              <a:rPr lang="en-US" sz="1200" kern="1200" dirty="0" smtClean="0">
                <a:solidFill>
                  <a:schemeClr val="tx1"/>
                </a:solidFill>
                <a:effectLst/>
                <a:latin typeface="+mn-lt"/>
                <a:ea typeface="+mn-ea"/>
                <a:cs typeface="+mn-cs"/>
              </a:rPr>
              <a:t>1Ai.  Work collaboratively across countries to support partnership development that will advance full annual cycle conservation of migratory birds and their habitats.  </a:t>
            </a:r>
          </a:p>
          <a:p>
            <a:r>
              <a:rPr lang="en-US" sz="1200" kern="1200" dirty="0" smtClean="0">
                <a:solidFill>
                  <a:schemeClr val="tx1"/>
                </a:solidFill>
                <a:effectLst/>
                <a:latin typeface="+mn-lt"/>
                <a:ea typeface="+mn-ea"/>
                <a:cs typeface="+mn-cs"/>
              </a:rPr>
              <a:t>1Aii.  Identify and support common priorities among Joint Ventures and between Bird Conservation Plan Partnerships.</a:t>
            </a:r>
          </a:p>
          <a:p>
            <a:r>
              <a:rPr lang="en-US" sz="1200" kern="1200" dirty="0" smtClean="0">
                <a:solidFill>
                  <a:schemeClr val="tx1"/>
                </a:solidFill>
                <a:effectLst/>
                <a:latin typeface="+mn-lt"/>
                <a:ea typeface="+mn-ea"/>
                <a:cs typeface="+mn-cs"/>
              </a:rPr>
              <a:t>1Aiii. Facilitate and promote the development of novel partnerships between conservation and non-traditional organizations (e.g., industry, urban planning associations, etc.) that provide new resources and avenues for addressing bird conservation priorities.</a:t>
            </a:r>
          </a:p>
          <a:p>
            <a:r>
              <a:rPr lang="en-US" sz="1200" kern="1200" dirty="0" smtClean="0">
                <a:solidFill>
                  <a:schemeClr val="tx1"/>
                </a:solidFill>
                <a:effectLst/>
                <a:latin typeface="+mn-lt"/>
                <a:ea typeface="+mn-ea"/>
                <a:cs typeface="+mn-cs"/>
              </a:rPr>
              <a:t>1Aiv.  Maintain an effective US NABCI Committee.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 with such a complicated bird conservation community, making sure that </a:t>
            </a:r>
            <a:r>
              <a:rPr lang="en-US" sz="1200" kern="1200" baseline="0" dirty="0" smtClean="0">
                <a:solidFill>
                  <a:schemeClr val="tx1"/>
                </a:solidFill>
                <a:effectLst/>
                <a:latin typeface="+mn-lt"/>
                <a:ea typeface="+mn-ea"/>
                <a:cs typeface="+mn-cs"/>
              </a:rPr>
              <a:t>communication channels are strong throughout the bird community is one of the best ways to facilitate coordination and collaboration.  Under our second </a:t>
            </a:r>
            <a:r>
              <a:rPr lang="en-US" sz="1200" kern="1200" baseline="0" dirty="0" err="1" smtClean="0">
                <a:solidFill>
                  <a:schemeClr val="tx1"/>
                </a:solidFill>
                <a:effectLst/>
                <a:latin typeface="+mn-lt"/>
                <a:ea typeface="+mn-ea"/>
                <a:cs typeface="+mn-cs"/>
              </a:rPr>
              <a:t>subgoal</a:t>
            </a:r>
            <a:r>
              <a:rPr lang="en-US" sz="1200" kern="1200" baseline="0" dirty="0" smtClean="0">
                <a:solidFill>
                  <a:schemeClr val="tx1"/>
                </a:solidFill>
                <a:effectLst/>
                <a:latin typeface="+mn-lt"/>
                <a:ea typeface="+mn-ea"/>
                <a:cs typeface="+mn-cs"/>
              </a:rPr>
              <a:t>, we have actions that include </a:t>
            </a:r>
          </a:p>
          <a:p>
            <a:r>
              <a:rPr lang="en-US" sz="1200" kern="1200" dirty="0" smtClean="0">
                <a:solidFill>
                  <a:schemeClr val="tx1"/>
                </a:solidFill>
                <a:effectLst/>
                <a:latin typeface="+mn-lt"/>
                <a:ea typeface="+mn-ea"/>
                <a:cs typeface="+mn-cs"/>
              </a:rPr>
              <a:t>1Bi.  Facilitate effective promotion, distribution, and communication of NABCI products to target audiences.</a:t>
            </a:r>
          </a:p>
          <a:p>
            <a:r>
              <a:rPr lang="en-US" sz="1200" kern="1200" dirty="0" smtClean="0">
                <a:solidFill>
                  <a:schemeClr val="tx1"/>
                </a:solidFill>
                <a:effectLst/>
                <a:latin typeface="+mn-lt"/>
                <a:ea typeface="+mn-ea"/>
                <a:cs typeface="+mn-cs"/>
              </a:rPr>
              <a:t>1Bii.  Develop and maintain strong communication channels between the NABCI Committee members and the broader NABCI partnership.</a:t>
            </a:r>
          </a:p>
          <a:p>
            <a:r>
              <a:rPr lang="en-US" sz="1200" kern="1200" dirty="0" smtClean="0">
                <a:solidFill>
                  <a:schemeClr val="tx1"/>
                </a:solidFill>
                <a:effectLst/>
                <a:latin typeface="+mn-lt"/>
                <a:ea typeface="+mn-ea"/>
                <a:cs typeface="+mn-cs"/>
              </a:rPr>
              <a:t>1Biii. Recognize leadership within the bird conservation community.</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11</a:t>
            </a:fld>
            <a:endParaRPr lang="en-US"/>
          </a:p>
        </p:txBody>
      </p:sp>
    </p:spTree>
    <p:extLst>
      <p:ext uri="{BB962C8B-B14F-4D97-AF65-F5344CB8AC3E}">
        <p14:creationId xmlns:p14="http://schemas.microsoft.com/office/powerpoint/2010/main" val="10610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2 is where most of our science-content Subcommittees</a:t>
            </a:r>
            <a:r>
              <a:rPr lang="en-US" baseline="0" dirty="0" smtClean="0"/>
              <a:t> and affiliated teams would fall-  big picture work that we do to support the on-the-ground implementation that is carried out by our partners.</a:t>
            </a:r>
          </a:p>
          <a:p>
            <a:r>
              <a:rPr lang="en-US" sz="1200" kern="1200" dirty="0" smtClean="0">
                <a:solidFill>
                  <a:schemeClr val="tx1"/>
                </a:solidFill>
                <a:effectLst/>
                <a:latin typeface="+mn-lt"/>
                <a:ea typeface="+mn-ea"/>
                <a:cs typeface="+mn-cs"/>
              </a:rPr>
              <a:t>2Ai.</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Promote and advance bird monitoring that is integrated into strategic habitat conservation.  (Monitoring Subcommittee)</a:t>
            </a:r>
          </a:p>
          <a:p>
            <a:r>
              <a:rPr lang="en-US" sz="1200" kern="1200" dirty="0" smtClean="0">
                <a:solidFill>
                  <a:schemeClr val="tx1"/>
                </a:solidFill>
                <a:effectLst/>
                <a:latin typeface="+mn-lt"/>
                <a:ea typeface="+mn-ea"/>
                <a:cs typeface="+mn-cs"/>
              </a:rPr>
              <a:t>2Aii. Enable bird conservation partners to integrate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human dimensions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science and tools into bird conservation efforts. (HD Subcommittee)</a:t>
            </a:r>
          </a:p>
          <a:p>
            <a:r>
              <a:rPr lang="en-US" sz="1200" kern="1200" dirty="0" smtClean="0">
                <a:solidFill>
                  <a:schemeClr val="tx1"/>
                </a:solidFill>
                <a:effectLst/>
                <a:latin typeface="+mn-lt"/>
                <a:ea typeface="+mn-ea"/>
                <a:cs typeface="+mn-cs"/>
              </a:rPr>
              <a:t>2Aiii. Support efforts to coordinate and unify science capacity among national bird conservation partnerships to more effectively address shared ecological science challenges and needs.  (Incorporates NABCI’s role in relation to a unified</a:t>
            </a:r>
            <a:r>
              <a:rPr lang="en-US" sz="1200" kern="1200" baseline="0" dirty="0" smtClean="0">
                <a:solidFill>
                  <a:schemeClr val="tx1"/>
                </a:solidFill>
                <a:effectLst/>
                <a:latin typeface="+mn-lt"/>
                <a:ea typeface="+mn-ea"/>
                <a:cs typeface="+mn-cs"/>
              </a:rPr>
              <a:t> science team that is coming out of our affiliated partnerships)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2Aiv. Develop and promote effective communications that identify national and international bird conservation needs and inform actions to advance bird conservation.  (State of the Birds, Policy)</a:t>
            </a:r>
          </a:p>
          <a:p>
            <a:r>
              <a:rPr lang="en-US" sz="1200" kern="1200" dirty="0" smtClean="0">
                <a:solidFill>
                  <a:schemeClr val="tx1"/>
                </a:solidFill>
                <a:effectLst/>
                <a:latin typeface="+mn-lt"/>
                <a:ea typeface="+mn-ea"/>
                <a:cs typeface="+mn-cs"/>
              </a:rPr>
              <a:t>2Av.  Promote and advance bird conservation objectives on both private and public lands.  (Private Lands Subcommittee).</a:t>
            </a:r>
          </a:p>
          <a:p>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12</a:t>
            </a:fld>
            <a:endParaRPr lang="en-US"/>
          </a:p>
        </p:txBody>
      </p:sp>
    </p:spTree>
    <p:extLst>
      <p:ext uri="{BB962C8B-B14F-4D97-AF65-F5344CB8AC3E}">
        <p14:creationId xmlns:p14="http://schemas.microsoft.com/office/powerpoint/2010/main" val="384884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Goal 3 addresses NABCI’s role in policy, which is primarily focused on communication</a:t>
            </a:r>
            <a:r>
              <a:rPr lang="en-US" baseline="0" dirty="0" smtClean="0"/>
              <a:t> at multiple levels- communication targeted at Congressmen and women as well as agency leadership.   Some of the actions here include:</a:t>
            </a: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3Ai.  Annually compile or develop messaging demonstrating the importance of key bird conservation programs (NAWCA, NMBCA, SWG, Farm Bill, JVs) and promote use of coordinated messaging within the bird community</a:t>
            </a:r>
          </a:p>
          <a:p>
            <a:r>
              <a:rPr lang="en-US" sz="1200" kern="1200" dirty="0" smtClean="0">
                <a:solidFill>
                  <a:schemeClr val="tx1"/>
                </a:solidFill>
                <a:effectLst/>
                <a:latin typeface="+mn-lt"/>
                <a:ea typeface="+mn-ea"/>
                <a:cs typeface="+mn-cs"/>
              </a:rPr>
              <a:t>3Aii.  NABCI non-federal partners will develop or compile messaging that communicates how emerging legislation or funding could impact bird conservation.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relates to what Keith talked about yesterday- that providing this unified messaging about specific programs is one of the most important things NABCI can do in relation to policy.  But as Keith mentioned yesterday, NABCI is looking to engage in policy at not just the Congressional level, but also at the agency level- supporting our partners to create and implement strong policies that support bird conservation.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effectLst/>
              </a:rPr>
              <a:t>3Bi. Conduct regular outreach to leadership of Committee member organizations to discuss NABCI priorities and solicit feedback on how NABCI can support the development and implementation of policy favorable to bird conservation.</a:t>
            </a:r>
          </a:p>
          <a:p>
            <a:r>
              <a:rPr lang="en-US" sz="1200" kern="1200" dirty="0" smtClean="0">
                <a:solidFill>
                  <a:schemeClr val="tx1"/>
                </a:solidFill>
                <a:effectLst/>
                <a:latin typeface="+mn-lt"/>
                <a:ea typeface="+mn-ea"/>
                <a:cs typeface="+mn-cs"/>
              </a:rPr>
              <a:t>3Bii. Demonstrate bird conservation’s strong ties to healthy land, water, and people in order to communicate relevance beyond birds.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13</a:t>
            </a:fld>
            <a:endParaRPr lang="en-US"/>
          </a:p>
        </p:txBody>
      </p:sp>
    </p:spTree>
    <p:extLst>
      <p:ext uri="{BB962C8B-B14F-4D97-AF65-F5344CB8AC3E}">
        <p14:creationId xmlns:p14="http://schemas.microsoft.com/office/powerpoint/2010/main" val="316471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just to remind you of the preferred outcome</a:t>
            </a:r>
            <a:r>
              <a:rPr lang="en-US" baseline="0" dirty="0" smtClean="0"/>
              <a:t> for today, the Executive Council and I are hoping that the Committee is comfortable with the strategic plan as is, and we’re also hoping to have some discussion on the process of building a work plan.  We recommend not having extensive discussion on the content of the strategic plan at this point, since we’ve had so many rounds of feedback and revisions, and now we need to move forward to start accomplishing what we say we’ll accomplish.  We do want to take five minutes to ask one big picture question- is there anything MAJOR that we’ve missed in this strategic plan?   </a:t>
            </a:r>
          </a:p>
        </p:txBody>
      </p:sp>
      <p:sp>
        <p:nvSpPr>
          <p:cNvPr id="4" name="Slide Number Placeholder 3"/>
          <p:cNvSpPr>
            <a:spLocks noGrp="1"/>
          </p:cNvSpPr>
          <p:nvPr>
            <p:ph type="sldNum" sz="quarter" idx="10"/>
          </p:nvPr>
        </p:nvSpPr>
        <p:spPr/>
        <p:txBody>
          <a:bodyPr/>
          <a:lstStyle/>
          <a:p>
            <a:fld id="{14D534BA-69DB-44C2-AD66-705613C59A57}" type="slidenum">
              <a:rPr lang="en-US" smtClean="0"/>
              <a:t>14</a:t>
            </a:fld>
            <a:endParaRPr lang="en-US"/>
          </a:p>
        </p:txBody>
      </p:sp>
    </p:spTree>
    <p:extLst>
      <p:ext uri="{BB962C8B-B14F-4D97-AF65-F5344CB8AC3E}">
        <p14:creationId xmlns:p14="http://schemas.microsoft.com/office/powerpoint/2010/main" val="350703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Goals and Sub-Goals, to help us think about whether we have missed anything major in this high-level strategic plan (you also have the full version in your handouts). </a:t>
            </a:r>
          </a:p>
          <a:p>
            <a:endParaRPr lang="en-US" baseline="0" dirty="0" smtClean="0"/>
          </a:p>
          <a:p>
            <a:r>
              <a:rPr lang="en-US" baseline="0" dirty="0" smtClean="0"/>
              <a:t>(Speak now if you have major concerns about moving forward to build a work plan based on this outline.)</a:t>
            </a:r>
          </a:p>
          <a:p>
            <a:endParaRPr lang="en-US" baseline="0" dirty="0" smtClean="0"/>
          </a:p>
          <a:p>
            <a:r>
              <a:rPr lang="en-US" baseline="0" dirty="0" smtClean="0"/>
              <a:t>The Executive Council suggests that we don’t need to have a formal vote to approve the Plan at this time, but we’d like an informal verbal approval to move forward to build in a more detailed work plan to this higher-level strategic plan. </a:t>
            </a:r>
          </a:p>
          <a:p>
            <a:endParaRPr lang="en-US" baseline="0" dirty="0" smtClean="0"/>
          </a:p>
          <a:p>
            <a:r>
              <a:rPr lang="en-US" baseline="0" dirty="0" smtClean="0"/>
              <a:t>Are there any MAJOR objections to moving forward with building in the work plan over the next six months?</a:t>
            </a:r>
          </a:p>
        </p:txBody>
      </p:sp>
      <p:sp>
        <p:nvSpPr>
          <p:cNvPr id="4" name="Slide Number Placeholder 3"/>
          <p:cNvSpPr>
            <a:spLocks noGrp="1"/>
          </p:cNvSpPr>
          <p:nvPr>
            <p:ph type="sldNum" sz="quarter" idx="10"/>
          </p:nvPr>
        </p:nvSpPr>
        <p:spPr/>
        <p:txBody>
          <a:bodyPr/>
          <a:lstStyle/>
          <a:p>
            <a:fld id="{14D534BA-69DB-44C2-AD66-705613C59A57}" type="slidenum">
              <a:rPr lang="en-US" smtClean="0"/>
              <a:t>15</a:t>
            </a:fld>
            <a:endParaRPr lang="en-US"/>
          </a:p>
        </p:txBody>
      </p:sp>
    </p:spTree>
    <p:extLst>
      <p:ext uri="{BB962C8B-B14F-4D97-AF65-F5344CB8AC3E}">
        <p14:creationId xmlns:p14="http://schemas.microsoft.com/office/powerpoint/2010/main" val="57374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move on to talk about the</a:t>
            </a:r>
            <a:r>
              <a:rPr lang="en-US" baseline="0" dirty="0" smtClean="0"/>
              <a:t> process of building the work plan. </a:t>
            </a:r>
            <a:r>
              <a:rPr lang="en-US" dirty="0" smtClean="0"/>
              <a:t>Here are the next steps I’ve proposed in order to present a complete Work</a:t>
            </a:r>
            <a:r>
              <a:rPr lang="en-US" baseline="0" dirty="0" smtClean="0"/>
              <a:t> Plan at our August 2017 meeting.</a:t>
            </a:r>
          </a:p>
          <a:p>
            <a:r>
              <a:rPr lang="en-US" baseline="0" dirty="0" smtClean="0"/>
              <a:t>What we’ll do first is work with Subcommittees to incorporate Subcommittee goals into the NABCI Work Plan.</a:t>
            </a:r>
          </a:p>
          <a:p>
            <a:r>
              <a:rPr lang="en-US" baseline="0" dirty="0" smtClean="0"/>
              <a:t>The first step is to meet individually with each Subcommittee’s leads to draft actions related to that Subcommittee, and make sure that we understand who is responsible for advancing each of those tasks.</a:t>
            </a:r>
          </a:p>
          <a:p>
            <a:r>
              <a:rPr lang="en-US" baseline="0" dirty="0" smtClean="0"/>
              <a:t>There are some tasks that don’t fall within the purview of an existing Subcommittee- for example, tasks that are primarily the responsibility of the Coordinator, or tasks that are assigned to the entire NABCI Committee.  I can go through and draft language for these additional tasks, and associate them with the appropriate Goals and high-level actions.</a:t>
            </a:r>
          </a:p>
          <a:p>
            <a:r>
              <a:rPr lang="en-US" baseline="0" dirty="0" smtClean="0"/>
              <a:t>The next step is to bring a bigger, but still focused team together to go through the draft Work Plan.  I suggest the Subcommittee Leads, since we’ll want to verify that we’ve incorporated their goals accurately, but also this will help to identify any opportunities for collaboration between subcommittees that might not have been addressed during individual Subcommittee goal incorporation.  The Subcommittee Leads can run the draft by their Subcommittees in advance and bring feedback to the Subcommittee Lead discussion. </a:t>
            </a:r>
          </a:p>
          <a:p>
            <a:r>
              <a:rPr lang="en-US" baseline="0" dirty="0" smtClean="0"/>
              <a:t>Once the Subcommittee Leads are comfortable with the draft plan, we’ll run the plan by the Executive Council.  And third, we’ll distribute Plan to the NABCI Community, and request that feedback be submitted through NABCI Committee representatives.</a:t>
            </a:r>
          </a:p>
          <a:p>
            <a:r>
              <a:rPr lang="en-US" baseline="0" dirty="0" smtClean="0"/>
              <a:t>It would be good to have a team vet this feedback and work with me on how to incorporate it.  Executive Council?</a:t>
            </a:r>
          </a:p>
          <a:p>
            <a:r>
              <a:rPr lang="en-US" baseline="0" dirty="0" smtClean="0"/>
              <a:t>And finally, we’ll bring the Plan to the NABCI Committee for final and formal approval at our August 2017 meeting.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want to be inclusive, to make sure we are taking the right steps to achieve our goals- but we also want to be realistic- the more rounds of feedback we get, the more difficult it is to handle, and the more feedback we get at the end may contradict feedback we get at the beginning.  Also, focusing a lot of the process around our Subcommittees means that NABCI will have a clear team to move forward the tasks that go into the Work Plan. </a:t>
            </a:r>
          </a:p>
          <a:p>
            <a:endParaRPr lang="en-US" baseline="0" dirty="0" smtClean="0"/>
          </a:p>
          <a:p>
            <a:endParaRPr lang="en-US" baseline="0" dirty="0" smtClean="0"/>
          </a:p>
          <a:p>
            <a:r>
              <a:rPr lang="en-US" baseline="0" dirty="0" smtClean="0"/>
              <a:t>Question: What additional partners, beyond our Subcommittee leads, should provide feedback on the Work Plan before asking for feedback from entire community?</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4D534BA-69DB-44C2-AD66-705613C59A57}" type="slidenum">
              <a:rPr lang="en-US" smtClean="0"/>
              <a:t>16</a:t>
            </a:fld>
            <a:endParaRPr lang="en-US"/>
          </a:p>
        </p:txBody>
      </p:sp>
    </p:spTree>
    <p:extLst>
      <p:ext uri="{BB962C8B-B14F-4D97-AF65-F5344CB8AC3E}">
        <p14:creationId xmlns:p14="http://schemas.microsoft.com/office/powerpoint/2010/main" val="81341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So I want to ask a very basic question to the Committee- do you feel that this proposed process is appropriately inclusive? And do you have any additional feedback on how to strengthen the process to build the work plan?</a:t>
            </a:r>
          </a:p>
          <a:p>
            <a:endParaRPr lang="en-US" dirty="0" smtClean="0"/>
          </a:p>
        </p:txBody>
      </p:sp>
      <p:sp>
        <p:nvSpPr>
          <p:cNvPr id="4" name="Slide Number Placeholder 3"/>
          <p:cNvSpPr>
            <a:spLocks noGrp="1"/>
          </p:cNvSpPr>
          <p:nvPr>
            <p:ph type="sldNum" sz="quarter" idx="10"/>
          </p:nvPr>
        </p:nvSpPr>
        <p:spPr/>
        <p:txBody>
          <a:bodyPr/>
          <a:lstStyle/>
          <a:p>
            <a:fld id="{14D534BA-69DB-44C2-AD66-705613C59A57}" type="slidenum">
              <a:rPr lang="en-US" smtClean="0"/>
              <a:t>17</a:t>
            </a:fld>
            <a:endParaRPr lang="en-US"/>
          </a:p>
        </p:txBody>
      </p:sp>
    </p:spTree>
    <p:extLst>
      <p:ext uri="{BB962C8B-B14F-4D97-AF65-F5344CB8AC3E}">
        <p14:creationId xmlns:p14="http://schemas.microsoft.com/office/powerpoint/2010/main" val="322628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we’ll aim to have a complete strategic plan and work plan presented to the Committee and approved at our August 2017 NABCI meeting.  Thanks for your help.  Onward!</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18</a:t>
            </a:fld>
            <a:endParaRPr lang="en-US"/>
          </a:p>
        </p:txBody>
      </p:sp>
    </p:spTree>
    <p:extLst>
      <p:ext uri="{BB962C8B-B14F-4D97-AF65-F5344CB8AC3E}">
        <p14:creationId xmlns:p14="http://schemas.microsoft.com/office/powerpoint/2010/main" val="234062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we’ve built in a Work Plan that identifies tasks and specific actions we can take to achieve our goals, we’ll have a vote to approve the full Strategic and Work Plan at the next NABCI meeting.</a:t>
            </a:r>
          </a:p>
          <a:p>
            <a:endParaRPr lang="en-US" baseline="0" dirty="0" smtClean="0"/>
          </a:p>
          <a:p>
            <a:r>
              <a:rPr lang="en-US" baseline="0" dirty="0" smtClean="0"/>
              <a:t>We’ve done the bulk of the work already- we just need to think about how the Subcommittee Work Plan goals that we approved yesterday fit under our Plan, and then see if we’re missing any actions and tasks to support our goals and figure out how to get those done as well..</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19</a:t>
            </a:fld>
            <a:endParaRPr lang="en-US"/>
          </a:p>
        </p:txBody>
      </p:sp>
    </p:spTree>
    <p:extLst>
      <p:ext uri="{BB962C8B-B14F-4D97-AF65-F5344CB8AC3E}">
        <p14:creationId xmlns:p14="http://schemas.microsoft.com/office/powerpoint/2010/main" val="40510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talk about the strategic planning process, I want to emphasize the benefits of NABCI’s 2014-2016 strategic plan that we will continue to see with our next strategic plan.  Our strategic plan helps to define NABCI’s scope, focus, and goals- it helps to focus our efforts on a unique niche in the bird conservation community, and it gives</a:t>
            </a:r>
            <a:r>
              <a:rPr lang="en-US" baseline="0" dirty="0" smtClean="0"/>
              <a:t> us clear goals that we can align our actions with.  It also really helps to focus our meetings- since we started organizing our meetings around our strategic plan two years ago, our meetings have had clear purpose, been outcome-focused, and all of our presentations and discussions clearly aligned with what we are trying to achieve.  We’ve gotten an enormous amount of positive feedback about how productive our meetings have been over the last couple of years, and how aligning meetings with the strategic plan has helped enormously and even served to re-engage some of our partners who were questioning the value of NABCI.    And our strategic plan has really gone a long way to answering that age-old question that I know we all get (and ask sometimes):  “What is NABCI, anyway?”  as well as Why NABCI?  Why do we need NABCI?  So I know that strategic planning isn’t always everyone’s favorite activity, but the benefits we get from it are well worth it, and I appreciate all of your efforts to make NABCI as effective as possible.</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2</a:t>
            </a:fld>
            <a:endParaRPr lang="en-US"/>
          </a:p>
        </p:txBody>
      </p:sp>
    </p:spTree>
    <p:extLst>
      <p:ext uri="{BB962C8B-B14F-4D97-AF65-F5344CB8AC3E}">
        <p14:creationId xmlns:p14="http://schemas.microsoft.com/office/powerpoint/2010/main" val="2212225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question has to do with the process for building the Work Plan.</a:t>
            </a:r>
            <a:r>
              <a:rPr lang="en-US" baseline="0" dirty="0" smtClean="0"/>
              <a:t>  A complete Work Plan will flesh out our actions and identify tasks, and it will assign each task to a Subcommittee, an individual person, or an ad hoc team. </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20</a:t>
            </a:fld>
            <a:endParaRPr lang="en-US"/>
          </a:p>
        </p:txBody>
      </p:sp>
    </p:spTree>
    <p:extLst>
      <p:ext uri="{BB962C8B-B14F-4D97-AF65-F5344CB8AC3E}">
        <p14:creationId xmlns:p14="http://schemas.microsoft.com/office/powerpoint/2010/main" val="131409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move forward the strategic planning process.  I’ll go through the progress we’ve made and explain the process we’ve used so far, as well as the process we’ll</a:t>
            </a:r>
            <a:r>
              <a:rPr lang="en-US" baseline="0" dirty="0" smtClean="0"/>
              <a:t> use to build in a work plan.  There were a lot of questions last time on the strategic planning process, so I want to make sure this is transparent.  We’ll also solidify the next steps for building in the work plan. The preferred outcome of today’s discussion is that the Committee is comfortable with the draft Strategic Plan, and that we have a clear strategy for how we’ll build a Work Plan over the next six months, and who will be engaged in that process at each step.</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3</a:t>
            </a:fld>
            <a:endParaRPr lang="en-US"/>
          </a:p>
        </p:txBody>
      </p:sp>
    </p:spTree>
    <p:extLst>
      <p:ext uri="{BB962C8B-B14F-4D97-AF65-F5344CB8AC3E}">
        <p14:creationId xmlns:p14="http://schemas.microsoft.com/office/powerpoint/2010/main" val="121315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walk you through the process of getting to where we are now, we’ve had six rounds of comment and revision</a:t>
            </a:r>
            <a:r>
              <a:rPr lang="en-US" baseline="0" dirty="0" smtClean="0"/>
              <a:t> of the Plan over the last six months.</a:t>
            </a:r>
          </a:p>
          <a:p>
            <a:endParaRPr lang="en-US" dirty="0" smtClean="0"/>
          </a:p>
          <a:p>
            <a:r>
              <a:rPr lang="en-US" dirty="0" smtClean="0"/>
              <a:t>The first step was the survey we asked NABCI Committee members to participate in before our last</a:t>
            </a:r>
            <a:r>
              <a:rPr lang="en-US" baseline="0" dirty="0" smtClean="0"/>
              <a:t> meeting, and the discussion we had during our August meeting.  Based on the survey and discussion, people felt like we generally had the right elements in our 2014-2016 Plan, but for the next Plan we needed to better define how NABCI would engage in policy, we wanted to re-evaluate our Vision, and we needed to re-think our Plan’s language to better clarify what we were trying to achieve, and what we are trying to do.  We formed three teams to address each of these elements.  Keith and I talked about the Policy Team and its recommendations yesterday, so I’ll skip to the work we did on the Vision.</a:t>
            </a:r>
          </a:p>
        </p:txBody>
      </p:sp>
      <p:sp>
        <p:nvSpPr>
          <p:cNvPr id="4" name="Slide Number Placeholder 3"/>
          <p:cNvSpPr>
            <a:spLocks noGrp="1"/>
          </p:cNvSpPr>
          <p:nvPr>
            <p:ph type="sldNum" sz="quarter" idx="10"/>
          </p:nvPr>
        </p:nvSpPr>
        <p:spPr/>
        <p:txBody>
          <a:bodyPr/>
          <a:lstStyle/>
          <a:p>
            <a:fld id="{14D534BA-69DB-44C2-AD66-705613C59A57}" type="slidenum">
              <a:rPr lang="en-US" smtClean="0"/>
              <a:t>4</a:t>
            </a:fld>
            <a:endParaRPr lang="en-US"/>
          </a:p>
        </p:txBody>
      </p:sp>
    </p:spTree>
    <p:extLst>
      <p:ext uri="{BB962C8B-B14F-4D97-AF65-F5344CB8AC3E}">
        <p14:creationId xmlns:p14="http://schemas.microsoft.com/office/powerpoint/2010/main" val="8132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Committee</a:t>
            </a:r>
            <a:r>
              <a:rPr lang="en-US" baseline="0" dirty="0" smtClean="0"/>
              <a:t> member survey last summer, people expressed general satisfaction with NABCI’s vision, but several people mentioned that it might be improved by incorporating a habitat or human element- that is, making it clear that bird conservation has benefits far beyond birds.  Again, as I mentioned yesterday, this is a bit of a mindset-shift, and reflects the increasing acknowledgment that it is essential for us to find areas of alignment between bird conservation goals and broader conservation goals, or even broader human interests- so that we have maximal chance of bird conservation success.</a:t>
            </a:r>
          </a:p>
          <a:p>
            <a:endParaRPr lang="en-US" baseline="0" dirty="0" smtClean="0"/>
          </a:p>
          <a:p>
            <a:r>
              <a:rPr lang="en-US" baseline="0" dirty="0" smtClean="0"/>
              <a:t>Our original vision was </a:t>
            </a:r>
            <a:r>
              <a:rPr lang="en-US" sz="1200" kern="1200" dirty="0" smtClean="0">
                <a:solidFill>
                  <a:schemeClr val="tx1"/>
                </a:solidFill>
                <a:effectLst/>
                <a:latin typeface="+mn-lt"/>
                <a:ea typeface="+mn-ea"/>
                <a:cs typeface="+mn-cs"/>
              </a:rPr>
              <a:t>Healthy populations of North American birds that are valued for generations to come.</a:t>
            </a:r>
            <a:endParaRPr lang="en-US" baseline="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NABCI Executive Council, which consists of Gordon, Jerome, Tammy,</a:t>
            </a:r>
            <a:r>
              <a:rPr lang="en-US" sz="1200" kern="1200" baseline="0" dirty="0" smtClean="0">
                <a:solidFill>
                  <a:schemeClr val="tx1"/>
                </a:solidFill>
                <a:effectLst/>
                <a:latin typeface="+mn-lt"/>
                <a:ea typeface="+mn-ea"/>
                <a:cs typeface="+mn-cs"/>
              </a:rPr>
              <a:t> Greg, David W, and me, </a:t>
            </a:r>
            <a:r>
              <a:rPr lang="en-US" sz="1200" kern="1200" dirty="0" smtClean="0">
                <a:solidFill>
                  <a:schemeClr val="tx1"/>
                </a:solidFill>
                <a:effectLst/>
                <a:latin typeface="+mn-lt"/>
                <a:ea typeface="+mn-ea"/>
                <a:cs typeface="+mn-cs"/>
              </a:rPr>
              <a:t>developed alternate Vision language and sent to Committee members via email for feedback in September 2016.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EC incorporated Committee feedback and sought additional input from 3 Communications staff.  Alternative vision put to online vote by NABCI Committee in November, and new Vision was adopted by a vote of 24-4 in December 2016.  again, I hope this reflects somewhat</a:t>
            </a:r>
            <a:r>
              <a:rPr lang="en-US" sz="1200" kern="1200" baseline="0" dirty="0" smtClean="0">
                <a:solidFill>
                  <a:schemeClr val="tx1"/>
                </a:solidFill>
                <a:effectLst/>
                <a:latin typeface="+mn-lt"/>
                <a:ea typeface="+mn-ea"/>
                <a:cs typeface="+mn-cs"/>
              </a:rPr>
              <a:t> of an expansion of how we think about bird conservation and how we work with broader communities to support bird conservation and shared goals. </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5</a:t>
            </a:fld>
            <a:endParaRPr lang="en-US"/>
          </a:p>
        </p:txBody>
      </p:sp>
    </p:spTree>
    <p:extLst>
      <p:ext uri="{BB962C8B-B14F-4D97-AF65-F5344CB8AC3E}">
        <p14:creationId xmlns:p14="http://schemas.microsoft.com/office/powerpoint/2010/main" val="144502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same time the Executive Council was working on the Vision</a:t>
            </a:r>
            <a:r>
              <a:rPr lang="en-US" sz="1200" kern="1200" baseline="0" dirty="0" smtClean="0">
                <a:solidFill>
                  <a:schemeClr val="tx1"/>
                </a:solidFill>
                <a:effectLst/>
                <a:latin typeface="+mn-lt"/>
                <a:ea typeface="+mn-ea"/>
                <a:cs typeface="+mn-cs"/>
              </a:rPr>
              <a:t>, we had a Plan Language Team </a:t>
            </a:r>
            <a:r>
              <a:rPr lang="en-US" sz="1200" kern="1200" dirty="0" smtClean="0">
                <a:solidFill>
                  <a:schemeClr val="tx1"/>
                </a:solidFill>
                <a:effectLst/>
                <a:latin typeface="+mn-lt"/>
                <a:ea typeface="+mn-ea"/>
                <a:cs typeface="+mn-cs"/>
              </a:rPr>
              <a:t>tasked with structural rearranging of existing Plan to more clearly represent what we want to achieve (goals) and what we want to do (actions/tasks).  Team met twice in late 2016 and restructured Goals 1 and 2, with sub-goals to accompany each of these.  While the substance of what NABCI is trying to accomplish didn’t change, this language team helped to clarify what NABCI is looking to accomplish, and also to a certain extent, better defined the potential scope of those accomplishments. </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6</a:t>
            </a:fld>
            <a:endParaRPr lang="en-US"/>
          </a:p>
        </p:txBody>
      </p:sp>
    </p:spTree>
    <p:extLst>
      <p:ext uri="{BB962C8B-B14F-4D97-AF65-F5344CB8AC3E}">
        <p14:creationId xmlns:p14="http://schemas.microsoft.com/office/powerpoint/2010/main" val="43301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Draft high-level Strategic Plan presented to  Executive Council in October 2016; Council asked for actions to be incorporated into Strategic Plan, to better evaluate whether our plan was realistic to accomplish.  Coordinator incorporated draft Actions and sent Plan to small team for feedback.  By November, the Executive Council felt like we had a solid draft and could move forward with broader community</a:t>
            </a:r>
            <a:r>
              <a:rPr lang="en-US" sz="1200" kern="1200" baseline="0" dirty="0" smtClean="0">
                <a:solidFill>
                  <a:schemeClr val="tx1"/>
                </a:solidFill>
                <a:effectLst/>
                <a:latin typeface="+mn-lt"/>
                <a:ea typeface="+mn-ea"/>
                <a:cs typeface="+mn-cs"/>
              </a:rPr>
              <a:t> feedback.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7</a:t>
            </a:fld>
            <a:endParaRPr lang="en-US"/>
          </a:p>
        </p:txBody>
      </p:sp>
    </p:spTree>
    <p:extLst>
      <p:ext uri="{BB962C8B-B14F-4D97-AF65-F5344CB8AC3E}">
        <p14:creationId xmlns:p14="http://schemas.microsoft.com/office/powerpoint/2010/main" val="50467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 </a:t>
            </a:r>
            <a:r>
              <a:rPr lang="en-US" sz="1200" kern="1200" dirty="0" smtClean="0">
                <a:solidFill>
                  <a:schemeClr val="tx1"/>
                </a:solidFill>
                <a:effectLst/>
                <a:latin typeface="+mn-lt"/>
                <a:ea typeface="+mn-ea"/>
                <a:cs typeface="+mn-cs"/>
              </a:rPr>
              <a:t>: Plan distributed to Subcommittee Leadership and feedback requested from Subcommittees by December 12.</a:t>
            </a:r>
          </a:p>
          <a:p>
            <a:r>
              <a:rPr lang="en-US" sz="1200" kern="1200" dirty="0" smtClean="0">
                <a:solidFill>
                  <a:schemeClr val="tx1"/>
                </a:solidFill>
                <a:effectLst/>
                <a:latin typeface="+mn-lt"/>
                <a:ea typeface="+mn-ea"/>
                <a:cs typeface="+mn-cs"/>
              </a:rPr>
              <a:t>-No feedback received from Subcommittees at that time, although we did receive some later.</a:t>
            </a:r>
          </a:p>
          <a:p>
            <a:r>
              <a:rPr lang="en-US" sz="1200" kern="1200" dirty="0" smtClean="0">
                <a:solidFill>
                  <a:schemeClr val="tx1"/>
                </a:solidFill>
                <a:effectLst/>
                <a:latin typeface="+mn-lt"/>
                <a:ea typeface="+mn-ea"/>
                <a:cs typeface="+mn-cs"/>
              </a:rPr>
              <a:t>-Received and considered feedback from Bird Conservation Plan Partnership Coordinators and JV Coordinator on a one-hour phone call</a:t>
            </a:r>
          </a:p>
          <a:p>
            <a:r>
              <a:rPr lang="en-US" sz="1200" kern="1200" dirty="0" smtClean="0">
                <a:solidFill>
                  <a:schemeClr val="tx1"/>
                </a:solidFill>
                <a:effectLst/>
                <a:latin typeface="+mn-lt"/>
                <a:ea typeface="+mn-ea"/>
                <a:cs typeface="+mn-cs"/>
              </a:rPr>
              <a:t>-Received and considered feedback from JV Coordinators from Todd Fearer’s compilation of 1 hour phone call and additional feedback submitted in writing</a:t>
            </a:r>
          </a:p>
          <a:p>
            <a:r>
              <a:rPr lang="en-US" sz="1200" kern="1200" dirty="0" smtClean="0">
                <a:solidFill>
                  <a:schemeClr val="tx1"/>
                </a:solidFill>
                <a:effectLst/>
                <a:latin typeface="+mn-lt"/>
                <a:ea typeface="+mn-ea"/>
                <a:cs typeface="+mn-cs"/>
              </a:rPr>
              <a:t>Unlike</a:t>
            </a:r>
            <a:r>
              <a:rPr lang="en-US" sz="1200" kern="1200" baseline="0" dirty="0" smtClean="0">
                <a:solidFill>
                  <a:schemeClr val="tx1"/>
                </a:solidFill>
                <a:effectLst/>
                <a:latin typeface="+mn-lt"/>
                <a:ea typeface="+mn-ea"/>
                <a:cs typeface="+mn-cs"/>
              </a:rPr>
              <a:t> in the previous steps in this process, d</a:t>
            </a:r>
            <a:r>
              <a:rPr lang="en-US" sz="1200" kern="1200" dirty="0" smtClean="0">
                <a:solidFill>
                  <a:schemeClr val="tx1"/>
                </a:solidFill>
                <a:effectLst/>
                <a:latin typeface="+mn-lt"/>
                <a:ea typeface="+mn-ea"/>
                <a:cs typeface="+mn-cs"/>
              </a:rPr>
              <a:t>ue to time constraints,</a:t>
            </a:r>
            <a:r>
              <a:rPr lang="en-US" sz="1200" kern="1200" baseline="0" dirty="0" smtClean="0">
                <a:solidFill>
                  <a:schemeClr val="tx1"/>
                </a:solidFill>
                <a:effectLst/>
                <a:latin typeface="+mn-lt"/>
                <a:ea typeface="+mn-ea"/>
                <a:cs typeface="+mn-cs"/>
              </a:rPr>
              <a:t> I was the only one who saw all of the feedback and incorporated it, so that’s a potential bottleneck; when we develop the work plan, we’ll build in a mechanism to make sure that there is a team that sees the feedback and works to incorporate it at each step of the process.  </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8</a:t>
            </a:fld>
            <a:endParaRPr lang="en-US"/>
          </a:p>
        </p:txBody>
      </p:sp>
    </p:spTree>
    <p:extLst>
      <p:ext uri="{BB962C8B-B14F-4D97-AF65-F5344CB8AC3E}">
        <p14:creationId xmlns:p14="http://schemas.microsoft.com/office/powerpoint/2010/main" val="17731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step was to distribute the Plan to NABCI Committee members and the NABCI Community via Coordinator’s distribution list.  Committee members asked to provide feedback on behalf of the organizations they represent,</a:t>
            </a:r>
            <a:r>
              <a:rPr lang="en-US" sz="1200" kern="1200" baseline="0" dirty="0" smtClean="0">
                <a:solidFill>
                  <a:schemeClr val="tx1"/>
                </a:solidFill>
                <a:effectLst/>
                <a:latin typeface="+mn-lt"/>
                <a:ea typeface="+mn-ea"/>
                <a:cs typeface="+mn-cs"/>
              </a:rPr>
              <a:t> and it was suggested that p</a:t>
            </a:r>
            <a:r>
              <a:rPr lang="en-US" sz="1200" kern="1200" dirty="0" smtClean="0">
                <a:solidFill>
                  <a:schemeClr val="tx1"/>
                </a:solidFill>
                <a:effectLst/>
                <a:latin typeface="+mn-lt"/>
                <a:ea typeface="+mn-ea"/>
                <a:cs typeface="+mn-cs"/>
              </a:rPr>
              <a:t>artnership representatives convene calls with their Partnerships to offer opportunity to provide feedback.</a:t>
            </a:r>
          </a:p>
          <a:p>
            <a:r>
              <a:rPr lang="en-US" sz="1200" kern="1200" dirty="0" smtClean="0">
                <a:solidFill>
                  <a:schemeClr val="tx1"/>
                </a:solidFill>
                <a:effectLst/>
                <a:latin typeface="+mn-lt"/>
                <a:ea typeface="+mn-ea"/>
                <a:cs typeface="+mn-cs"/>
              </a:rPr>
              <a:t>Feedback Received:</a:t>
            </a:r>
          </a:p>
          <a:p>
            <a:r>
              <a:rPr lang="en-US" sz="1200" kern="1200" dirty="0" smtClean="0">
                <a:solidFill>
                  <a:schemeClr val="tx1"/>
                </a:solidFill>
                <a:effectLst/>
                <a:latin typeface="+mn-lt"/>
                <a:ea typeface="+mn-ea"/>
                <a:cs typeface="+mn-cs"/>
              </a:rPr>
              <a:t>	-US Shorebird Conservation Partnership</a:t>
            </a:r>
          </a:p>
          <a:p>
            <a:r>
              <a:rPr lang="en-US" sz="1200" kern="1200" dirty="0" smtClean="0">
                <a:solidFill>
                  <a:schemeClr val="tx1"/>
                </a:solidFill>
                <a:effectLst/>
                <a:latin typeface="+mn-lt"/>
                <a:ea typeface="+mn-ea"/>
                <a:cs typeface="+mn-cs"/>
              </a:rPr>
              <a:t>	-Dave Mehlman, TNC</a:t>
            </a:r>
          </a:p>
          <a:p>
            <a:r>
              <a:rPr lang="en-US" sz="1200" kern="1200" dirty="0" smtClean="0">
                <a:solidFill>
                  <a:schemeClr val="tx1"/>
                </a:solidFill>
                <a:effectLst/>
                <a:latin typeface="+mn-lt"/>
                <a:ea typeface="+mn-ea"/>
                <a:cs typeface="+mn-cs"/>
              </a:rPr>
              <a:t>	-Ducks Unlimited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Coordinator considered feedback and distributed this Plan to the Committee for consideration today.</a:t>
            </a:r>
            <a:endParaRPr lang="en-US" dirty="0"/>
          </a:p>
        </p:txBody>
      </p:sp>
      <p:sp>
        <p:nvSpPr>
          <p:cNvPr id="4" name="Slide Number Placeholder 3"/>
          <p:cNvSpPr>
            <a:spLocks noGrp="1"/>
          </p:cNvSpPr>
          <p:nvPr>
            <p:ph type="sldNum" sz="quarter" idx="10"/>
          </p:nvPr>
        </p:nvSpPr>
        <p:spPr/>
        <p:txBody>
          <a:bodyPr/>
          <a:lstStyle/>
          <a:p>
            <a:fld id="{14D534BA-69DB-44C2-AD66-705613C59A57}" type="slidenum">
              <a:rPr lang="en-US" smtClean="0"/>
              <a:t>9</a:t>
            </a:fld>
            <a:endParaRPr lang="en-US"/>
          </a:p>
        </p:txBody>
      </p:sp>
    </p:spTree>
    <p:extLst>
      <p:ext uri="{BB962C8B-B14F-4D97-AF65-F5344CB8AC3E}">
        <p14:creationId xmlns:p14="http://schemas.microsoft.com/office/powerpoint/2010/main" val="402960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8155C7-37A9-4B74-B4CE-430EF84E0AE2}"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183189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155C7-37A9-4B74-B4CE-430EF84E0AE2}"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261585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155C7-37A9-4B74-B4CE-430EF84E0AE2}"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335468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155C7-37A9-4B74-B4CE-430EF84E0AE2}"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1317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8155C7-37A9-4B74-B4CE-430EF84E0AE2}"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348502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8155C7-37A9-4B74-B4CE-430EF84E0AE2}"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426729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8155C7-37A9-4B74-B4CE-430EF84E0AE2}"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155473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8155C7-37A9-4B74-B4CE-430EF84E0AE2}"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45240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155C7-37A9-4B74-B4CE-430EF84E0AE2}"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381214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8155C7-37A9-4B74-B4CE-430EF84E0AE2}"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29538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8155C7-37A9-4B74-B4CE-430EF84E0AE2}"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B5B95-FB3E-4E15-BECF-7BDC7207E8ED}" type="slidenum">
              <a:rPr lang="en-US" smtClean="0"/>
              <a:t>‹#›</a:t>
            </a:fld>
            <a:endParaRPr lang="en-US"/>
          </a:p>
        </p:txBody>
      </p:sp>
    </p:spTree>
    <p:extLst>
      <p:ext uri="{BB962C8B-B14F-4D97-AF65-F5344CB8AC3E}">
        <p14:creationId xmlns:p14="http://schemas.microsoft.com/office/powerpoint/2010/main" val="406340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155C7-37A9-4B74-B4CE-430EF84E0AE2}" type="datetimeFigureOut">
              <a:rPr lang="en-US" smtClean="0"/>
              <a:t>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B5B95-FB3E-4E15-BECF-7BDC7207E8ED}" type="slidenum">
              <a:rPr lang="en-US" smtClean="0"/>
              <a:t>‹#›</a:t>
            </a:fld>
            <a:endParaRPr lang="en-US"/>
          </a:p>
        </p:txBody>
      </p:sp>
    </p:spTree>
    <p:extLst>
      <p:ext uri="{BB962C8B-B14F-4D97-AF65-F5344CB8AC3E}">
        <p14:creationId xmlns:p14="http://schemas.microsoft.com/office/powerpoint/2010/main" val="3050071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524000" y="1"/>
            <a:ext cx="9144000" cy="6857999"/>
          </a:xfrm>
          <a:prstGeom prst="rect">
            <a:avLst/>
          </a:prstGeom>
        </p:spPr>
      </p:pic>
      <p:sp>
        <p:nvSpPr>
          <p:cNvPr id="4" name="TextBox 3"/>
          <p:cNvSpPr txBox="1"/>
          <p:nvPr/>
        </p:nvSpPr>
        <p:spPr>
          <a:xfrm>
            <a:off x="1716019" y="228601"/>
            <a:ext cx="7668702" cy="584775"/>
          </a:xfrm>
          <a:prstGeom prst="rect">
            <a:avLst/>
          </a:prstGeom>
          <a:noFill/>
        </p:spPr>
        <p:txBody>
          <a:bodyPr wrap="none" rtlCol="0">
            <a:spAutoFit/>
          </a:bodyPr>
          <a:lstStyle/>
          <a:p>
            <a:r>
              <a:rPr lang="en-US" sz="3200" b="1" dirty="0" smtClean="0"/>
              <a:t>2017-2021 NABCI Strategic Planning Process</a:t>
            </a:r>
            <a:endParaRPr lang="en-US" sz="3200" dirty="0"/>
          </a:p>
        </p:txBody>
      </p:sp>
      <p:sp>
        <p:nvSpPr>
          <p:cNvPr id="5" name="TextBox 4"/>
          <p:cNvSpPr txBox="1"/>
          <p:nvPr/>
        </p:nvSpPr>
        <p:spPr>
          <a:xfrm>
            <a:off x="1524000" y="6540119"/>
            <a:ext cx="1369029" cy="307777"/>
          </a:xfrm>
          <a:prstGeom prst="rect">
            <a:avLst/>
          </a:prstGeom>
          <a:noFill/>
        </p:spPr>
        <p:txBody>
          <a:bodyPr wrap="none" rtlCol="0">
            <a:spAutoFit/>
          </a:bodyPr>
          <a:lstStyle/>
          <a:p>
            <a:r>
              <a:rPr lang="en-US" sz="1400" dirty="0"/>
              <a:t>© Pedro </a:t>
            </a:r>
            <a:r>
              <a:rPr lang="en-US" sz="1400" dirty="0" err="1"/>
              <a:t>Szekely</a:t>
            </a:r>
            <a:endParaRPr lang="en-US" sz="1400" dirty="0"/>
          </a:p>
        </p:txBody>
      </p:sp>
      <p:sp>
        <p:nvSpPr>
          <p:cNvPr id="6" name="TextBox 5"/>
          <p:cNvSpPr txBox="1"/>
          <p:nvPr/>
        </p:nvSpPr>
        <p:spPr>
          <a:xfrm>
            <a:off x="3934041" y="6109232"/>
            <a:ext cx="6733959" cy="584775"/>
          </a:xfrm>
          <a:prstGeom prst="rect">
            <a:avLst/>
          </a:prstGeom>
          <a:noFill/>
        </p:spPr>
        <p:txBody>
          <a:bodyPr wrap="none" rtlCol="0">
            <a:spAutoFit/>
          </a:bodyPr>
          <a:lstStyle/>
          <a:p>
            <a:r>
              <a:rPr lang="en-US" sz="3200" b="1" dirty="0" smtClean="0"/>
              <a:t>Looking Forward for Bird Conservation</a:t>
            </a:r>
            <a:endParaRPr lang="en-US" sz="3200" b="1" dirty="0"/>
          </a:p>
        </p:txBody>
      </p:sp>
    </p:spTree>
    <p:extLst>
      <p:ext uri="{BB962C8B-B14F-4D97-AF65-F5344CB8AC3E}">
        <p14:creationId xmlns:p14="http://schemas.microsoft.com/office/powerpoint/2010/main" val="2858818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00688" cy="1190183"/>
          </a:xfrm>
        </p:spPr>
        <p:txBody>
          <a:bodyPr>
            <a:normAutofit/>
          </a:bodyPr>
          <a:lstStyle/>
          <a:p>
            <a:r>
              <a:rPr lang="en-US" sz="5400" b="1" u="sng" dirty="0" smtClean="0"/>
              <a:t>Where we are now</a:t>
            </a:r>
            <a:endParaRPr lang="en-US" sz="5400" b="1" u="sng" dirty="0"/>
          </a:p>
        </p:txBody>
      </p:sp>
      <p:sp>
        <p:nvSpPr>
          <p:cNvPr id="5" name="Content Placeholder 4"/>
          <p:cNvSpPr>
            <a:spLocks noGrp="1"/>
          </p:cNvSpPr>
          <p:nvPr>
            <p:ph idx="1"/>
          </p:nvPr>
        </p:nvSpPr>
        <p:spPr>
          <a:xfrm>
            <a:off x="228600" y="1440614"/>
            <a:ext cx="4664242" cy="2188411"/>
          </a:xfrm>
          <a:noFill/>
        </p:spPr>
        <p:txBody>
          <a:bodyPr>
            <a:normAutofit/>
          </a:bodyPr>
          <a:lstStyle/>
          <a:p>
            <a:pPr marL="0" indent="0">
              <a:buNone/>
            </a:pPr>
            <a:r>
              <a:rPr lang="en-US" sz="3600" b="1" dirty="0" smtClean="0"/>
              <a:t>Complete Strategic Plan with well-defined goals, sub-goals, and high-level actions</a:t>
            </a:r>
            <a:endParaRPr lang="en-US" sz="3600" b="1" dirty="0"/>
          </a:p>
        </p:txBody>
      </p:sp>
      <p:sp>
        <p:nvSpPr>
          <p:cNvPr id="2" name="Rectangle 1"/>
          <p:cNvSpPr/>
          <p:nvPr/>
        </p:nvSpPr>
        <p:spPr>
          <a:xfrm>
            <a:off x="8681487" y="6488668"/>
            <a:ext cx="3510513" cy="369332"/>
          </a:xfrm>
          <a:prstGeom prst="rect">
            <a:avLst/>
          </a:prstGeom>
        </p:spPr>
        <p:txBody>
          <a:bodyPr wrap="none">
            <a:spAutoFit/>
          </a:bodyPr>
          <a:lstStyle/>
          <a:p>
            <a:r>
              <a:rPr lang="en-US" dirty="0"/>
              <a:t>Photo copyright Ken Slade via Flickr</a:t>
            </a:r>
          </a:p>
        </p:txBody>
      </p:sp>
    </p:spTree>
    <p:extLst>
      <p:ext uri="{BB962C8B-B14F-4D97-AF65-F5344CB8AC3E}">
        <p14:creationId xmlns:p14="http://schemas.microsoft.com/office/powerpoint/2010/main" val="153697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22313"/>
            <a:ext cx="10515600" cy="1325563"/>
          </a:xfrm>
        </p:spPr>
        <p:txBody>
          <a:bodyPr>
            <a:normAutofit fontScale="90000"/>
          </a:bodyPr>
          <a:lstStyle/>
          <a:p>
            <a:r>
              <a:rPr lang="en-US" dirty="0" smtClean="0"/>
              <a:t>Goal 1: </a:t>
            </a:r>
            <a:r>
              <a:rPr lang="en-US" b="1" dirty="0"/>
              <a:t>Maintain a well-coordinated bird conservation community to achieve strategic conservation.</a:t>
            </a:r>
            <a:endParaRPr lang="en-US" dirty="0"/>
          </a:p>
        </p:txBody>
      </p:sp>
      <p:sp>
        <p:nvSpPr>
          <p:cNvPr id="3" name="Content Placeholder 2"/>
          <p:cNvSpPr>
            <a:spLocks noGrp="1"/>
          </p:cNvSpPr>
          <p:nvPr>
            <p:ph idx="1"/>
          </p:nvPr>
        </p:nvSpPr>
        <p:spPr>
          <a:xfrm>
            <a:off x="838200" y="2506662"/>
            <a:ext cx="10515600" cy="4351338"/>
          </a:xfrm>
        </p:spPr>
        <p:txBody>
          <a:bodyPr/>
          <a:lstStyle/>
          <a:p>
            <a:r>
              <a:rPr lang="en-US" sz="3200" dirty="0"/>
              <a:t>1A. Support, develop, integrate, and promote priorities of (regional), national and international bird conservation partnerships. </a:t>
            </a:r>
          </a:p>
          <a:p>
            <a:r>
              <a:rPr lang="en-US" sz="3200" dirty="0"/>
              <a:t>1B. Strengthen communication within the bird conservation community.</a:t>
            </a:r>
          </a:p>
          <a:p>
            <a:endParaRPr lang="en-US" dirty="0"/>
          </a:p>
        </p:txBody>
      </p:sp>
    </p:spTree>
    <p:extLst>
      <p:ext uri="{BB962C8B-B14F-4D97-AF65-F5344CB8AC3E}">
        <p14:creationId xmlns:p14="http://schemas.microsoft.com/office/powerpoint/2010/main" val="110489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1325563"/>
          </a:xfrm>
        </p:spPr>
        <p:txBody>
          <a:bodyPr>
            <a:normAutofit fontScale="90000"/>
          </a:bodyPr>
          <a:lstStyle/>
          <a:p>
            <a:r>
              <a:rPr lang="en-US" sz="4900" b="1" dirty="0"/>
              <a:t>Goal 2: Facilitate science-based conservation efforts that support healthy bird populations</a:t>
            </a:r>
            <a:r>
              <a:rPr lang="en-US" dirty="0"/>
              <a:t/>
            </a:r>
            <a:br>
              <a:rPr lang="en-US" dirty="0"/>
            </a:br>
            <a:endParaRPr lang="en-US" dirty="0"/>
          </a:p>
        </p:txBody>
      </p:sp>
      <p:sp>
        <p:nvSpPr>
          <p:cNvPr id="3" name="Content Placeholder 2"/>
          <p:cNvSpPr>
            <a:spLocks noGrp="1"/>
          </p:cNvSpPr>
          <p:nvPr>
            <p:ph idx="1"/>
          </p:nvPr>
        </p:nvSpPr>
        <p:spPr>
          <a:xfrm>
            <a:off x="838200" y="2154237"/>
            <a:ext cx="10515600" cy="4351338"/>
          </a:xfrm>
        </p:spPr>
        <p:txBody>
          <a:bodyPr/>
          <a:lstStyle/>
          <a:p>
            <a:r>
              <a:rPr lang="en-US" sz="3600" dirty="0"/>
              <a:t>2A.</a:t>
            </a:r>
            <a:r>
              <a:rPr lang="en-US" sz="3600" b="1" dirty="0"/>
              <a:t> </a:t>
            </a:r>
            <a:r>
              <a:rPr lang="en-US" sz="3600" dirty="0"/>
              <a:t>Promote and advance the use of ecological and social science in design and evaluation of bird conservation practices.</a:t>
            </a:r>
          </a:p>
          <a:p>
            <a:pPr marL="0" indent="0">
              <a:buNone/>
            </a:pPr>
            <a:endParaRPr lang="en-US" dirty="0"/>
          </a:p>
        </p:txBody>
      </p:sp>
    </p:spTree>
    <p:extLst>
      <p:ext uri="{BB962C8B-B14F-4D97-AF65-F5344CB8AC3E}">
        <p14:creationId xmlns:p14="http://schemas.microsoft.com/office/powerpoint/2010/main" val="25332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US" sz="4900" b="1" dirty="0"/>
              <a:t>Goal 3:  Inform and support effective policy to advance bird conservation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3A. Facilitate coordinated communication with government leadership about highest priority programs, initiatives, and needs of bird conservation. </a:t>
            </a:r>
          </a:p>
          <a:p>
            <a:r>
              <a:rPr lang="en-US" dirty="0"/>
              <a:t>3B. Support partners in the creation and implementation of science-based policies that support bird conservation. </a:t>
            </a:r>
          </a:p>
          <a:p>
            <a:endParaRPr lang="en-US" dirty="0"/>
          </a:p>
        </p:txBody>
      </p:sp>
    </p:spTree>
    <p:extLst>
      <p:ext uri="{BB962C8B-B14F-4D97-AF65-F5344CB8AC3E}">
        <p14:creationId xmlns:p14="http://schemas.microsoft.com/office/powerpoint/2010/main" val="376306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9994" y="0"/>
            <a:ext cx="8789154" cy="1120956"/>
          </a:xfrm>
        </p:spPr>
        <p:txBody>
          <a:bodyPr>
            <a:noAutofit/>
          </a:bodyPr>
          <a:lstStyle/>
          <a:p>
            <a:r>
              <a:rPr lang="en-US" sz="2800" b="1" dirty="0"/>
              <a:t>Preferred Outcome</a:t>
            </a:r>
            <a:r>
              <a:rPr lang="en-US" sz="2800" dirty="0"/>
              <a:t>:  Committee is comfortable with draft Strategic Plan</a:t>
            </a:r>
            <a:r>
              <a:rPr lang="en-US" sz="2800" dirty="0" smtClean="0"/>
              <a:t>; </a:t>
            </a:r>
            <a:r>
              <a:rPr lang="en-US" sz="2800" dirty="0"/>
              <a:t>identify team and process to build Work Plan</a:t>
            </a:r>
          </a:p>
        </p:txBody>
      </p:sp>
      <p:sp>
        <p:nvSpPr>
          <p:cNvPr id="5" name="Content Placeholder 4"/>
          <p:cNvSpPr>
            <a:spLocks noGrp="1"/>
          </p:cNvSpPr>
          <p:nvPr>
            <p:ph idx="1"/>
          </p:nvPr>
        </p:nvSpPr>
        <p:spPr>
          <a:xfrm>
            <a:off x="393491" y="1913765"/>
            <a:ext cx="5883442" cy="1842232"/>
          </a:xfrm>
          <a:noFill/>
        </p:spPr>
        <p:txBody>
          <a:bodyPr>
            <a:normAutofit/>
          </a:bodyPr>
          <a:lstStyle/>
          <a:p>
            <a:pPr marL="0" indent="0">
              <a:buNone/>
            </a:pPr>
            <a:r>
              <a:rPr lang="en-US" sz="4000" b="1" dirty="0" smtClean="0"/>
              <a:t>Have we missed anything MAJOR in this strategic plan?</a:t>
            </a:r>
            <a:endParaRPr lang="en-US" sz="4000" b="1" dirty="0"/>
          </a:p>
        </p:txBody>
      </p:sp>
      <p:sp>
        <p:nvSpPr>
          <p:cNvPr id="3" name="Rectangle 2"/>
          <p:cNvSpPr/>
          <p:nvPr/>
        </p:nvSpPr>
        <p:spPr>
          <a:xfrm>
            <a:off x="8717817" y="0"/>
            <a:ext cx="3510513" cy="369332"/>
          </a:xfrm>
          <a:prstGeom prst="rect">
            <a:avLst/>
          </a:prstGeom>
        </p:spPr>
        <p:txBody>
          <a:bodyPr wrap="none">
            <a:spAutoFit/>
          </a:bodyPr>
          <a:lstStyle/>
          <a:p>
            <a:r>
              <a:rPr lang="en-US" dirty="0"/>
              <a:t>Photo copyright Ken Slade via Flickr</a:t>
            </a:r>
          </a:p>
        </p:txBody>
      </p:sp>
      <p:sp>
        <p:nvSpPr>
          <p:cNvPr id="6" name="TextBox 5"/>
          <p:cNvSpPr txBox="1"/>
          <p:nvPr/>
        </p:nvSpPr>
        <p:spPr>
          <a:xfrm>
            <a:off x="129994" y="1120956"/>
            <a:ext cx="2539541" cy="769441"/>
          </a:xfrm>
          <a:prstGeom prst="rect">
            <a:avLst/>
          </a:prstGeom>
          <a:noFill/>
        </p:spPr>
        <p:txBody>
          <a:bodyPr wrap="none" rtlCol="0">
            <a:spAutoFit/>
          </a:bodyPr>
          <a:lstStyle/>
          <a:p>
            <a:r>
              <a:rPr lang="en-US" sz="4400" b="1" u="sng" dirty="0" smtClean="0"/>
              <a:t>Questions</a:t>
            </a:r>
            <a:endParaRPr lang="en-US" sz="4400" b="1" u="sng" dirty="0"/>
          </a:p>
        </p:txBody>
      </p:sp>
    </p:spTree>
    <p:extLst>
      <p:ext uri="{BB962C8B-B14F-4D97-AF65-F5344CB8AC3E}">
        <p14:creationId xmlns:p14="http://schemas.microsoft.com/office/powerpoint/2010/main" val="193469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32" y="206686"/>
            <a:ext cx="11903439" cy="6651313"/>
          </a:xfrm>
        </p:spPr>
        <p:txBody>
          <a:bodyPr>
            <a:normAutofit lnSpcReduction="10000"/>
          </a:bodyPr>
          <a:lstStyle/>
          <a:p>
            <a:pPr marL="0" indent="0">
              <a:buNone/>
            </a:pPr>
            <a:r>
              <a:rPr lang="en-US" sz="3200" dirty="0"/>
              <a:t>Goal 1: </a:t>
            </a:r>
            <a:r>
              <a:rPr lang="en-US" sz="3200" b="1" dirty="0"/>
              <a:t>Maintain a well-coordinated bird conservation community to achieve strategic conservation</a:t>
            </a:r>
            <a:r>
              <a:rPr lang="en-US" sz="3200" b="1" dirty="0" smtClean="0"/>
              <a:t>.</a:t>
            </a:r>
          </a:p>
          <a:p>
            <a:pPr marL="465138" indent="0">
              <a:buNone/>
            </a:pPr>
            <a:r>
              <a:rPr lang="en-US" sz="2400" dirty="0" smtClean="0"/>
              <a:t>1A</a:t>
            </a:r>
            <a:r>
              <a:rPr lang="en-US" sz="2400" dirty="0"/>
              <a:t>. Support, develop, integrate, and promote priorities of (regional), national and international bird conservation partnerships. </a:t>
            </a:r>
          </a:p>
          <a:p>
            <a:pPr marL="465138" indent="0">
              <a:buNone/>
            </a:pPr>
            <a:r>
              <a:rPr lang="en-US" sz="2400" dirty="0"/>
              <a:t>1B. Strengthen communication within the bird conservation community</a:t>
            </a:r>
            <a:r>
              <a:rPr lang="en-US" sz="2400" dirty="0" smtClean="0"/>
              <a:t>.</a:t>
            </a:r>
          </a:p>
          <a:p>
            <a:pPr marL="0" indent="0">
              <a:buNone/>
            </a:pPr>
            <a:r>
              <a:rPr lang="en-US" sz="3200" dirty="0"/>
              <a:t>Goal 2: </a:t>
            </a:r>
            <a:r>
              <a:rPr lang="en-US" sz="3200" b="1" dirty="0"/>
              <a:t>Facilitate science-based conservation efforts that support healthy bird </a:t>
            </a:r>
            <a:r>
              <a:rPr lang="en-US" sz="3200" b="1" dirty="0" smtClean="0"/>
              <a:t>populations</a:t>
            </a:r>
          </a:p>
          <a:p>
            <a:pPr marL="465138" indent="0">
              <a:buNone/>
            </a:pPr>
            <a:r>
              <a:rPr lang="en-US" sz="2400" dirty="0"/>
              <a:t>2A.</a:t>
            </a:r>
            <a:r>
              <a:rPr lang="en-US" sz="2400" b="1" dirty="0"/>
              <a:t> </a:t>
            </a:r>
            <a:r>
              <a:rPr lang="en-US" sz="2400" dirty="0"/>
              <a:t>Promote and advance the use of ecological and social science in design and evaluation of bird conservation practices</a:t>
            </a:r>
            <a:r>
              <a:rPr lang="en-US" sz="2400" dirty="0" smtClean="0"/>
              <a:t>.</a:t>
            </a:r>
          </a:p>
          <a:p>
            <a:pPr marL="0" indent="0">
              <a:buNone/>
            </a:pPr>
            <a:r>
              <a:rPr lang="en-US" sz="3200" dirty="0"/>
              <a:t>Goal 3:  </a:t>
            </a:r>
            <a:r>
              <a:rPr lang="en-US" sz="3200" b="1" dirty="0"/>
              <a:t>Inform and support effective policy to advance bird </a:t>
            </a:r>
            <a:r>
              <a:rPr lang="en-US" sz="3200" b="1" dirty="0" smtClean="0"/>
              <a:t>conservation</a:t>
            </a:r>
          </a:p>
          <a:p>
            <a:pPr marL="465138" indent="0">
              <a:buNone/>
            </a:pPr>
            <a:r>
              <a:rPr lang="en-US" sz="2600" dirty="0"/>
              <a:t>3A. Facilitate coordinated communication with government leadership about highest priority programs, initiatives, and needs of bird conservation. </a:t>
            </a:r>
          </a:p>
          <a:p>
            <a:pPr marL="465138" indent="0">
              <a:buNone/>
            </a:pPr>
            <a:r>
              <a:rPr lang="en-US" sz="2600" dirty="0"/>
              <a:t>3B. Support partners in the creation and implementation of science-based policies that support bird conservation. </a:t>
            </a:r>
          </a:p>
          <a:p>
            <a:pPr marL="0" indent="0">
              <a:buNone/>
            </a:pPr>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203775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507" y="109631"/>
            <a:ext cx="4401523" cy="579917"/>
          </a:xfrm>
        </p:spPr>
        <p:txBody>
          <a:bodyPr>
            <a:normAutofit/>
          </a:bodyPr>
          <a:lstStyle/>
          <a:p>
            <a:r>
              <a:rPr lang="en-US" sz="3200" b="1" u="sng" dirty="0" smtClean="0"/>
              <a:t>Building the Work Plan</a:t>
            </a:r>
            <a:endParaRPr lang="en-US" sz="3200" b="1" u="sng" dirty="0"/>
          </a:p>
        </p:txBody>
      </p:sp>
      <p:sp>
        <p:nvSpPr>
          <p:cNvPr id="3" name="Content Placeholder 2"/>
          <p:cNvSpPr>
            <a:spLocks noGrp="1"/>
          </p:cNvSpPr>
          <p:nvPr>
            <p:ph idx="1"/>
          </p:nvPr>
        </p:nvSpPr>
        <p:spPr>
          <a:xfrm>
            <a:off x="231244" y="689547"/>
            <a:ext cx="11610985" cy="5429788"/>
          </a:xfrm>
        </p:spPr>
        <p:txBody>
          <a:bodyPr>
            <a:noAutofit/>
          </a:bodyPr>
          <a:lstStyle/>
          <a:p>
            <a:pPr marL="0" indent="0">
              <a:buNone/>
            </a:pPr>
            <a:r>
              <a:rPr lang="en-US" b="1" dirty="0" smtClean="0"/>
              <a:t>Step 1</a:t>
            </a:r>
            <a:r>
              <a:rPr lang="en-US" dirty="0" smtClean="0"/>
              <a:t>: Coordinator works with Subcommittee leadership to incorporate high-level elements from Subcommittee Work Plans</a:t>
            </a:r>
          </a:p>
          <a:p>
            <a:pPr marL="1035050" indent="0">
              <a:buNone/>
            </a:pPr>
            <a:r>
              <a:rPr lang="en-US" dirty="0" smtClean="0"/>
              <a:t>1A. Coordinator meets individually with each Subcommittee’s leads to draft Actions related to that Subcommittee and assign Tasks to leads</a:t>
            </a:r>
          </a:p>
          <a:p>
            <a:pPr marL="1035050" indent="0">
              <a:buNone/>
            </a:pPr>
            <a:r>
              <a:rPr lang="en-US" dirty="0" smtClean="0"/>
              <a:t>1B. Coordinator drafts language for additional Tasks not associated with Subcommittee (e.g. Coordinator tasks, all-Committee tasks)</a:t>
            </a:r>
          </a:p>
          <a:p>
            <a:pPr marL="1035050" indent="0">
              <a:buNone/>
            </a:pPr>
            <a:r>
              <a:rPr lang="en-US" dirty="0" smtClean="0"/>
              <a:t>1C. All Subcommittee leads convene to discuss NABCI Work Plan</a:t>
            </a:r>
          </a:p>
          <a:p>
            <a:pPr marL="0" indent="0">
              <a:buNone/>
            </a:pPr>
            <a:r>
              <a:rPr lang="en-US" b="1" dirty="0" smtClean="0"/>
              <a:t>Step 2</a:t>
            </a:r>
            <a:r>
              <a:rPr lang="en-US" dirty="0" smtClean="0"/>
              <a:t>: Executive Council reviews Plan and vets actions and tasks</a:t>
            </a:r>
          </a:p>
          <a:p>
            <a:pPr marL="0" indent="0">
              <a:buNone/>
            </a:pPr>
            <a:r>
              <a:rPr lang="en-US" b="1" dirty="0" smtClean="0"/>
              <a:t>Step 3</a:t>
            </a:r>
            <a:r>
              <a:rPr lang="en-US" dirty="0" smtClean="0"/>
              <a:t>: Feedback requested from NABCI Community via NABCI Committee members; incorporated by Coordinator and Executive Council</a:t>
            </a:r>
          </a:p>
          <a:p>
            <a:pPr marL="0" indent="0">
              <a:buNone/>
            </a:pPr>
            <a:r>
              <a:rPr lang="en-US" b="1" dirty="0" smtClean="0"/>
              <a:t>Final Step</a:t>
            </a:r>
            <a:r>
              <a:rPr lang="en-US" dirty="0" smtClean="0"/>
              <a:t>: Bring to NABCI Committee for final approval at August 2017 meeting</a:t>
            </a:r>
            <a:endParaRPr lang="en-US" dirty="0"/>
          </a:p>
        </p:txBody>
      </p:sp>
      <p:sp>
        <p:nvSpPr>
          <p:cNvPr id="4" name="TextBox 3"/>
          <p:cNvSpPr txBox="1"/>
          <p:nvPr/>
        </p:nvSpPr>
        <p:spPr>
          <a:xfrm>
            <a:off x="8372236" y="6488668"/>
            <a:ext cx="3819764" cy="369332"/>
          </a:xfrm>
          <a:prstGeom prst="rect">
            <a:avLst/>
          </a:prstGeom>
          <a:noFill/>
        </p:spPr>
        <p:txBody>
          <a:bodyPr wrap="none" rtlCol="0">
            <a:spAutoFit/>
          </a:bodyPr>
          <a:lstStyle/>
          <a:p>
            <a:r>
              <a:rPr lang="en-US" dirty="0" smtClean="0"/>
              <a:t>Photo copyright Brian Garrett via Flickr</a:t>
            </a:r>
            <a:endParaRPr lang="en-US" dirty="0"/>
          </a:p>
        </p:txBody>
      </p:sp>
      <p:sp>
        <p:nvSpPr>
          <p:cNvPr id="6" name="TextBox 5"/>
          <p:cNvSpPr txBox="1"/>
          <p:nvPr/>
        </p:nvSpPr>
        <p:spPr>
          <a:xfrm>
            <a:off x="2799748" y="6196280"/>
            <a:ext cx="5572488" cy="584775"/>
          </a:xfrm>
          <a:prstGeom prst="rect">
            <a:avLst/>
          </a:prstGeom>
          <a:noFill/>
        </p:spPr>
        <p:txBody>
          <a:bodyPr wrap="none" rtlCol="0">
            <a:spAutoFit/>
          </a:bodyPr>
          <a:lstStyle/>
          <a:p>
            <a:r>
              <a:rPr lang="en-US" sz="3200" dirty="0" smtClean="0"/>
              <a:t>Goal:  Be Inclusive, but Realistic!</a:t>
            </a:r>
            <a:endParaRPr lang="en-US" sz="3200" dirty="0"/>
          </a:p>
        </p:txBody>
      </p:sp>
    </p:spTree>
    <p:extLst>
      <p:ext uri="{BB962C8B-B14F-4D97-AF65-F5344CB8AC3E}">
        <p14:creationId xmlns:p14="http://schemas.microsoft.com/office/powerpoint/2010/main" val="294685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507" y="109631"/>
            <a:ext cx="4401523" cy="579917"/>
          </a:xfrm>
        </p:spPr>
        <p:txBody>
          <a:bodyPr>
            <a:normAutofit/>
          </a:bodyPr>
          <a:lstStyle/>
          <a:p>
            <a:r>
              <a:rPr lang="en-US" sz="3200" b="1" u="sng" dirty="0" smtClean="0"/>
              <a:t>Building the Work Plan</a:t>
            </a:r>
            <a:endParaRPr lang="en-US" sz="3200" b="1" u="sng" dirty="0"/>
          </a:p>
        </p:txBody>
      </p:sp>
      <p:sp>
        <p:nvSpPr>
          <p:cNvPr id="3" name="Content Placeholder 2"/>
          <p:cNvSpPr>
            <a:spLocks noGrp="1"/>
          </p:cNvSpPr>
          <p:nvPr>
            <p:ph idx="1"/>
          </p:nvPr>
        </p:nvSpPr>
        <p:spPr>
          <a:xfrm>
            <a:off x="231244" y="689547"/>
            <a:ext cx="11610985" cy="3212982"/>
          </a:xfrm>
        </p:spPr>
        <p:txBody>
          <a:bodyPr>
            <a:noAutofit/>
          </a:bodyPr>
          <a:lstStyle/>
          <a:p>
            <a:pPr marL="0" indent="0">
              <a:buNone/>
            </a:pPr>
            <a:r>
              <a:rPr lang="en-US" b="1" dirty="0" smtClean="0"/>
              <a:t>Step 1</a:t>
            </a:r>
            <a:r>
              <a:rPr lang="en-US" dirty="0" smtClean="0"/>
              <a:t>: Coordinator works with Subcommittee leadership to incorporate high-level elements from Subcommittee Work Plans</a:t>
            </a:r>
          </a:p>
          <a:p>
            <a:pPr marL="0" indent="0">
              <a:buNone/>
            </a:pPr>
            <a:r>
              <a:rPr lang="en-US" b="1" dirty="0" smtClean="0"/>
              <a:t>Step 2</a:t>
            </a:r>
            <a:r>
              <a:rPr lang="en-US" dirty="0" smtClean="0"/>
              <a:t>: Executive Council reviews Plan and vets actions and tasks</a:t>
            </a:r>
          </a:p>
          <a:p>
            <a:pPr marL="0" indent="0">
              <a:buNone/>
            </a:pPr>
            <a:r>
              <a:rPr lang="en-US" b="1" dirty="0" smtClean="0"/>
              <a:t>Step 3</a:t>
            </a:r>
            <a:r>
              <a:rPr lang="en-US" dirty="0" smtClean="0"/>
              <a:t>: Feedback requested from NABCI Community via NABCI Committee members</a:t>
            </a:r>
          </a:p>
          <a:p>
            <a:pPr marL="0" indent="0">
              <a:buNone/>
            </a:pPr>
            <a:r>
              <a:rPr lang="en-US" b="1" dirty="0" smtClean="0"/>
              <a:t>Final Step</a:t>
            </a:r>
            <a:r>
              <a:rPr lang="en-US" dirty="0" smtClean="0"/>
              <a:t>: Bring to NABCI Committee for final approval at August 2017 meeting</a:t>
            </a:r>
            <a:endParaRPr lang="en-US" dirty="0"/>
          </a:p>
        </p:txBody>
      </p:sp>
      <p:sp>
        <p:nvSpPr>
          <p:cNvPr id="4" name="TextBox 3"/>
          <p:cNvSpPr txBox="1"/>
          <p:nvPr/>
        </p:nvSpPr>
        <p:spPr>
          <a:xfrm>
            <a:off x="8372236" y="6488668"/>
            <a:ext cx="3819764" cy="369332"/>
          </a:xfrm>
          <a:prstGeom prst="rect">
            <a:avLst/>
          </a:prstGeom>
          <a:noFill/>
        </p:spPr>
        <p:txBody>
          <a:bodyPr wrap="none" rtlCol="0">
            <a:spAutoFit/>
          </a:bodyPr>
          <a:lstStyle/>
          <a:p>
            <a:r>
              <a:rPr lang="en-US" dirty="0" smtClean="0"/>
              <a:t>Photo copyright Brian Garrett via Flickr</a:t>
            </a:r>
            <a:endParaRPr lang="en-US" dirty="0"/>
          </a:p>
        </p:txBody>
      </p:sp>
      <p:sp>
        <p:nvSpPr>
          <p:cNvPr id="5" name="TextBox 4"/>
          <p:cNvSpPr txBox="1"/>
          <p:nvPr/>
        </p:nvSpPr>
        <p:spPr>
          <a:xfrm>
            <a:off x="917386" y="4343400"/>
            <a:ext cx="10492616" cy="707886"/>
          </a:xfrm>
          <a:prstGeom prst="rect">
            <a:avLst/>
          </a:prstGeom>
          <a:noFill/>
        </p:spPr>
        <p:txBody>
          <a:bodyPr wrap="none" rtlCol="0">
            <a:spAutoFit/>
          </a:bodyPr>
          <a:lstStyle/>
          <a:p>
            <a:r>
              <a:rPr lang="en-US" sz="4000" b="1" dirty="0" smtClean="0"/>
              <a:t>Is this proposed process appropriately inclusive?</a:t>
            </a:r>
            <a:endParaRPr lang="en-US" sz="4000" b="1" dirty="0"/>
          </a:p>
        </p:txBody>
      </p:sp>
      <p:sp>
        <p:nvSpPr>
          <p:cNvPr id="7" name="TextBox 6"/>
          <p:cNvSpPr txBox="1"/>
          <p:nvPr/>
        </p:nvSpPr>
        <p:spPr>
          <a:xfrm>
            <a:off x="917386" y="5400644"/>
            <a:ext cx="10284014" cy="1323439"/>
          </a:xfrm>
          <a:prstGeom prst="rect">
            <a:avLst/>
          </a:prstGeom>
          <a:noFill/>
        </p:spPr>
        <p:txBody>
          <a:bodyPr wrap="square" rtlCol="0">
            <a:spAutoFit/>
          </a:bodyPr>
          <a:lstStyle/>
          <a:p>
            <a:r>
              <a:rPr lang="en-US" sz="4000" b="1" dirty="0" smtClean="0"/>
              <a:t>Any additional feedback on how to strengthen process to build the work plan?</a:t>
            </a:r>
            <a:endParaRPr lang="en-US" sz="4000" b="1" dirty="0"/>
          </a:p>
        </p:txBody>
      </p:sp>
    </p:spTree>
    <p:extLst>
      <p:ext uri="{BB962C8B-B14F-4D97-AF65-F5344CB8AC3E}">
        <p14:creationId xmlns:p14="http://schemas.microsoft.com/office/powerpoint/2010/main" val="85727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72236" y="6488668"/>
            <a:ext cx="3819764" cy="369332"/>
          </a:xfrm>
          <a:prstGeom prst="rect">
            <a:avLst/>
          </a:prstGeom>
          <a:noFill/>
        </p:spPr>
        <p:txBody>
          <a:bodyPr wrap="none" rtlCol="0">
            <a:spAutoFit/>
          </a:bodyPr>
          <a:lstStyle/>
          <a:p>
            <a:r>
              <a:rPr lang="en-US" dirty="0" smtClean="0"/>
              <a:t>Photo copyright Brian Garrett via Flickr</a:t>
            </a:r>
            <a:endParaRPr lang="en-US" dirty="0"/>
          </a:p>
        </p:txBody>
      </p:sp>
      <p:sp>
        <p:nvSpPr>
          <p:cNvPr id="10" name="TextBox 9"/>
          <p:cNvSpPr txBox="1"/>
          <p:nvPr/>
        </p:nvSpPr>
        <p:spPr>
          <a:xfrm>
            <a:off x="310243" y="293915"/>
            <a:ext cx="11429999" cy="1354217"/>
          </a:xfrm>
          <a:prstGeom prst="rect">
            <a:avLst/>
          </a:prstGeom>
          <a:noFill/>
        </p:spPr>
        <p:txBody>
          <a:bodyPr wrap="square" rtlCol="0">
            <a:spAutoFit/>
          </a:bodyPr>
          <a:lstStyle/>
          <a:p>
            <a:r>
              <a:rPr lang="en-US" sz="3200" b="1" dirty="0"/>
              <a:t>Next Goal: Complete Strategic Plan and Work Plan presented to Committee and approved at August 2017 NABCI meeting</a:t>
            </a:r>
          </a:p>
          <a:p>
            <a:endParaRPr lang="en-US" dirty="0"/>
          </a:p>
        </p:txBody>
      </p:sp>
      <p:sp>
        <p:nvSpPr>
          <p:cNvPr id="11" name="TextBox 10"/>
          <p:cNvSpPr txBox="1"/>
          <p:nvPr/>
        </p:nvSpPr>
        <p:spPr>
          <a:xfrm>
            <a:off x="8728038" y="5288339"/>
            <a:ext cx="3463962" cy="1200329"/>
          </a:xfrm>
          <a:prstGeom prst="rect">
            <a:avLst/>
          </a:prstGeom>
          <a:noFill/>
        </p:spPr>
        <p:txBody>
          <a:bodyPr wrap="none" rtlCol="0">
            <a:spAutoFit/>
          </a:bodyPr>
          <a:lstStyle/>
          <a:p>
            <a:r>
              <a:rPr lang="en-US" sz="7200" dirty="0" smtClean="0"/>
              <a:t>Onward!</a:t>
            </a:r>
            <a:endParaRPr lang="en-US" sz="7200" dirty="0"/>
          </a:p>
        </p:txBody>
      </p:sp>
    </p:spTree>
    <p:extLst>
      <p:ext uri="{BB962C8B-B14F-4D97-AF65-F5344CB8AC3E}">
        <p14:creationId xmlns:p14="http://schemas.microsoft.com/office/powerpoint/2010/main" val="28831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506" y="109631"/>
            <a:ext cx="7561169" cy="1087157"/>
          </a:xfrm>
        </p:spPr>
        <p:txBody>
          <a:bodyPr>
            <a:normAutofit fontScale="90000"/>
          </a:bodyPr>
          <a:lstStyle/>
          <a:p>
            <a:r>
              <a:rPr lang="en-US" b="1" dirty="0" smtClean="0"/>
              <a:t>Next Steps: Building the Work Plan</a:t>
            </a:r>
            <a:endParaRPr lang="en-US" b="1" dirty="0"/>
          </a:p>
        </p:txBody>
      </p:sp>
      <p:sp>
        <p:nvSpPr>
          <p:cNvPr id="3" name="Content Placeholder 2"/>
          <p:cNvSpPr>
            <a:spLocks noGrp="1"/>
          </p:cNvSpPr>
          <p:nvPr>
            <p:ph idx="1"/>
          </p:nvPr>
        </p:nvSpPr>
        <p:spPr>
          <a:xfrm>
            <a:off x="336175" y="1196788"/>
            <a:ext cx="11610985" cy="5553636"/>
          </a:xfrm>
        </p:spPr>
        <p:txBody>
          <a:bodyPr>
            <a:normAutofit/>
          </a:bodyPr>
          <a:lstStyle/>
          <a:p>
            <a:pPr marL="0" indent="0">
              <a:buNone/>
            </a:pPr>
            <a:r>
              <a:rPr lang="en-US" sz="3200" dirty="0" smtClean="0"/>
              <a:t>Step 1: Coordinator works with Subcommittee leadership to incorporate high-level elements from Subcommittee Work Plans</a:t>
            </a:r>
          </a:p>
          <a:p>
            <a:pPr marL="1035050" indent="0">
              <a:buNone/>
            </a:pPr>
            <a:r>
              <a:rPr lang="en-US" sz="3200" dirty="0" smtClean="0"/>
              <a:t>-Coordinator meets individually with each Subcommittee’s leads to draft Actions related to that Subcommittee and assign Tasks to leads</a:t>
            </a:r>
          </a:p>
          <a:p>
            <a:pPr marL="1035050" indent="0">
              <a:buNone/>
            </a:pPr>
            <a:r>
              <a:rPr lang="en-US" sz="3200" dirty="0" smtClean="0"/>
              <a:t>-All Subcommittee leads (plus Plan Language Revision team?) convene to discuss NABCI Work Plan</a:t>
            </a:r>
          </a:p>
          <a:p>
            <a:pPr marL="0" indent="0">
              <a:buNone/>
            </a:pPr>
            <a:r>
              <a:rPr lang="en-US" sz="3200" dirty="0" smtClean="0"/>
              <a:t>Step 2: Engage additional partners (who?) in developing work plan and vetting tasks</a:t>
            </a:r>
          </a:p>
          <a:p>
            <a:pPr marL="0" indent="0">
              <a:buNone/>
            </a:pPr>
            <a:r>
              <a:rPr lang="en-US" sz="3200" dirty="0" smtClean="0"/>
              <a:t>Final Step: Bring to NABCI Committee for final approval at August 2017 meeting</a:t>
            </a:r>
            <a:endParaRPr lang="en-US" sz="3200" dirty="0"/>
          </a:p>
        </p:txBody>
      </p:sp>
      <p:sp>
        <p:nvSpPr>
          <p:cNvPr id="4" name="TextBox 3"/>
          <p:cNvSpPr txBox="1"/>
          <p:nvPr/>
        </p:nvSpPr>
        <p:spPr>
          <a:xfrm>
            <a:off x="8372236" y="6488668"/>
            <a:ext cx="3819764" cy="369332"/>
          </a:xfrm>
          <a:prstGeom prst="rect">
            <a:avLst/>
          </a:prstGeom>
          <a:noFill/>
        </p:spPr>
        <p:txBody>
          <a:bodyPr wrap="none" rtlCol="0">
            <a:spAutoFit/>
          </a:bodyPr>
          <a:lstStyle/>
          <a:p>
            <a:r>
              <a:rPr lang="en-US" dirty="0" smtClean="0"/>
              <a:t>Photo copyright Brian Garrett via Flickr</a:t>
            </a:r>
            <a:endParaRPr lang="en-US" dirty="0"/>
          </a:p>
        </p:txBody>
      </p:sp>
    </p:spTree>
    <p:extLst>
      <p:ext uri="{BB962C8B-B14F-4D97-AF65-F5344CB8AC3E}">
        <p14:creationId xmlns:p14="http://schemas.microsoft.com/office/powerpoint/2010/main" val="112387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533" y="162983"/>
            <a:ext cx="7357534" cy="988484"/>
          </a:xfrm>
        </p:spPr>
        <p:txBody>
          <a:bodyPr/>
          <a:lstStyle/>
          <a:p>
            <a:r>
              <a:rPr lang="en-US" b="1" u="sng" dirty="0" smtClean="0"/>
              <a:t>Benefits of NABCI Strategic Plan</a:t>
            </a:r>
            <a:endParaRPr lang="en-US" b="1" u="sng" dirty="0"/>
          </a:p>
        </p:txBody>
      </p:sp>
      <p:sp>
        <p:nvSpPr>
          <p:cNvPr id="3" name="Content Placeholder 2"/>
          <p:cNvSpPr>
            <a:spLocks noGrp="1"/>
          </p:cNvSpPr>
          <p:nvPr>
            <p:ph idx="1"/>
          </p:nvPr>
        </p:nvSpPr>
        <p:spPr>
          <a:xfrm>
            <a:off x="245533" y="1151465"/>
            <a:ext cx="10515600" cy="4351338"/>
          </a:xfrm>
        </p:spPr>
        <p:txBody>
          <a:bodyPr>
            <a:normAutofit/>
          </a:bodyPr>
          <a:lstStyle/>
          <a:p>
            <a:r>
              <a:rPr lang="en-US" sz="3600" dirty="0" smtClean="0"/>
              <a:t>Defines NABCI’s scope, focus, and goals</a:t>
            </a:r>
          </a:p>
          <a:p>
            <a:r>
              <a:rPr lang="en-US" sz="3600" dirty="0" smtClean="0"/>
              <a:t>Focuses NABCI meetings to maximize productivity</a:t>
            </a:r>
          </a:p>
          <a:p>
            <a:r>
              <a:rPr lang="en-US" sz="3600" dirty="0" smtClean="0"/>
              <a:t>Helps answer the age-old question:</a:t>
            </a:r>
            <a:endParaRPr lang="en-US" sz="3200" dirty="0" smtClean="0"/>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ackgroundRemoval t="9885" b="87144" l="32516" r="84758"/>
                    </a14:imgEffect>
                  </a14:imgLayer>
                </a14:imgProps>
              </a:ext>
              <a:ext uri="{28A0092B-C50C-407E-A947-70E740481C1C}">
                <a14:useLocalDpi xmlns:a14="http://schemas.microsoft.com/office/drawing/2010/main"/>
              </a:ext>
            </a:extLst>
          </a:blip>
          <a:stretch>
            <a:fillRect/>
          </a:stretch>
        </p:blipFill>
        <p:spPr>
          <a:xfrm>
            <a:off x="6306604" y="1151466"/>
            <a:ext cx="6961724" cy="6858000"/>
          </a:xfrm>
          <a:prstGeom prst="rect">
            <a:avLst/>
          </a:prstGeom>
        </p:spPr>
      </p:pic>
      <p:sp>
        <p:nvSpPr>
          <p:cNvPr id="6" name="Oval Callout 5"/>
          <p:cNvSpPr/>
          <p:nvPr/>
        </p:nvSpPr>
        <p:spPr>
          <a:xfrm>
            <a:off x="2184400" y="3589867"/>
            <a:ext cx="5215467" cy="2302933"/>
          </a:xfrm>
          <a:prstGeom prst="wedgeEllipseCallout">
            <a:avLst>
              <a:gd name="adj1" fmla="val 70270"/>
              <a:gd name="adj2" fmla="val -65598"/>
            </a:avLst>
          </a:prstGeom>
          <a:solidFill>
            <a:schemeClr val="tx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What is NABCI, anyway??</a:t>
            </a:r>
            <a:endParaRPr lang="en-US" sz="4400" dirty="0"/>
          </a:p>
        </p:txBody>
      </p:sp>
      <p:sp>
        <p:nvSpPr>
          <p:cNvPr id="7" name="TextBox 6"/>
          <p:cNvSpPr txBox="1"/>
          <p:nvPr/>
        </p:nvSpPr>
        <p:spPr>
          <a:xfrm>
            <a:off x="0" y="6460620"/>
            <a:ext cx="4794326" cy="369332"/>
          </a:xfrm>
          <a:prstGeom prst="rect">
            <a:avLst/>
          </a:prstGeom>
          <a:noFill/>
        </p:spPr>
        <p:txBody>
          <a:bodyPr wrap="none" rtlCol="0">
            <a:spAutoFit/>
          </a:bodyPr>
          <a:lstStyle/>
          <a:p>
            <a:r>
              <a:rPr lang="en-US" dirty="0" smtClean="0"/>
              <a:t>California Quail © Alexandra </a:t>
            </a:r>
            <a:r>
              <a:rPr lang="en-US" dirty="0" err="1" smtClean="0"/>
              <a:t>MacKenzie</a:t>
            </a:r>
            <a:r>
              <a:rPr lang="en-US" dirty="0" smtClean="0"/>
              <a:t> via Flickr</a:t>
            </a:r>
          </a:p>
        </p:txBody>
      </p:sp>
    </p:spTree>
    <p:extLst>
      <p:ext uri="{BB962C8B-B14F-4D97-AF65-F5344CB8AC3E}">
        <p14:creationId xmlns:p14="http://schemas.microsoft.com/office/powerpoint/2010/main" val="45407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9994" y="0"/>
            <a:ext cx="8789154" cy="1120956"/>
          </a:xfrm>
        </p:spPr>
        <p:txBody>
          <a:bodyPr>
            <a:noAutofit/>
          </a:bodyPr>
          <a:lstStyle/>
          <a:p>
            <a:r>
              <a:rPr lang="en-US" sz="2800" b="1" dirty="0"/>
              <a:t>Preferred Outcome</a:t>
            </a:r>
            <a:r>
              <a:rPr lang="en-US" sz="2800" dirty="0"/>
              <a:t>:  Committee is comfortable with draft Strategic Plan</a:t>
            </a:r>
            <a:r>
              <a:rPr lang="en-US" sz="2800" dirty="0" smtClean="0"/>
              <a:t>; </a:t>
            </a:r>
            <a:r>
              <a:rPr lang="en-US" sz="2800" dirty="0"/>
              <a:t>identify team and process to build Work Plan</a:t>
            </a:r>
          </a:p>
        </p:txBody>
      </p:sp>
      <p:sp>
        <p:nvSpPr>
          <p:cNvPr id="5" name="Content Placeholder 4"/>
          <p:cNvSpPr>
            <a:spLocks noGrp="1"/>
          </p:cNvSpPr>
          <p:nvPr>
            <p:ph idx="1"/>
          </p:nvPr>
        </p:nvSpPr>
        <p:spPr>
          <a:xfrm>
            <a:off x="393491" y="1913765"/>
            <a:ext cx="4748135" cy="1818786"/>
          </a:xfrm>
          <a:noFill/>
        </p:spPr>
        <p:txBody>
          <a:bodyPr>
            <a:normAutofit/>
          </a:bodyPr>
          <a:lstStyle/>
          <a:p>
            <a:pPr marL="0" indent="0">
              <a:buNone/>
            </a:pPr>
            <a:r>
              <a:rPr lang="en-US" sz="4000" b="1" dirty="0" smtClean="0"/>
              <a:t>What are the next steps in building a complete work plan?</a:t>
            </a:r>
            <a:endParaRPr lang="en-US" sz="4000" b="1" dirty="0"/>
          </a:p>
        </p:txBody>
      </p:sp>
      <p:sp>
        <p:nvSpPr>
          <p:cNvPr id="3" name="Rectangle 2"/>
          <p:cNvSpPr/>
          <p:nvPr/>
        </p:nvSpPr>
        <p:spPr>
          <a:xfrm>
            <a:off x="8717817" y="0"/>
            <a:ext cx="3510513" cy="369332"/>
          </a:xfrm>
          <a:prstGeom prst="rect">
            <a:avLst/>
          </a:prstGeom>
        </p:spPr>
        <p:txBody>
          <a:bodyPr wrap="none">
            <a:spAutoFit/>
          </a:bodyPr>
          <a:lstStyle/>
          <a:p>
            <a:r>
              <a:rPr lang="en-US" dirty="0"/>
              <a:t>Photo copyright Ken Slade via Flickr</a:t>
            </a:r>
          </a:p>
        </p:txBody>
      </p:sp>
      <p:sp>
        <p:nvSpPr>
          <p:cNvPr id="6" name="TextBox 5"/>
          <p:cNvSpPr txBox="1"/>
          <p:nvPr/>
        </p:nvSpPr>
        <p:spPr>
          <a:xfrm>
            <a:off x="129994" y="1120956"/>
            <a:ext cx="2539541" cy="769441"/>
          </a:xfrm>
          <a:prstGeom prst="rect">
            <a:avLst/>
          </a:prstGeom>
          <a:noFill/>
        </p:spPr>
        <p:txBody>
          <a:bodyPr wrap="none" rtlCol="0">
            <a:spAutoFit/>
          </a:bodyPr>
          <a:lstStyle/>
          <a:p>
            <a:r>
              <a:rPr lang="en-US" sz="4400" b="1" u="sng" dirty="0" smtClean="0"/>
              <a:t>Questions</a:t>
            </a:r>
            <a:endParaRPr lang="en-US" sz="4400" b="1" u="sng" dirty="0"/>
          </a:p>
        </p:txBody>
      </p:sp>
    </p:spTree>
    <p:extLst>
      <p:ext uri="{BB962C8B-B14F-4D97-AF65-F5344CB8AC3E}">
        <p14:creationId xmlns:p14="http://schemas.microsoft.com/office/powerpoint/2010/main" val="49701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883442" cy="1325563"/>
          </a:xfrm>
        </p:spPr>
        <p:txBody>
          <a:bodyPr>
            <a:normAutofit/>
          </a:bodyPr>
          <a:lstStyle/>
          <a:p>
            <a:r>
              <a:rPr lang="en-US" sz="5400" b="1" u="sng" dirty="0" smtClean="0"/>
              <a:t>Today’s Presentation</a:t>
            </a:r>
            <a:endParaRPr lang="en-US" sz="5400" b="1" u="sng" dirty="0"/>
          </a:p>
        </p:txBody>
      </p:sp>
      <p:sp>
        <p:nvSpPr>
          <p:cNvPr id="5" name="Content Placeholder 4"/>
          <p:cNvSpPr>
            <a:spLocks noGrp="1"/>
          </p:cNvSpPr>
          <p:nvPr>
            <p:ph idx="1"/>
          </p:nvPr>
        </p:nvSpPr>
        <p:spPr>
          <a:xfrm>
            <a:off x="228600" y="1440614"/>
            <a:ext cx="5883442" cy="3468270"/>
          </a:xfrm>
          <a:noFill/>
        </p:spPr>
        <p:txBody>
          <a:bodyPr>
            <a:normAutofit/>
          </a:bodyPr>
          <a:lstStyle/>
          <a:p>
            <a:r>
              <a:rPr lang="en-US" sz="3600" b="1" dirty="0" smtClean="0"/>
              <a:t>Progress and Process</a:t>
            </a:r>
          </a:p>
          <a:p>
            <a:r>
              <a:rPr lang="en-US" sz="3600" b="1" dirty="0" smtClean="0"/>
              <a:t>Building the Work Plan</a:t>
            </a:r>
          </a:p>
          <a:p>
            <a:r>
              <a:rPr lang="en-US" sz="3600" b="1" dirty="0" smtClean="0"/>
              <a:t>Next Steps</a:t>
            </a:r>
            <a:endParaRPr lang="en-US" sz="3600" b="1" dirty="0"/>
          </a:p>
        </p:txBody>
      </p:sp>
      <p:sp>
        <p:nvSpPr>
          <p:cNvPr id="6" name="TextBox 5"/>
          <p:cNvSpPr txBox="1"/>
          <p:nvPr/>
        </p:nvSpPr>
        <p:spPr>
          <a:xfrm>
            <a:off x="0" y="5903893"/>
            <a:ext cx="10759997" cy="954107"/>
          </a:xfrm>
          <a:prstGeom prst="rect">
            <a:avLst/>
          </a:prstGeom>
          <a:noFill/>
        </p:spPr>
        <p:txBody>
          <a:bodyPr wrap="none" rtlCol="0">
            <a:spAutoFit/>
          </a:bodyPr>
          <a:lstStyle/>
          <a:p>
            <a:r>
              <a:rPr lang="en-US" sz="2800" b="1" dirty="0" smtClean="0"/>
              <a:t>Preferred Outcome</a:t>
            </a:r>
            <a:r>
              <a:rPr lang="en-US" sz="2800" dirty="0" smtClean="0"/>
              <a:t>:  Committee is comfortable with draft Strategic Plan;</a:t>
            </a:r>
          </a:p>
          <a:p>
            <a:r>
              <a:rPr lang="en-US" sz="2800" dirty="0"/>
              <a:t>	</a:t>
            </a:r>
            <a:r>
              <a:rPr lang="en-US" sz="2800" dirty="0" smtClean="0"/>
              <a:t> identify team and process to build Work Plan</a:t>
            </a:r>
            <a:endParaRPr lang="en-US" sz="2800" dirty="0"/>
          </a:p>
        </p:txBody>
      </p:sp>
      <p:sp>
        <p:nvSpPr>
          <p:cNvPr id="2" name="TextBox 1"/>
          <p:cNvSpPr txBox="1"/>
          <p:nvPr/>
        </p:nvSpPr>
        <p:spPr>
          <a:xfrm>
            <a:off x="8681487" y="6488668"/>
            <a:ext cx="3510513" cy="369332"/>
          </a:xfrm>
          <a:prstGeom prst="rect">
            <a:avLst/>
          </a:prstGeom>
          <a:noFill/>
        </p:spPr>
        <p:txBody>
          <a:bodyPr wrap="none" rtlCol="0">
            <a:spAutoFit/>
          </a:bodyPr>
          <a:lstStyle/>
          <a:p>
            <a:r>
              <a:rPr lang="en-US" dirty="0" smtClean="0"/>
              <a:t>Photo copyright Ken Slade via Flickr</a:t>
            </a:r>
            <a:endParaRPr lang="en-US" dirty="0"/>
          </a:p>
        </p:txBody>
      </p:sp>
    </p:spTree>
    <p:extLst>
      <p:ext uri="{BB962C8B-B14F-4D97-AF65-F5344CB8AC3E}">
        <p14:creationId xmlns:p14="http://schemas.microsoft.com/office/powerpoint/2010/main" val="123907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482389" cy="1325563"/>
          </a:xfrm>
        </p:spPr>
        <p:txBody>
          <a:bodyPr>
            <a:normAutofit fontScale="90000"/>
          </a:bodyPr>
          <a:lstStyle/>
          <a:p>
            <a:r>
              <a:rPr lang="en-US" sz="5400" b="1" u="sng" dirty="0" smtClean="0"/>
              <a:t>Progress and Process</a:t>
            </a:r>
            <a:endParaRPr lang="en-US" sz="5400" b="1" u="sng" dirty="0"/>
          </a:p>
        </p:txBody>
      </p:sp>
      <p:sp>
        <p:nvSpPr>
          <p:cNvPr id="5" name="Content Placeholder 4"/>
          <p:cNvSpPr>
            <a:spLocks noGrp="1"/>
          </p:cNvSpPr>
          <p:nvPr>
            <p:ph idx="1"/>
          </p:nvPr>
        </p:nvSpPr>
        <p:spPr>
          <a:xfrm>
            <a:off x="6772275" y="5195696"/>
            <a:ext cx="5300663" cy="1662304"/>
          </a:xfrm>
          <a:noFill/>
        </p:spPr>
        <p:txBody>
          <a:bodyPr>
            <a:normAutofit/>
          </a:bodyPr>
          <a:lstStyle/>
          <a:p>
            <a:pPr marL="0" indent="0">
              <a:buNone/>
            </a:pPr>
            <a:r>
              <a:rPr lang="en-US" sz="3600" b="1" dirty="0" smtClean="0"/>
              <a:t>Step 1: NABCI Committee Member survey and NABCI meeting discussion</a:t>
            </a:r>
          </a:p>
          <a:p>
            <a:pPr marL="742950" indent="-742950">
              <a:buAutoNum type="arabicPeriod"/>
            </a:pPr>
            <a:endParaRPr lang="en-US" sz="3600" b="1" dirty="0"/>
          </a:p>
          <a:p>
            <a:pPr marL="457200" lvl="1" indent="0">
              <a:buNone/>
            </a:pPr>
            <a:endParaRPr lang="en-US" sz="3600" b="1" dirty="0" smtClean="0"/>
          </a:p>
        </p:txBody>
      </p:sp>
      <p:sp>
        <p:nvSpPr>
          <p:cNvPr id="2" name="Rectangle 1"/>
          <p:cNvSpPr/>
          <p:nvPr/>
        </p:nvSpPr>
        <p:spPr>
          <a:xfrm>
            <a:off x="0" y="6488668"/>
            <a:ext cx="3510513" cy="369332"/>
          </a:xfrm>
          <a:prstGeom prst="rect">
            <a:avLst/>
          </a:prstGeom>
        </p:spPr>
        <p:txBody>
          <a:bodyPr wrap="none">
            <a:spAutoFit/>
          </a:bodyPr>
          <a:lstStyle/>
          <a:p>
            <a:r>
              <a:rPr lang="en-US" dirty="0"/>
              <a:t>Photo copyright Ken Slade via Flickr</a:t>
            </a:r>
          </a:p>
        </p:txBody>
      </p:sp>
      <p:sp>
        <p:nvSpPr>
          <p:cNvPr id="3" name="TextBox 2"/>
          <p:cNvSpPr txBox="1"/>
          <p:nvPr/>
        </p:nvSpPr>
        <p:spPr>
          <a:xfrm>
            <a:off x="228600" y="1325563"/>
            <a:ext cx="5674659" cy="1754326"/>
          </a:xfrm>
          <a:prstGeom prst="rect">
            <a:avLst/>
          </a:prstGeom>
          <a:noFill/>
        </p:spPr>
        <p:txBody>
          <a:bodyPr wrap="square" rtlCol="0">
            <a:spAutoFit/>
          </a:bodyPr>
          <a:lstStyle/>
          <a:p>
            <a:pPr algn="ctr"/>
            <a:r>
              <a:rPr lang="en-US" sz="3600" dirty="0" smtClean="0"/>
              <a:t>Six rounds of comment and revision, starting in August 2016</a:t>
            </a:r>
            <a:endParaRPr lang="en-US" sz="3600" dirty="0"/>
          </a:p>
        </p:txBody>
      </p:sp>
    </p:spTree>
    <p:extLst>
      <p:ext uri="{BB962C8B-B14F-4D97-AF65-F5344CB8AC3E}">
        <p14:creationId xmlns:p14="http://schemas.microsoft.com/office/powerpoint/2010/main" val="328774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726" y="189330"/>
            <a:ext cx="4054642" cy="1325563"/>
          </a:xfrm>
        </p:spPr>
        <p:txBody>
          <a:bodyPr/>
          <a:lstStyle/>
          <a:p>
            <a:r>
              <a:rPr lang="en-US" b="1" u="sng" dirty="0" smtClean="0"/>
              <a:t>Step 2: Vision Revision</a:t>
            </a:r>
            <a:endParaRPr lang="en-US" b="1" u="sng" dirty="0"/>
          </a:p>
        </p:txBody>
      </p:sp>
      <p:sp>
        <p:nvSpPr>
          <p:cNvPr id="3" name="Content Placeholder 2"/>
          <p:cNvSpPr>
            <a:spLocks noGrp="1"/>
          </p:cNvSpPr>
          <p:nvPr>
            <p:ph idx="1"/>
          </p:nvPr>
        </p:nvSpPr>
        <p:spPr>
          <a:xfrm>
            <a:off x="5313947" y="189330"/>
            <a:ext cx="6878053" cy="2441575"/>
          </a:xfrm>
        </p:spPr>
        <p:txBody>
          <a:bodyPr>
            <a:normAutofit fontScale="85000" lnSpcReduction="10000"/>
          </a:bodyPr>
          <a:lstStyle/>
          <a:p>
            <a:pPr marL="0" indent="0">
              <a:buNone/>
            </a:pPr>
            <a:r>
              <a:rPr lang="en-US" sz="4000" b="1" i="1" dirty="0"/>
              <a:t>Healthy and abundant populations of North American birds are valued by future generations and sustained by habitats that benefit birds and </a:t>
            </a:r>
            <a:r>
              <a:rPr lang="en-US" sz="4000" b="1" i="1" dirty="0" smtClean="0"/>
              <a:t>	people</a:t>
            </a:r>
            <a:r>
              <a:rPr lang="en-US" sz="4000" b="1" i="1" dirty="0"/>
              <a:t>.</a:t>
            </a:r>
          </a:p>
          <a:p>
            <a:pPr marL="0" indent="0">
              <a:buNone/>
            </a:pPr>
            <a:endParaRPr lang="en-US" dirty="0"/>
          </a:p>
        </p:txBody>
      </p:sp>
      <p:sp>
        <p:nvSpPr>
          <p:cNvPr id="4" name="TextBox 3"/>
          <p:cNvSpPr txBox="1"/>
          <p:nvPr/>
        </p:nvSpPr>
        <p:spPr>
          <a:xfrm>
            <a:off x="7579071" y="6150114"/>
            <a:ext cx="4612929" cy="707886"/>
          </a:xfrm>
          <a:prstGeom prst="rect">
            <a:avLst/>
          </a:prstGeom>
          <a:noFill/>
        </p:spPr>
        <p:txBody>
          <a:bodyPr wrap="none" rtlCol="0">
            <a:spAutoFit/>
          </a:bodyPr>
          <a:lstStyle/>
          <a:p>
            <a:r>
              <a:rPr lang="en-US" sz="4000" b="1" dirty="0" smtClean="0"/>
              <a:t>Vote: 24 to 4 in favor</a:t>
            </a:r>
            <a:endParaRPr lang="en-US" sz="4000" b="1" dirty="0"/>
          </a:p>
        </p:txBody>
      </p:sp>
      <p:sp>
        <p:nvSpPr>
          <p:cNvPr id="5" name="TextBox 4"/>
          <p:cNvSpPr txBox="1"/>
          <p:nvPr/>
        </p:nvSpPr>
        <p:spPr>
          <a:xfrm>
            <a:off x="0" y="6488668"/>
            <a:ext cx="4178901" cy="369332"/>
          </a:xfrm>
          <a:prstGeom prst="rect">
            <a:avLst/>
          </a:prstGeom>
          <a:noFill/>
        </p:spPr>
        <p:txBody>
          <a:bodyPr wrap="none" rtlCol="0">
            <a:spAutoFit/>
          </a:bodyPr>
          <a:lstStyle/>
          <a:p>
            <a:r>
              <a:rPr lang="en-US" dirty="0" smtClean="0"/>
              <a:t>Photo copyright Joseph </a:t>
            </a:r>
            <a:r>
              <a:rPr lang="en-US" dirty="0" err="1" smtClean="0"/>
              <a:t>Kiesecker</a:t>
            </a:r>
            <a:r>
              <a:rPr lang="en-US" dirty="0" smtClean="0"/>
              <a:t> via Flickr</a:t>
            </a:r>
            <a:endParaRPr lang="en-US" dirty="0"/>
          </a:p>
        </p:txBody>
      </p:sp>
    </p:spTree>
    <p:extLst>
      <p:ext uri="{BB962C8B-B14F-4D97-AF65-F5344CB8AC3E}">
        <p14:creationId xmlns:p14="http://schemas.microsoft.com/office/powerpoint/2010/main" val="289136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013" y="183188"/>
            <a:ext cx="7058025" cy="814388"/>
          </a:xfrm>
        </p:spPr>
        <p:txBody>
          <a:bodyPr>
            <a:normAutofit fontScale="90000"/>
          </a:bodyPr>
          <a:lstStyle/>
          <a:p>
            <a:r>
              <a:rPr lang="en-US" sz="5400" b="1" u="sng" dirty="0" smtClean="0"/>
              <a:t>Step 2: Plan Language Team</a:t>
            </a:r>
            <a:endParaRPr lang="en-US" sz="5400" b="1" u="sng" dirty="0"/>
          </a:p>
        </p:txBody>
      </p:sp>
      <p:sp>
        <p:nvSpPr>
          <p:cNvPr id="5" name="Content Placeholder 4"/>
          <p:cNvSpPr>
            <a:spLocks noGrp="1"/>
          </p:cNvSpPr>
          <p:nvPr>
            <p:ph idx="1"/>
          </p:nvPr>
        </p:nvSpPr>
        <p:spPr>
          <a:xfrm>
            <a:off x="228600" y="1440614"/>
            <a:ext cx="5883442" cy="3468270"/>
          </a:xfrm>
          <a:noFill/>
        </p:spPr>
        <p:txBody>
          <a:bodyPr>
            <a:normAutofit/>
          </a:bodyPr>
          <a:lstStyle/>
          <a:p>
            <a:pPr marL="0" indent="0">
              <a:buNone/>
            </a:pPr>
            <a:r>
              <a:rPr lang="en-US" sz="3600" b="1" dirty="0" smtClean="0"/>
              <a:t>Goal: Improve language of Plan to clearly represent what we want to achieve (goals) and what we want to do (actions)</a:t>
            </a:r>
            <a:endParaRPr lang="en-US" sz="3600" b="1" dirty="0"/>
          </a:p>
        </p:txBody>
      </p:sp>
      <p:sp>
        <p:nvSpPr>
          <p:cNvPr id="2" name="TextBox 1"/>
          <p:cNvSpPr txBox="1"/>
          <p:nvPr/>
        </p:nvSpPr>
        <p:spPr>
          <a:xfrm>
            <a:off x="0" y="5759116"/>
            <a:ext cx="10610662" cy="954107"/>
          </a:xfrm>
          <a:prstGeom prst="rect">
            <a:avLst/>
          </a:prstGeom>
          <a:noFill/>
        </p:spPr>
        <p:txBody>
          <a:bodyPr wrap="none" rtlCol="0">
            <a:spAutoFit/>
          </a:bodyPr>
          <a:lstStyle/>
          <a:p>
            <a:r>
              <a:rPr lang="en-US" sz="2800" dirty="0" smtClean="0"/>
              <a:t>Members: Ken Williams, John Alexander, </a:t>
            </a:r>
          </a:p>
          <a:p>
            <a:r>
              <a:rPr lang="en-US" sz="2800" dirty="0" smtClean="0"/>
              <a:t>Tammy </a:t>
            </a:r>
            <a:r>
              <a:rPr lang="en-US" sz="2800" dirty="0" err="1" smtClean="0"/>
              <a:t>VerCauteren</a:t>
            </a:r>
            <a:r>
              <a:rPr lang="en-US" sz="2800" dirty="0" smtClean="0"/>
              <a:t>, Todd Fearer, Geoff Walsh, David </a:t>
            </a:r>
            <a:r>
              <a:rPr lang="en-US" sz="2800" dirty="0" err="1" smtClean="0"/>
              <a:t>Hoge</a:t>
            </a:r>
            <a:r>
              <a:rPr lang="en-US" sz="2800" dirty="0" smtClean="0"/>
              <a:t>, Judith Scarl</a:t>
            </a:r>
            <a:endParaRPr lang="en-US" sz="2800" dirty="0"/>
          </a:p>
        </p:txBody>
      </p:sp>
      <p:sp>
        <p:nvSpPr>
          <p:cNvPr id="3" name="Rectangle 2"/>
          <p:cNvSpPr/>
          <p:nvPr/>
        </p:nvSpPr>
        <p:spPr>
          <a:xfrm>
            <a:off x="8717817" y="0"/>
            <a:ext cx="3510513" cy="369332"/>
          </a:xfrm>
          <a:prstGeom prst="rect">
            <a:avLst/>
          </a:prstGeom>
        </p:spPr>
        <p:txBody>
          <a:bodyPr wrap="none">
            <a:spAutoFit/>
          </a:bodyPr>
          <a:lstStyle/>
          <a:p>
            <a:r>
              <a:rPr lang="en-US" dirty="0"/>
              <a:t>Photo copyright Ken Slade via Flickr</a:t>
            </a:r>
          </a:p>
        </p:txBody>
      </p:sp>
    </p:spTree>
    <p:extLst>
      <p:ext uri="{BB962C8B-B14F-4D97-AF65-F5344CB8AC3E}">
        <p14:creationId xmlns:p14="http://schemas.microsoft.com/office/powerpoint/2010/main" val="99533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6934200" cy="1325563"/>
          </a:xfrm>
        </p:spPr>
        <p:txBody>
          <a:bodyPr>
            <a:normAutofit/>
          </a:bodyPr>
          <a:lstStyle/>
          <a:p>
            <a:r>
              <a:rPr lang="en-US" sz="5400" b="1" u="sng" dirty="0" smtClean="0"/>
              <a:t>Step 3: Executive Council</a:t>
            </a:r>
            <a:endParaRPr lang="en-US" sz="5400" b="1" u="sng" dirty="0"/>
          </a:p>
        </p:txBody>
      </p:sp>
      <p:sp>
        <p:nvSpPr>
          <p:cNvPr id="5" name="Content Placeholder 4"/>
          <p:cNvSpPr>
            <a:spLocks noGrp="1"/>
          </p:cNvSpPr>
          <p:nvPr>
            <p:ph idx="1"/>
          </p:nvPr>
        </p:nvSpPr>
        <p:spPr>
          <a:xfrm>
            <a:off x="228600" y="1440614"/>
            <a:ext cx="4664242" cy="2778460"/>
          </a:xfrm>
          <a:noFill/>
        </p:spPr>
        <p:txBody>
          <a:bodyPr>
            <a:normAutofit/>
          </a:bodyPr>
          <a:lstStyle/>
          <a:p>
            <a:pPr marL="0" indent="0">
              <a:buNone/>
            </a:pPr>
            <a:r>
              <a:rPr lang="en-US" sz="3600" b="1" dirty="0" smtClean="0"/>
              <a:t>Feedback: Goals and Sub-Goals good, recommend building in high-level actions</a:t>
            </a:r>
          </a:p>
          <a:p>
            <a:pPr marL="0" indent="0">
              <a:buNone/>
            </a:pPr>
            <a:r>
              <a:rPr lang="en-US" sz="3600" b="1" dirty="0" smtClean="0"/>
              <a:t>(October 2016)</a:t>
            </a:r>
            <a:endParaRPr lang="en-US" sz="3600" b="1" dirty="0"/>
          </a:p>
        </p:txBody>
      </p:sp>
      <p:sp>
        <p:nvSpPr>
          <p:cNvPr id="3" name="TextBox 2"/>
          <p:cNvSpPr txBox="1"/>
          <p:nvPr/>
        </p:nvSpPr>
        <p:spPr>
          <a:xfrm>
            <a:off x="2369183" y="6022794"/>
            <a:ext cx="9822817" cy="584775"/>
          </a:xfrm>
          <a:prstGeom prst="rect">
            <a:avLst/>
          </a:prstGeom>
          <a:noFill/>
        </p:spPr>
        <p:txBody>
          <a:bodyPr wrap="none" rtlCol="0">
            <a:spAutoFit/>
          </a:bodyPr>
          <a:lstStyle/>
          <a:p>
            <a:r>
              <a:rPr lang="en-US" sz="3200" dirty="0" smtClean="0"/>
              <a:t>Executive Council approves draft Actions: November 2016</a:t>
            </a:r>
            <a:endParaRPr lang="en-US" sz="3200" dirty="0"/>
          </a:p>
        </p:txBody>
      </p:sp>
      <p:sp>
        <p:nvSpPr>
          <p:cNvPr id="2" name="Rectangle 1"/>
          <p:cNvSpPr/>
          <p:nvPr/>
        </p:nvSpPr>
        <p:spPr>
          <a:xfrm>
            <a:off x="8681487" y="6488668"/>
            <a:ext cx="3510513" cy="369332"/>
          </a:xfrm>
          <a:prstGeom prst="rect">
            <a:avLst/>
          </a:prstGeom>
        </p:spPr>
        <p:txBody>
          <a:bodyPr wrap="none">
            <a:spAutoFit/>
          </a:bodyPr>
          <a:lstStyle/>
          <a:p>
            <a:r>
              <a:rPr lang="en-US" dirty="0"/>
              <a:t>Photo copyright Ken Slade via Flickr</a:t>
            </a:r>
          </a:p>
        </p:txBody>
      </p:sp>
    </p:spTree>
    <p:extLst>
      <p:ext uri="{BB962C8B-B14F-4D97-AF65-F5344CB8AC3E}">
        <p14:creationId xmlns:p14="http://schemas.microsoft.com/office/powerpoint/2010/main" val="218278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388" y="156578"/>
            <a:ext cx="4744453" cy="1669047"/>
          </a:xfrm>
        </p:spPr>
        <p:txBody>
          <a:bodyPr>
            <a:noAutofit/>
          </a:bodyPr>
          <a:lstStyle/>
          <a:p>
            <a:r>
              <a:rPr lang="en-US" sz="4800" b="1" u="sng" dirty="0" smtClean="0"/>
              <a:t>Step 4: Close Partner Feedback</a:t>
            </a:r>
            <a:endParaRPr lang="en-US" sz="4800" b="1" u="sng" dirty="0"/>
          </a:p>
        </p:txBody>
      </p:sp>
      <p:sp>
        <p:nvSpPr>
          <p:cNvPr id="3" name="Content Placeholder 2"/>
          <p:cNvSpPr>
            <a:spLocks noGrp="1"/>
          </p:cNvSpPr>
          <p:nvPr>
            <p:ph idx="1"/>
          </p:nvPr>
        </p:nvSpPr>
        <p:spPr>
          <a:xfrm>
            <a:off x="3773905" y="3927141"/>
            <a:ext cx="8177465" cy="3115343"/>
          </a:xfrm>
        </p:spPr>
        <p:txBody>
          <a:bodyPr>
            <a:normAutofit/>
          </a:bodyPr>
          <a:lstStyle/>
          <a:p>
            <a:pPr algn="r"/>
            <a:r>
              <a:rPr lang="en-US" sz="4400" dirty="0" smtClean="0"/>
              <a:t>Subcommittees</a:t>
            </a:r>
          </a:p>
          <a:p>
            <a:pPr algn="r"/>
            <a:r>
              <a:rPr lang="en-US" sz="4400" dirty="0" smtClean="0"/>
              <a:t>BCPP Coordinators and JV Coordinators (phone call)</a:t>
            </a:r>
          </a:p>
          <a:p>
            <a:pPr algn="r"/>
            <a:r>
              <a:rPr lang="en-US" sz="4400" dirty="0" smtClean="0"/>
              <a:t>JV Coordinators (phone call)</a:t>
            </a:r>
            <a:endParaRPr lang="en-US" sz="4400" dirty="0"/>
          </a:p>
        </p:txBody>
      </p:sp>
      <p:sp>
        <p:nvSpPr>
          <p:cNvPr id="4" name="TextBox 3"/>
          <p:cNvSpPr txBox="1"/>
          <p:nvPr/>
        </p:nvSpPr>
        <p:spPr>
          <a:xfrm>
            <a:off x="35446" y="6488668"/>
            <a:ext cx="3738459" cy="369332"/>
          </a:xfrm>
          <a:prstGeom prst="rect">
            <a:avLst/>
          </a:prstGeom>
          <a:noFill/>
        </p:spPr>
        <p:txBody>
          <a:bodyPr wrap="none" rtlCol="0">
            <a:spAutoFit/>
          </a:bodyPr>
          <a:lstStyle/>
          <a:p>
            <a:r>
              <a:rPr lang="en-US" dirty="0" smtClean="0"/>
              <a:t>Photo copyright Omar </a:t>
            </a:r>
            <a:r>
              <a:rPr lang="en-US" dirty="0" err="1" smtClean="0"/>
              <a:t>Bariffi</a:t>
            </a:r>
            <a:r>
              <a:rPr lang="en-US" dirty="0" smtClean="0"/>
              <a:t> via Flickr</a:t>
            </a:r>
            <a:endParaRPr lang="en-US" dirty="0"/>
          </a:p>
        </p:txBody>
      </p:sp>
    </p:spTree>
    <p:extLst>
      <p:ext uri="{BB962C8B-B14F-4D97-AF65-F5344CB8AC3E}">
        <p14:creationId xmlns:p14="http://schemas.microsoft.com/office/powerpoint/2010/main" val="200367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658" y="4036172"/>
            <a:ext cx="7620001" cy="2472205"/>
          </a:xfrm>
          <a:solidFill>
            <a:schemeClr val="accent3">
              <a:lumMod val="75000"/>
              <a:alpha val="87000"/>
            </a:schemeClr>
          </a:solidFill>
        </p:spPr>
        <p:txBody>
          <a:bodyPr>
            <a:normAutofit/>
          </a:bodyPr>
          <a:lstStyle/>
          <a:p>
            <a:r>
              <a:rPr lang="en-US" b="1" dirty="0" smtClean="0">
                <a:solidFill>
                  <a:schemeClr val="bg1"/>
                </a:solidFill>
                <a:effectLst>
                  <a:outerShdw blurRad="38100" dist="38100" dir="2700000" algn="tl">
                    <a:srgbClr val="000000">
                      <a:alpha val="43137"/>
                    </a:srgbClr>
                  </a:outerShdw>
                </a:effectLst>
              </a:rPr>
              <a:t>Step 5: Broader Community Feedback- NABCI Organizations and Partnerships</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8130632" y="6488668"/>
            <a:ext cx="4061368" cy="369332"/>
          </a:xfrm>
          <a:prstGeom prst="rect">
            <a:avLst/>
          </a:prstGeom>
          <a:noFill/>
        </p:spPr>
        <p:txBody>
          <a:bodyPr wrap="none" rtlCol="0">
            <a:spAutoFit/>
          </a:bodyPr>
          <a:lstStyle/>
          <a:p>
            <a:r>
              <a:rPr lang="en-US" dirty="0" smtClean="0">
                <a:solidFill>
                  <a:schemeClr val="bg1"/>
                </a:solidFill>
              </a:rPr>
              <a:t>Photo copyright Diana Robinson via Flickr</a:t>
            </a:r>
            <a:endParaRPr lang="en-US" dirty="0">
              <a:solidFill>
                <a:schemeClr val="bg1"/>
              </a:solidFill>
            </a:endParaRPr>
          </a:p>
        </p:txBody>
      </p:sp>
    </p:spTree>
    <p:extLst>
      <p:ext uri="{BB962C8B-B14F-4D97-AF65-F5344CB8AC3E}">
        <p14:creationId xmlns:p14="http://schemas.microsoft.com/office/powerpoint/2010/main" val="3004000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3848</Words>
  <Application>Microsoft Office PowerPoint</Application>
  <PresentationFormat>Widescreen</PresentationFormat>
  <Paragraphs>198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Benefits of NABCI Strategic Plan</vt:lpstr>
      <vt:lpstr>Today’s Presentation</vt:lpstr>
      <vt:lpstr>Progress and Process</vt:lpstr>
      <vt:lpstr>Step 2: Vision Revision</vt:lpstr>
      <vt:lpstr>Step 2: Plan Language Team</vt:lpstr>
      <vt:lpstr>Step 3: Executive Council</vt:lpstr>
      <vt:lpstr>Step 4: Close Partner Feedback</vt:lpstr>
      <vt:lpstr>Step 5: Broader Community Feedback- NABCI Organizations and Partnerships</vt:lpstr>
      <vt:lpstr>Where we are now</vt:lpstr>
      <vt:lpstr>Goal 1: Maintain a well-coordinated bird conservation community to achieve strategic conservation.</vt:lpstr>
      <vt:lpstr>Goal 2: Facilitate science-based conservation efforts that support healthy bird populations </vt:lpstr>
      <vt:lpstr>Goal 3:  Inform and support effective policy to advance bird conservation </vt:lpstr>
      <vt:lpstr>Preferred Outcome:  Committee is comfortable with draft Strategic Plan; identify team and process to build Work Plan</vt:lpstr>
      <vt:lpstr>PowerPoint Presentation</vt:lpstr>
      <vt:lpstr>Building the Work Plan</vt:lpstr>
      <vt:lpstr>Building the Work Plan</vt:lpstr>
      <vt:lpstr>PowerPoint Presentation</vt:lpstr>
      <vt:lpstr>Next Steps: Building the Work Plan</vt:lpstr>
      <vt:lpstr>Preferred Outcome:  Committee is comfortable with draft Strategic Plan; identify team and process to build Work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Scarl</dc:creator>
  <cp:lastModifiedBy>Judith Scarl</cp:lastModifiedBy>
  <cp:revision>90</cp:revision>
  <dcterms:created xsi:type="dcterms:W3CDTF">2017-01-26T21:17:04Z</dcterms:created>
  <dcterms:modified xsi:type="dcterms:W3CDTF">2017-02-17T17:34:51Z</dcterms:modified>
</cp:coreProperties>
</file>