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9" r:id="rId2"/>
    <p:sldId id="386" r:id="rId3"/>
    <p:sldId id="390" r:id="rId4"/>
    <p:sldId id="332" r:id="rId5"/>
    <p:sldId id="391" r:id="rId6"/>
    <p:sldId id="374" r:id="rId7"/>
    <p:sldId id="389" r:id="rId8"/>
  </p:sldIdLst>
  <p:sldSz cx="14630400" cy="8229600"/>
  <p:notesSz cx="7010400" cy="92964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Page" id="{48321780-78DA-4AFA-A586-D1CC0291DE60}">
          <p14:sldIdLst>
            <p14:sldId id="349"/>
            <p14:sldId id="386"/>
            <p14:sldId id="390"/>
            <p14:sldId id="332"/>
            <p14:sldId id="391"/>
            <p14:sldId id="374"/>
            <p14:sldId id="38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e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  <a:srgbClr val="E20177"/>
    <a:srgbClr val="F68A33"/>
    <a:srgbClr val="A5BFDD"/>
    <a:srgbClr val="0079C1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1" autoAdjust="0"/>
    <p:restoredTop sz="92751" autoAdjust="0"/>
  </p:normalViewPr>
  <p:slideViewPr>
    <p:cSldViewPr>
      <p:cViewPr>
        <p:scale>
          <a:sx n="72" d="100"/>
          <a:sy n="72" d="100"/>
        </p:scale>
        <p:origin x="-576" y="-640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917991-916E-4813-AB20-22FE22E544F2}" type="datetimeFigureOut">
              <a:rPr lang="en-CA" smtClean="0"/>
              <a:t>2017-08-03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90F219-06B0-4543-AB11-D0A75D0688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23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D130A-9C70-8F43-AD78-21068DD0AE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66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F219-06B0-4543-AB11-D0A75D06889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91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F219-06B0-4543-AB11-D0A75D06889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73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F219-06B0-4543-AB11-D0A75D06889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225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MCI,</a:t>
            </a:r>
            <a:r>
              <a:rPr lang="en-US" baseline="0" dirty="0" smtClean="0"/>
              <a:t> AFC, </a:t>
            </a:r>
            <a:r>
              <a:rPr lang="en-US" baseline="0" smtClean="0"/>
              <a:t>IUCN Birds, VSO,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F219-06B0-4543-AB11-D0A75D06889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285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bird gets </a:t>
            </a:r>
            <a:r>
              <a:rPr lang="en-US" smtClean="0"/>
              <a:t>the worm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076B4-F1DA-194C-9056-BC981E2BB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3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0F219-06B0-4543-AB11-D0A75D06889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355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4630400" cy="1764030"/>
          </a:xfrm>
          <a:gradFill flip="none" rotWithShape="1">
            <a:gsLst>
              <a:gs pos="0">
                <a:schemeClr val="bg1">
                  <a:lumMod val="0"/>
                  <a:lumOff val="100000"/>
                  <a:alpha val="67000"/>
                </a:schemeClr>
              </a:gs>
              <a:gs pos="55000">
                <a:schemeClr val="bg1">
                  <a:lumMod val="0"/>
                  <a:lumOff val="100000"/>
                  <a:alpha val="92000"/>
                </a:schemeClr>
              </a:gs>
            </a:gsLst>
            <a:lin ang="12600000" scaled="0"/>
            <a:tileRect/>
          </a:gradFill>
        </p:spPr>
        <p:txBody>
          <a:bodyPr lIns="182880" tIns="182880" rIns="182880" bIns="182880">
            <a:normAutofit/>
          </a:bodyPr>
          <a:lstStyle>
            <a:lvl1pPr algn="l">
              <a:defRPr sz="4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50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873753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62281" y="0"/>
            <a:ext cx="4873753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724565" y="0"/>
            <a:ext cx="4905836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4630400" cy="1764030"/>
          </a:xfrm>
          <a:gradFill flip="none" rotWithShape="1">
            <a:gsLst>
              <a:gs pos="0">
                <a:schemeClr val="bg1">
                  <a:lumMod val="0"/>
                  <a:lumOff val="100000"/>
                  <a:alpha val="67000"/>
                </a:schemeClr>
              </a:gs>
              <a:gs pos="55000">
                <a:schemeClr val="bg1">
                  <a:lumMod val="0"/>
                  <a:lumOff val="100000"/>
                  <a:alpha val="92000"/>
                </a:schemeClr>
              </a:gs>
            </a:gsLst>
            <a:lin ang="12600000" scaled="0"/>
            <a:tileRect/>
          </a:gradFill>
        </p:spPr>
        <p:txBody>
          <a:bodyPr lIns="182880" tIns="182880" rIns="182880" bIns="182880">
            <a:normAutofit/>
          </a:bodyPr>
          <a:lstStyle>
            <a:lvl1pPr algn="l">
              <a:defRPr sz="4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594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vention Ho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095500" y="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190999" y="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286500" y="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82000" y="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0477500" y="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2572999" y="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2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0" y="27432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2095500" y="27432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4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190999" y="27432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6286500" y="27432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8382000" y="27432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10477500" y="27432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2572999" y="27432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0" y="54864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95500" y="54864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41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190999" y="54864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286500" y="54864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382000" y="5486400"/>
            <a:ext cx="2057401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10477500" y="5486400"/>
            <a:ext cx="4152900" cy="27432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15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315200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15200" y="0"/>
            <a:ext cx="7315200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14630400" cy="1764030"/>
          </a:xfrm>
          <a:gradFill flip="none" rotWithShape="1">
            <a:gsLst>
              <a:gs pos="0">
                <a:schemeClr val="bg1">
                  <a:lumMod val="0"/>
                  <a:lumOff val="100000"/>
                  <a:alpha val="67000"/>
                </a:schemeClr>
              </a:gs>
              <a:gs pos="55000">
                <a:schemeClr val="bg1">
                  <a:lumMod val="0"/>
                  <a:lumOff val="100000"/>
                  <a:alpha val="92000"/>
                </a:schemeClr>
              </a:gs>
            </a:gsLst>
            <a:lin ang="12600000" scaled="0"/>
            <a:tileRect/>
          </a:gradFill>
        </p:spPr>
        <p:txBody>
          <a:bodyPr lIns="182880" tIns="182880" rIns="182880" bIns="182880">
            <a:normAutofit/>
          </a:bodyPr>
          <a:lstStyle>
            <a:lvl1pPr algn="l">
              <a:defRPr sz="4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190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873753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62281" y="0"/>
            <a:ext cx="4873753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724565" y="0"/>
            <a:ext cx="4905836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501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630400" cy="8229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902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100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34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31521"/>
            <a:ext cx="12435840" cy="512064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11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5943600"/>
            <a:ext cx="10241280" cy="146304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2017-08-03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12D8-77CC-435F-851C-D4BCF30671EE}" type="datetimeFigureOut">
              <a:rPr lang="en-CA" smtClean="0"/>
              <a:t>2017-08-03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E834-8C1C-4D92-AD95-5823528D54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3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9" r:id="rId4"/>
    <p:sldLayoutId id="2147483658" r:id="rId5"/>
    <p:sldLayoutId id="2147483656" r:id="rId6"/>
    <p:sldLayoutId id="2147483650" r:id="rId7"/>
    <p:sldLayoutId id="2147483655" r:id="rId8"/>
    <p:sldLayoutId id="2147483661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30622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685800"/>
            <a:ext cx="1158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7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ublic\MooreK\Photos_from_Bob\Allen Bargen bird video and photos\Western Sandpipers_02P0081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6654" y="-17584"/>
            <a:ext cx="15163707" cy="10108326"/>
          </a:xfrm>
          <a:prstGeom prst="rect">
            <a:avLst/>
          </a:prstGeom>
          <a:noFill/>
          <a:effectLst>
            <a:glow rad="127000">
              <a:schemeClr val="accent1">
                <a:alpha val="3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52754"/>
            <a:ext cx="11582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International </a:t>
            </a:r>
            <a:r>
              <a:rPr lang="en-US" sz="2800" b="1" dirty="0">
                <a:solidFill>
                  <a:srgbClr val="FFFF00"/>
                </a:solidFill>
              </a:rPr>
              <a:t>Ornithologists' Union Congresses have occurred (well almost, </a:t>
            </a:r>
            <a:r>
              <a:rPr lang="en-US" sz="2800" b="1" dirty="0" smtClean="0">
                <a:solidFill>
                  <a:srgbClr val="FFFF00"/>
                </a:solidFill>
              </a:rPr>
              <a:t>2 World </a:t>
            </a:r>
            <a:r>
              <a:rPr lang="en-US" sz="2800" b="1" dirty="0">
                <a:solidFill>
                  <a:srgbClr val="FFFF00"/>
                </a:solidFill>
              </a:rPr>
              <a:t>Wars permitting) every 4-years since they were founded in </a:t>
            </a:r>
            <a:r>
              <a:rPr lang="en-US" sz="2800" b="1" dirty="0" smtClean="0">
                <a:solidFill>
                  <a:srgbClr val="FFFF00"/>
                </a:solidFill>
              </a:rPr>
              <a:t>1884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considered </a:t>
            </a:r>
            <a:r>
              <a:rPr lang="en-US" sz="2800" b="1" dirty="0">
                <a:solidFill>
                  <a:srgbClr val="FFFF00"/>
                </a:solidFill>
              </a:rPr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oldest, </a:t>
            </a:r>
            <a:r>
              <a:rPr lang="en-US" sz="2800" b="1" dirty="0">
                <a:solidFill>
                  <a:srgbClr val="FFFF00"/>
                </a:solidFill>
              </a:rPr>
              <a:t>largest and most prestigious of meetings for bird scientists </a:t>
            </a:r>
            <a:r>
              <a:rPr lang="en-US" sz="2800" b="1" dirty="0" smtClean="0">
                <a:solidFill>
                  <a:srgbClr val="FFFF00"/>
                </a:solidFill>
              </a:rPr>
              <a:t>worldwide 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Canada </a:t>
            </a:r>
            <a:r>
              <a:rPr lang="en-US" sz="2800" b="1" dirty="0">
                <a:solidFill>
                  <a:srgbClr val="FFFF00"/>
                </a:solidFill>
              </a:rPr>
              <a:t>has hosted only once, Ottawa in </a:t>
            </a:r>
            <a:r>
              <a:rPr lang="en-US" sz="2800" b="1" dirty="0" smtClean="0">
                <a:solidFill>
                  <a:srgbClr val="FFFF00"/>
                </a:solidFill>
              </a:rPr>
              <a:t>1986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1" dirty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b="1" dirty="0" smtClean="0">
              <a:solidFill>
                <a:srgbClr val="FFFF00"/>
              </a:solidFill>
            </a:endParaRP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</a:rPr>
              <a:t>Vancouver </a:t>
            </a:r>
            <a:r>
              <a:rPr lang="en-US" sz="2800" b="1" dirty="0">
                <a:solidFill>
                  <a:srgbClr val="FFFF00"/>
                </a:solidFill>
              </a:rPr>
              <a:t>will be the first time the Congress has been on the Pacific Coast of the </a:t>
            </a:r>
            <a:r>
              <a:rPr lang="en-US" sz="2800" b="1" dirty="0" smtClean="0">
                <a:solidFill>
                  <a:srgbClr val="FFFF00"/>
                </a:solidFill>
              </a:rPr>
              <a:t>Americas 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2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U:\PhotoBank\AlaksenReifel\AlaksenReifel_Hammond\EwenSloughAlaksenBHammond.jpg"/>
          <p:cNvPicPr>
            <a:picLocks noChangeAspect="1" noChangeArrowheads="1"/>
          </p:cNvPicPr>
          <p:nvPr/>
        </p:nvPicPr>
        <p:blipFill>
          <a:blip r:embed="rId3" cstate="email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91200" y="-1066800"/>
            <a:ext cx="23824223" cy="1786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62200" y="838200"/>
            <a:ext cx="10210800" cy="56938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</a:rPr>
              <a:t>Vancouver </a:t>
            </a:r>
            <a:r>
              <a:rPr lang="en-US" sz="2800" b="1" dirty="0">
                <a:solidFill>
                  <a:schemeClr val="bg1"/>
                </a:solidFill>
              </a:rPr>
              <a:t>won the bid to host the 27th International Ornithological Congress at the 26th International Ornithological Congress, held in Tokyo, Japan, </a:t>
            </a:r>
            <a:r>
              <a:rPr lang="en-US" sz="2800" b="1" dirty="0" smtClean="0">
                <a:solidFill>
                  <a:schemeClr val="bg1"/>
                </a:solidFill>
              </a:rPr>
              <a:t>2014</a:t>
            </a:r>
          </a:p>
          <a:p>
            <a:pPr marL="457200" lvl="0" indent="-457200">
              <a:buFontTx/>
              <a:buChar char="-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planning 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has been intense since </a:t>
            </a:r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2013</a:t>
            </a: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One year </a:t>
            </a:r>
            <a:r>
              <a:rPr lang="en-US" sz="2800" b="1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out, we </a:t>
            </a:r>
            <a:r>
              <a:rPr lang="en-US" sz="2800" b="1" dirty="0" smtClean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2800" b="1" dirty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have high-profile recognition and attention from the national press as well as national and international </a:t>
            </a:r>
            <a:r>
              <a:rPr lang="en-US" sz="2800" b="1" dirty="0" smtClean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agencies and buy-in from </a:t>
            </a:r>
            <a:r>
              <a:rPr lang="en-US" sz="2800" b="1" smtClean="0"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major partners</a:t>
            </a:r>
            <a:endParaRPr lang="en-US" sz="2800" b="1" dirty="0" smtClean="0">
              <a:solidFill>
                <a:schemeClr val="bg1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  <a:p>
            <a:pPr lvl="0"/>
            <a:endParaRPr lang="en-US" sz="2800" b="1" dirty="0" smtClean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intent </a:t>
            </a:r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on using the unique opportunity of hosting a Congress as the nucleus for staging the biggest and most diverse bird meeting </a:t>
            </a:r>
            <a:r>
              <a:rPr lang="en-US" sz="28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ever</a:t>
            </a:r>
            <a:endParaRPr lang="en-US" sz="2800" b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47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484382"/>
              </p:ext>
            </p:extLst>
          </p:nvPr>
        </p:nvGraphicFramePr>
        <p:xfrm>
          <a:off x="6629400" y="6553200"/>
          <a:ext cx="8001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Vancouver Convention Centre – West 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70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0"/>
            <a:ext cx="13167360" cy="1371600"/>
          </a:xfrm>
        </p:spPr>
        <p:txBody>
          <a:bodyPr>
            <a:noAutofit/>
          </a:bodyPr>
          <a:lstStyle/>
          <a:p>
            <a:r>
              <a:rPr lang="en-US" b="0" dirty="0" smtClean="0"/>
              <a:t>Bring in the Public, Bring in the Sponsors…..</a:t>
            </a:r>
            <a:endParaRPr lang="en-US" b="0" dirty="0"/>
          </a:p>
        </p:txBody>
      </p:sp>
      <p:pic>
        <p:nvPicPr>
          <p:cNvPr id="4" name="Content Placeholder 3" descr="vibf_logo_black-2.pdf"/>
          <p:cNvPicPr preferRelativeResize="0"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92" r="-125692"/>
          <a:stretch>
            <a:fillRect/>
          </a:stretch>
        </p:blipFill>
        <p:spPr>
          <a:xfrm>
            <a:off x="2362200" y="4038600"/>
            <a:ext cx="10515600" cy="3276600"/>
          </a:xfrm>
        </p:spPr>
      </p:pic>
      <p:sp>
        <p:nvSpPr>
          <p:cNvPr id="6" name="TextBox 5"/>
          <p:cNvSpPr txBox="1"/>
          <p:nvPr/>
        </p:nvSpPr>
        <p:spPr>
          <a:xfrm>
            <a:off x="3962400" y="2286000"/>
            <a:ext cx="10795403" cy="715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/>
              <a:t>Vancouver’s Bird Week moved and transformed </a:t>
            </a:r>
            <a:endParaRPr lang="en-US" sz="4000" dirty="0"/>
          </a:p>
        </p:txBody>
      </p:sp>
      <p:pic>
        <p:nvPicPr>
          <p:cNvPr id="9" name="Picture 8" descr="P1010936.JPG"/>
          <p:cNvPicPr>
            <a:picLocks noChangeAspect="1"/>
          </p:cNvPicPr>
          <p:nvPr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9085"/>
            <a:ext cx="11506200" cy="80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2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NABCI OPPORTUNITIES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Staging YOTB events to public and </a:t>
            </a:r>
            <a:r>
              <a:rPr lang="en-US" sz="2800" dirty="0" smtClean="0">
                <a:solidFill>
                  <a:schemeClr val="tx1"/>
                </a:solidFill>
              </a:rPr>
              <a:t>delegates on a World Stage</a:t>
            </a: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Joining with other international bird conservation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Complimentary meeting and symposium space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Exhibitions and Workshops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+mn-lt"/>
            </a:endParaRPr>
          </a:p>
          <a:p>
            <a:endParaRPr lang="en-US" sz="3000" dirty="0">
              <a:solidFill>
                <a:schemeClr val="tx1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8194" name="Picture 2" descr="X:\Public\MooreK\Photos_from_Bob\Allen Bargen bird video and photos\Western Sandpipers Tight Crop © Jason Puddifoot\20080427-_Q3Q4851.jpg"/>
          <p:cNvPicPr>
            <a:picLocks noChangeAspect="1" noChangeArrowheads="1"/>
          </p:cNvPicPr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999" y="2438400"/>
            <a:ext cx="5303033" cy="5257800"/>
          </a:xfrm>
          <a:prstGeom prst="rect">
            <a:avLst/>
          </a:prstGeom>
          <a:ln>
            <a:solidFill>
              <a:srgbClr val="FF66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3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3581400"/>
            <a:ext cx="9056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Checkout:</a:t>
            </a:r>
          </a:p>
          <a:p>
            <a:r>
              <a:rPr lang="en-US" sz="4800" dirty="0" smtClean="0"/>
              <a:t>www.iocongress2018.com</a:t>
            </a:r>
            <a:endParaRPr lang="en-US" sz="4800" dirty="0"/>
          </a:p>
        </p:txBody>
      </p:sp>
      <p:pic>
        <p:nvPicPr>
          <p:cNvPr id="9218" name="Picture 2" descr="X:\Public\MooreK\Photos_from_Bob\Amy Thede - new bird photos\Alaksen photos by Amy Thede\DSC_0062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49873" y="-914400"/>
            <a:ext cx="6553201" cy="946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4563" y="1764116"/>
            <a:ext cx="3807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QUESTIONS?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7019770" y="5468759"/>
            <a:ext cx="37964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Convener: </a:t>
            </a:r>
            <a:r>
              <a:rPr lang="en-US" dirty="0" err="1" smtClean="0"/>
              <a:t>rwelner@sfu.ca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3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4487</TotalTime>
  <Words>234</Words>
  <Application>Microsoft Macintosh PowerPoint</Application>
  <PresentationFormat>Custom</PresentationFormat>
  <Paragraphs>43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Vancouver Convention Centre – West Wing</vt:lpstr>
      <vt:lpstr>Bring in the Public, Bring in the Sponsors…..</vt:lpstr>
      <vt:lpstr>NABCI OPPORTUNITIES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Havers</dc:creator>
  <cp:lastModifiedBy>Robert</cp:lastModifiedBy>
  <cp:revision>327</cp:revision>
  <cp:lastPrinted>2014-07-29T16:49:01Z</cp:lastPrinted>
  <dcterms:created xsi:type="dcterms:W3CDTF">2013-04-11T19:58:08Z</dcterms:created>
  <dcterms:modified xsi:type="dcterms:W3CDTF">2017-08-03T14:06:09Z</dcterms:modified>
</cp:coreProperties>
</file>