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8" r:id="rId3"/>
    <p:sldId id="262" r:id="rId4"/>
    <p:sldId id="259" r:id="rId5"/>
    <p:sldId id="275" r:id="rId6"/>
    <p:sldId id="294" r:id="rId7"/>
    <p:sldId id="295" r:id="rId8"/>
    <p:sldId id="272" r:id="rId9"/>
    <p:sldId id="296" r:id="rId10"/>
    <p:sldId id="293" r:id="rId11"/>
    <p:sldId id="280" r:id="rId12"/>
    <p:sldId id="279" r:id="rId13"/>
    <p:sldId id="281" r:id="rId14"/>
    <p:sldId id="282" r:id="rId15"/>
    <p:sldId id="283" r:id="rId16"/>
    <p:sldId id="285" r:id="rId17"/>
    <p:sldId id="284" r:id="rId18"/>
    <p:sldId id="287" r:id="rId19"/>
    <p:sldId id="288" r:id="rId20"/>
    <p:sldId id="289" r:id="rId21"/>
    <p:sldId id="290" r:id="rId22"/>
    <p:sldId id="291" r:id="rId23"/>
    <p:sldId id="297" r:id="rId24"/>
    <p:sldId id="261" r:id="rId25"/>
    <p:sldId id="306" r:id="rId26"/>
    <p:sldId id="298" r:id="rId27"/>
    <p:sldId id="299" r:id="rId28"/>
    <p:sldId id="300" r:id="rId29"/>
    <p:sldId id="305" r:id="rId30"/>
    <p:sldId id="301" r:id="rId31"/>
    <p:sldId id="304"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97" autoAdjust="0"/>
    <p:restoredTop sz="43670" autoAdjust="0"/>
  </p:normalViewPr>
  <p:slideViewPr>
    <p:cSldViewPr snapToGrid="0">
      <p:cViewPr varScale="1">
        <p:scale>
          <a:sx n="26" d="100"/>
          <a:sy n="26" d="100"/>
        </p:scale>
        <p:origin x="1651"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72F9-C129-4023-8CC3-83F06399E7ED}" type="datetimeFigureOut">
              <a:rPr lang="en-US" smtClean="0"/>
              <a:t>8/17/2017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CE2B5-637D-4C87-96FF-A8024433EEAB}" type="slidenum">
              <a:rPr lang="en-US" smtClean="0"/>
              <a:t>‹#›</a:t>
            </a:fld>
            <a:endParaRPr lang="en-US"/>
          </a:p>
        </p:txBody>
      </p:sp>
    </p:spTree>
    <p:extLst>
      <p:ext uri="{BB962C8B-B14F-4D97-AF65-F5344CB8AC3E}">
        <p14:creationId xmlns:p14="http://schemas.microsoft.com/office/powerpoint/2010/main" val="393470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our last meeting, we:</a:t>
            </a:r>
          </a:p>
          <a:p>
            <a:r>
              <a:rPr lang="en-US" dirty="0" smtClean="0"/>
              <a:t>-discussed NABCI’s role in identifying or bringing forward top bird conservation priorities</a:t>
            </a:r>
          </a:p>
          <a:p>
            <a:r>
              <a:rPr lang="en-US" dirty="0" smtClean="0"/>
              <a:t>-evaluated how NABCI partners might use a list of top bird conservation priorities</a:t>
            </a:r>
          </a:p>
          <a:p>
            <a:r>
              <a:rPr lang="en-US" dirty="0" smtClean="0"/>
              <a:t>-formed a team to discuss</a:t>
            </a:r>
            <a:r>
              <a:rPr lang="en-US" baseline="0" dirty="0" smtClean="0"/>
              <a:t> how Priorities messaging might be used and bring forward a conceptualization document for NABCI to assess</a:t>
            </a:r>
          </a:p>
          <a:p>
            <a:endParaRPr lang="en-US" baseline="0" dirty="0" smtClean="0"/>
          </a:p>
          <a:p>
            <a:r>
              <a:rPr lang="en-US" baseline="0" dirty="0" smtClean="0"/>
              <a:t>Today:</a:t>
            </a:r>
          </a:p>
          <a:p>
            <a:r>
              <a:rPr lang="en-US" baseline="0" dirty="0" smtClean="0"/>
              <a:t>-give overview of process to identify top bird conservation priorities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-talk about two products that we anticipate to communicate bird conservation priorities</a:t>
            </a:r>
          </a:p>
          <a:p>
            <a:r>
              <a:rPr lang="en-US" baseline="0" dirty="0" smtClean="0"/>
              <a:t>-get first response to a draft of one of the products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a:t>
            </a:fld>
            <a:endParaRPr lang="en-US"/>
          </a:p>
        </p:txBody>
      </p:sp>
    </p:spTree>
    <p:extLst>
      <p:ext uri="{BB962C8B-B14F-4D97-AF65-F5344CB8AC3E}">
        <p14:creationId xmlns:p14="http://schemas.microsoft.com/office/powerpoint/2010/main" val="2981893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I’ll walk us through the first document and get your feedback, but first</a:t>
            </a:r>
            <a:r>
              <a:rPr lang="en-US" baseline="0" dirty="0" smtClean="0"/>
              <a:t> I want to see what questions you have about the process of identifying priorities, and get your thoughts on how well you think this proposed process will identify top priorities that are representative of broad interests and needs. </a:t>
            </a:r>
          </a:p>
          <a:p>
            <a:endParaRPr lang="en-US" baseline="0" dirty="0" smtClean="0"/>
          </a:p>
        </p:txBody>
      </p:sp>
      <p:sp>
        <p:nvSpPr>
          <p:cNvPr id="4" name="Slide Number Placeholder 3"/>
          <p:cNvSpPr>
            <a:spLocks noGrp="1"/>
          </p:cNvSpPr>
          <p:nvPr>
            <p:ph type="sldNum" sz="quarter" idx="10"/>
          </p:nvPr>
        </p:nvSpPr>
        <p:spPr/>
        <p:txBody>
          <a:bodyPr/>
          <a:lstStyle/>
          <a:p>
            <a:fld id="{90FCE2B5-637D-4C87-96FF-A8024433EEAB}" type="slidenum">
              <a:rPr lang="en-US" smtClean="0"/>
              <a:t>10</a:t>
            </a:fld>
            <a:endParaRPr lang="en-US"/>
          </a:p>
        </p:txBody>
      </p:sp>
    </p:spTree>
    <p:extLst>
      <p:ext uri="{BB962C8B-B14F-4D97-AF65-F5344CB8AC3E}">
        <p14:creationId xmlns:p14="http://schemas.microsoft.com/office/powerpoint/2010/main" val="224162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looked at all of the general priorities mentioned across the State of the Birds reports, we consolidated them into four major categories- Habitat Management, Science, Engagement and Partnerships, and Policy/Funding/Land Protection. </a:t>
            </a:r>
          </a:p>
          <a:p>
            <a:endParaRPr lang="en-US" baseline="0" dirty="0" smtClean="0"/>
          </a:p>
          <a:p>
            <a:r>
              <a:rPr lang="en-US" baseline="0" dirty="0" smtClean="0"/>
              <a:t>Within each of these categories, there are statements about broad actions that can be taken or broad goals that can be achieved.  Most of these statements then have additional supporting actions, so this document goes from the very broad to more specific within each category, without getting down into the weeds.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11</a:t>
            </a:fld>
            <a:endParaRPr lang="en-US"/>
          </a:p>
        </p:txBody>
      </p:sp>
    </p:spTree>
    <p:extLst>
      <p:ext uri="{BB962C8B-B14F-4D97-AF65-F5344CB8AC3E}">
        <p14:creationId xmlns:p14="http://schemas.microsoft.com/office/powerpoint/2010/main" val="2301692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category has six goals or actions.  In the document you have, these are further subdivided into more</a:t>
            </a:r>
            <a:r>
              <a:rPr lang="en-US" baseline="0" dirty="0" smtClean="0"/>
              <a:t> specific actions or needs that hopefully Committee members were able to look at before the meeting. The six broad actions, though, are &lt;read&gt;</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12</a:t>
            </a:fld>
            <a:endParaRPr lang="en-US"/>
          </a:p>
        </p:txBody>
      </p:sp>
    </p:spTree>
    <p:extLst>
      <p:ext uri="{BB962C8B-B14F-4D97-AF65-F5344CB8AC3E}">
        <p14:creationId xmlns:p14="http://schemas.microsoft.com/office/powerpoint/2010/main" val="151573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category focuses on science and monitoring </a:t>
            </a:r>
            <a:r>
              <a:rPr lang="en-US" dirty="0" smtClean="0"/>
              <a:t>needs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13</a:t>
            </a:fld>
            <a:endParaRPr lang="en-US"/>
          </a:p>
        </p:txBody>
      </p:sp>
    </p:spTree>
    <p:extLst>
      <p:ext uri="{BB962C8B-B14F-4D97-AF65-F5344CB8AC3E}">
        <p14:creationId xmlns:p14="http://schemas.microsoft.com/office/powerpoint/2010/main" val="116713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category includes engagement and partnerships.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14</a:t>
            </a:fld>
            <a:endParaRPr lang="en-US"/>
          </a:p>
        </p:txBody>
      </p:sp>
    </p:spTree>
    <p:extLst>
      <p:ext uri="{BB962C8B-B14F-4D97-AF65-F5344CB8AC3E}">
        <p14:creationId xmlns:p14="http://schemas.microsoft.com/office/powerpoint/2010/main" val="26105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category represents some of the more administrative</a:t>
            </a:r>
            <a:r>
              <a:rPr lang="en-US" baseline="0" dirty="0" smtClean="0"/>
              <a:t> needs for bird conservation- generating resources to support bird conservation, developing policies that benefit birds, and making sure that our network of protected areas is sufficient to support the needs of birds.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15</a:t>
            </a:fld>
            <a:endParaRPr lang="en-US"/>
          </a:p>
        </p:txBody>
      </p:sp>
    </p:spTree>
    <p:extLst>
      <p:ext uri="{BB962C8B-B14F-4D97-AF65-F5344CB8AC3E}">
        <p14:creationId xmlns:p14="http://schemas.microsoft.com/office/powerpoint/2010/main" val="188551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16</a:t>
            </a:fld>
            <a:endParaRPr lang="en-US"/>
          </a:p>
        </p:txBody>
      </p:sp>
    </p:spTree>
    <p:extLst>
      <p:ext uri="{BB962C8B-B14F-4D97-AF65-F5344CB8AC3E}">
        <p14:creationId xmlns:p14="http://schemas.microsoft.com/office/powerpoint/2010/main" val="4079355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17</a:t>
            </a:fld>
            <a:endParaRPr lang="en-US"/>
          </a:p>
        </p:txBody>
      </p:sp>
    </p:spTree>
    <p:extLst>
      <p:ext uri="{BB962C8B-B14F-4D97-AF65-F5344CB8AC3E}">
        <p14:creationId xmlns:p14="http://schemas.microsoft.com/office/powerpoint/2010/main" val="1635689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go through</a:t>
            </a:r>
            <a:r>
              <a:rPr lang="en-US" baseline="0" dirty="0" smtClean="0"/>
              <a:t> each of the four categories and think about- are we missing any major priorities that are relevant across multiple ecosystems?</a:t>
            </a:r>
          </a:p>
          <a:p>
            <a:endParaRPr lang="en-US" baseline="0" dirty="0" smtClean="0"/>
          </a:p>
          <a:p>
            <a:r>
              <a:rPr lang="en-US" baseline="0" dirty="0" smtClean="0"/>
              <a:t>And, within this set of goals or opportunities, which resonate the most?  </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18</a:t>
            </a:fld>
            <a:endParaRPr lang="en-US"/>
          </a:p>
        </p:txBody>
      </p:sp>
    </p:spTree>
    <p:extLst>
      <p:ext uri="{BB962C8B-B14F-4D97-AF65-F5344CB8AC3E}">
        <p14:creationId xmlns:p14="http://schemas.microsoft.com/office/powerpoint/2010/main" val="494326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first category- habitat management.  </a:t>
            </a:r>
          </a:p>
          <a:p>
            <a:endParaRPr lang="en-US" dirty="0" smtClean="0"/>
          </a:p>
          <a:p>
            <a:r>
              <a:rPr lang="en-US" dirty="0" smtClean="0"/>
              <a:t>Are there major elements that you think are missing here?</a:t>
            </a:r>
          </a:p>
          <a:p>
            <a:endParaRPr lang="en-US" dirty="0" smtClean="0"/>
          </a:p>
          <a:p>
            <a:r>
              <a:rPr lang="en-US" dirty="0" smtClean="0"/>
              <a:t>Which of these priorities within habitat management resonate most?  (Which would your organization</a:t>
            </a:r>
            <a:r>
              <a:rPr lang="en-US" baseline="0" dirty="0" smtClean="0"/>
              <a:t> be eager to promote as a top bird conservation priority</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90FCE2B5-637D-4C87-96FF-A8024433EEAB}" type="slidenum">
              <a:rPr lang="en-US" smtClean="0"/>
              <a:t>19</a:t>
            </a:fld>
            <a:endParaRPr lang="en-US"/>
          </a:p>
        </p:txBody>
      </p:sp>
    </p:spTree>
    <p:extLst>
      <p:ext uri="{BB962C8B-B14F-4D97-AF65-F5344CB8AC3E}">
        <p14:creationId xmlns:p14="http://schemas.microsoft.com/office/powerpoint/2010/main" val="253838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think most people would agree that it’s important to have some understanding of priorities to guide conservation work. </a:t>
            </a:r>
            <a:endParaRPr lang="en-US" dirty="0" smtClean="0"/>
          </a:p>
          <a:p>
            <a:r>
              <a:rPr lang="en-US" baseline="0" dirty="0" smtClean="0"/>
              <a:t>Identifying priorities of course can help us align our conservation efforts with the greatest needs, can help us communicate to the government, or funding agencies, or other partners the importance of priority work, and can help us measure progress towards our top goals.  </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a:t>
            </a:fld>
            <a:endParaRPr lang="en-US"/>
          </a:p>
        </p:txBody>
      </p:sp>
    </p:spTree>
    <p:extLst>
      <p:ext uri="{BB962C8B-B14F-4D97-AF65-F5344CB8AC3E}">
        <p14:creationId xmlns:p14="http://schemas.microsoft.com/office/powerpoint/2010/main" val="497791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Science category-</a:t>
            </a:r>
            <a:r>
              <a:rPr lang="en-US" baseline="0" dirty="0" smtClean="0"/>
              <a:t> </a:t>
            </a:r>
            <a:r>
              <a:rPr lang="en-US" dirty="0" smtClean="0"/>
              <a:t>are there major subcategories here that are missing?  What here resonates most with you, either from these</a:t>
            </a:r>
            <a:r>
              <a:rPr lang="en-US" baseline="0" dirty="0" smtClean="0"/>
              <a:t> sub-categories or from the actions associated with these in the document?</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20</a:t>
            </a:fld>
            <a:endParaRPr lang="en-US"/>
          </a:p>
        </p:txBody>
      </p:sp>
    </p:spTree>
    <p:extLst>
      <p:ext uri="{BB962C8B-B14F-4D97-AF65-F5344CB8AC3E}">
        <p14:creationId xmlns:p14="http://schemas.microsoft.com/office/powerpoint/2010/main" val="247702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see</a:t>
            </a:r>
            <a:r>
              <a:rPr lang="en-US" baseline="0" dirty="0" smtClean="0"/>
              <a:t> anything missing in Engagement and Partnerships?</a:t>
            </a:r>
          </a:p>
          <a:p>
            <a:endParaRPr lang="en-US" baseline="0" dirty="0" smtClean="0"/>
          </a:p>
          <a:p>
            <a:r>
              <a:rPr lang="en-US" baseline="0" dirty="0" smtClean="0"/>
              <a:t>Anything in particular that resonates?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21</a:t>
            </a:fld>
            <a:endParaRPr lang="en-US"/>
          </a:p>
        </p:txBody>
      </p:sp>
    </p:spTree>
    <p:extLst>
      <p:ext uri="{BB962C8B-B14F-4D97-AF65-F5344CB8AC3E}">
        <p14:creationId xmlns:p14="http://schemas.microsoft.com/office/powerpoint/2010/main" val="3796154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22</a:t>
            </a:fld>
            <a:endParaRPr lang="en-US"/>
          </a:p>
        </p:txBody>
      </p:sp>
    </p:spTree>
    <p:extLst>
      <p:ext uri="{BB962C8B-B14F-4D97-AF65-F5344CB8AC3E}">
        <p14:creationId xmlns:p14="http://schemas.microsoft.com/office/powerpoint/2010/main" val="2611340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23</a:t>
            </a:fld>
            <a:endParaRPr lang="en-US"/>
          </a:p>
        </p:txBody>
      </p:sp>
    </p:spTree>
    <p:extLst>
      <p:ext uri="{BB962C8B-B14F-4D97-AF65-F5344CB8AC3E}">
        <p14:creationId xmlns:p14="http://schemas.microsoft.com/office/powerpoint/2010/main" val="835202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people</a:t>
            </a:r>
            <a:r>
              <a:rPr lang="en-US" baseline="0" dirty="0" smtClean="0"/>
              <a:t> have brainstormed about major needs that they think are missing from our comprehensive Priorities list.  How should we weigh this feedback to make sure those comments are representative of a broad group consensus?  The priorities from SOTB reports are a result of very broad collaborations and lots of review.  The “missing” priorities were mentioned by one person with little opportunity for review by a broader group.  What do you think would be a fair and representative way to evaluate whether to include today’s feedback into our comprehensive priorities list?</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24</a:t>
            </a:fld>
            <a:endParaRPr lang="en-US"/>
          </a:p>
        </p:txBody>
      </p:sp>
    </p:spTree>
    <p:extLst>
      <p:ext uri="{BB962C8B-B14F-4D97-AF65-F5344CB8AC3E}">
        <p14:creationId xmlns:p14="http://schemas.microsoft.com/office/powerpoint/2010/main" val="288189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25</a:t>
            </a:fld>
            <a:endParaRPr lang="en-US"/>
          </a:p>
        </p:txBody>
      </p:sp>
    </p:spTree>
    <p:extLst>
      <p:ext uri="{BB962C8B-B14F-4D97-AF65-F5344CB8AC3E}">
        <p14:creationId xmlns:p14="http://schemas.microsoft.com/office/powerpoint/2010/main" val="1542996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(Broader context of Priorities- what is</a:t>
            </a:r>
            <a:r>
              <a:rPr lang="en-US" baseline="0" dirty="0" smtClean="0"/>
              <a:t> NABCI hoping to achieve with priorities we identify?)</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26</a:t>
            </a:fld>
            <a:endParaRPr lang="en-US"/>
          </a:p>
        </p:txBody>
      </p:sp>
    </p:spTree>
    <p:extLst>
      <p:ext uri="{BB962C8B-B14F-4D97-AF65-F5344CB8AC3E}">
        <p14:creationId xmlns:p14="http://schemas.microsoft.com/office/powerpoint/2010/main" val="175554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can refer to these as priority habitats- not to indicate that other habitats are not important, but to say that birds in these habitats have been identified as needing most critical and urgent action above what we are already doing in those habitats.)</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27</a:t>
            </a:fld>
            <a:endParaRPr lang="en-US"/>
          </a:p>
        </p:txBody>
      </p:sp>
    </p:spTree>
    <p:extLst>
      <p:ext uri="{BB962C8B-B14F-4D97-AF65-F5344CB8AC3E}">
        <p14:creationId xmlns:p14="http://schemas.microsoft.com/office/powerpoint/2010/main" val="2921505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this.)</a:t>
            </a:r>
          </a:p>
          <a:p>
            <a:endParaRPr lang="en-US" dirty="0" smtClean="0"/>
          </a:p>
          <a:p>
            <a:r>
              <a:rPr lang="en-US" dirty="0" smtClean="0"/>
              <a:t>So let’s say the Executive Council gets a meeting with the Secretary of the Interior.  Or the president</a:t>
            </a:r>
            <a:r>
              <a:rPr lang="en-US" baseline="0" dirty="0" smtClean="0"/>
              <a:t> of NFWF.  Or let’s say we’re talking to National Geographic about YOTB.</a:t>
            </a:r>
          </a:p>
          <a:p>
            <a:endParaRPr lang="en-US" baseline="0" dirty="0" smtClean="0"/>
          </a:p>
          <a:p>
            <a:r>
              <a:rPr lang="en-US" baseline="0" dirty="0" smtClean="0"/>
              <a:t>And any of those individuals says- I’m really interested in supporting habitat conservation.  What do you think the top habitat conservation priorities are across all of bird conservation?</a:t>
            </a:r>
          </a:p>
          <a:p>
            <a:endParaRPr lang="en-US" baseline="0" dirty="0" smtClean="0"/>
          </a:p>
          <a:p>
            <a:r>
              <a:rPr lang="en-US" baseline="0" dirty="0" smtClean="0"/>
              <a:t>What would we say?  What would our answer be?</a:t>
            </a:r>
          </a:p>
          <a:p>
            <a:endParaRPr lang="en-US" baseline="0" dirty="0" smtClean="0"/>
          </a:p>
          <a:p>
            <a:r>
              <a:rPr lang="en-US" baseline="0" dirty="0" smtClean="0"/>
              <a:t>Or let’s say World Wildlife Fund (or whatever NGO that has public or policy clout) comes and says, What is the single most important thing you would like our federal government to do for bird conservation?</a:t>
            </a:r>
          </a:p>
          <a:p>
            <a:endParaRPr lang="en-US" baseline="0" dirty="0" smtClean="0"/>
          </a:p>
          <a:p>
            <a:r>
              <a:rPr lang="en-US" baseline="0" dirty="0" smtClean="0"/>
              <a:t>What would we say- as a NABCI community, not as someone from the Resident Game Bird WG, or Cornell, or IBP, or NPS?</a:t>
            </a:r>
          </a:p>
          <a:p>
            <a:endParaRPr lang="en-US" baseline="0" dirty="0" smtClean="0"/>
          </a:p>
          <a:p>
            <a:r>
              <a:rPr lang="en-US" baseline="0" dirty="0" smtClean="0"/>
              <a:t>Or what about if the LCCs (if they continue to exist) say, Hey, we are evaluating our future directions, and we want to take on a project that will serve some of the highest priority needs across all of bird conservation.  What type of project would benefit your community the most?</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28</a:t>
            </a:fld>
            <a:endParaRPr lang="en-US"/>
          </a:p>
        </p:txBody>
      </p:sp>
    </p:spTree>
    <p:extLst>
      <p:ext uri="{BB962C8B-B14F-4D97-AF65-F5344CB8AC3E}">
        <p14:creationId xmlns:p14="http://schemas.microsoft.com/office/powerpoint/2010/main" val="1959174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29</a:t>
            </a:fld>
            <a:endParaRPr lang="en-US"/>
          </a:p>
        </p:txBody>
      </p:sp>
    </p:spTree>
    <p:extLst>
      <p:ext uri="{BB962C8B-B14F-4D97-AF65-F5344CB8AC3E}">
        <p14:creationId xmlns:p14="http://schemas.microsoft.com/office/powerpoint/2010/main" val="794190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more important question for us, though, is why should NABCI identify top bird conservation priorities? This is something we talked about in February, but I think</a:t>
            </a:r>
            <a:r>
              <a:rPr lang="en-US" baseline="0" dirty="0" smtClean="0"/>
              <a:t> putting this out there sets the stage for the rest of our discussion today.</a:t>
            </a:r>
            <a:r>
              <a:rPr lang="en-US" dirty="0" smtClean="0"/>
              <a:t> Identifying national bird conservation priorities aligns very closely with our strategic plan- there are multiple places in our strategic plan that suggest that NABCI should be working to identify and promote top bird conservation priorities.  One of our sub-goals</a:t>
            </a:r>
            <a:r>
              <a:rPr lang="en-US" baseline="0" dirty="0" smtClean="0"/>
              <a:t> is to “</a:t>
            </a:r>
            <a:r>
              <a:rPr lang="en-US" dirty="0" smtClean="0"/>
              <a:t>Support, develop, integrate, and promote priorities of regional, national, and international bird conservation partnerships” and we can’t do that without identifying what those top priorities are.  We’re</a:t>
            </a:r>
            <a:r>
              <a:rPr lang="en-US" baseline="0" dirty="0" smtClean="0"/>
              <a:t> also tasked with identifying and supporting priorities that are common across the Bird Initiatives and the JVs.  And another one of our sub-goals is to f</a:t>
            </a:r>
            <a:r>
              <a:rPr lang="en-US" dirty="0" smtClean="0"/>
              <a:t>acilitate coordinated communication with government leadership about highest priority programs, initiatives, and needs of bird conservation-</a:t>
            </a:r>
            <a:r>
              <a:rPr lang="en-US" baseline="0" dirty="0" smtClean="0"/>
              <a:t> again, these priorities need to be defined before we can communicate about them.</a:t>
            </a:r>
            <a:endParaRPr lang="en-US" dirty="0" smtClean="0"/>
          </a:p>
        </p:txBody>
      </p:sp>
      <p:sp>
        <p:nvSpPr>
          <p:cNvPr id="4" name="Slide Number Placeholder 3"/>
          <p:cNvSpPr>
            <a:spLocks noGrp="1"/>
          </p:cNvSpPr>
          <p:nvPr>
            <p:ph type="sldNum" sz="quarter" idx="10"/>
          </p:nvPr>
        </p:nvSpPr>
        <p:spPr/>
        <p:txBody>
          <a:bodyPr/>
          <a:lstStyle/>
          <a:p>
            <a:fld id="{90FCE2B5-637D-4C87-96FF-A8024433EEAB}" type="slidenum">
              <a:rPr lang="en-US" smtClean="0"/>
              <a:t>3</a:t>
            </a:fld>
            <a:endParaRPr lang="en-US"/>
          </a:p>
        </p:txBody>
      </p:sp>
    </p:spTree>
    <p:extLst>
      <p:ext uri="{BB962C8B-B14F-4D97-AF65-F5344CB8AC3E}">
        <p14:creationId xmlns:p14="http://schemas.microsoft.com/office/powerpoint/2010/main" val="2503308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I’d really like to end today with is buy-in on the</a:t>
            </a:r>
            <a:r>
              <a:rPr lang="en-US" baseline="0" dirty="0" smtClean="0"/>
              <a:t> process- not the products, because we’ll get to that. So</a:t>
            </a:r>
            <a:r>
              <a:rPr lang="en-US" dirty="0" smtClean="0"/>
              <a:t> let’s start with this question.  (read question)</a:t>
            </a:r>
          </a:p>
          <a:p>
            <a:r>
              <a:rPr lang="en-US" dirty="0" smtClean="0"/>
              <a:t>Remember,</a:t>
            </a:r>
            <a:r>
              <a:rPr lang="en-US" baseline="0" dirty="0" smtClean="0"/>
              <a:t> the process is to start with SOTB reports, extract all of the priorities into a single document organized by category of action, and then from that document, conduct a survey to elevate which of the items in the comprehensive list should be elevated into a short list of key priorities.</a:t>
            </a:r>
          </a:p>
          <a:p>
            <a:endParaRPr lang="en-US" baseline="0" dirty="0" smtClean="0"/>
          </a:p>
          <a:p>
            <a:r>
              <a:rPr lang="en-US" baseline="0" dirty="0" smtClean="0"/>
              <a:t>Do you think this process is a good way to get us to a short list that really reflects the most urgent priorities nationally across bird conservation?</a:t>
            </a:r>
          </a:p>
          <a:p>
            <a:endParaRPr lang="en-US" baseline="0" dirty="0" smtClean="0"/>
          </a:p>
          <a:p>
            <a:r>
              <a:rPr lang="en-US" baseline="0" dirty="0" smtClean="0"/>
              <a:t>Note that in our survey, we will ask Committee members to rate or choose between opportunities and priorities- but “other” will always be an option, if you feel that top priorities are not represented.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CE2B5-637D-4C87-96FF-A8024433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593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CE2B5-637D-4C87-96FF-A8024433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819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32</a:t>
            </a:fld>
            <a:endParaRPr lang="en-US"/>
          </a:p>
        </p:txBody>
      </p:sp>
    </p:spTree>
    <p:extLst>
      <p:ext uri="{BB962C8B-B14F-4D97-AF65-F5344CB8AC3E}">
        <p14:creationId xmlns:p14="http://schemas.microsoft.com/office/powerpoint/2010/main" val="2829636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end on a very positive priority note, I would like to say that although I didn’t know it until yesterday, it was an extremely high priority for me to obtain a floaty</a:t>
            </a:r>
            <a:r>
              <a:rPr lang="en-US" baseline="0" dirty="0" smtClean="0"/>
              <a:t> flamingo, and I am very pleased to say that this priority has now been accomplished, so- thank you again, EJ. </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33</a:t>
            </a:fld>
            <a:endParaRPr lang="en-US"/>
          </a:p>
        </p:txBody>
      </p:sp>
    </p:spTree>
    <p:extLst>
      <p:ext uri="{BB962C8B-B14F-4D97-AF65-F5344CB8AC3E}">
        <p14:creationId xmlns:p14="http://schemas.microsoft.com/office/powerpoint/2010/main" val="376413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a:t>
            </a:r>
            <a:r>
              <a:rPr lang="en-US" baseline="0" dirty="0" smtClean="0"/>
              <a:t> we emphasized at our last meeting, and that I want to point out now, is that there are already several documents that identify bird conservation priorities- SOTB reports, BCP plans, </a:t>
            </a:r>
            <a:r>
              <a:rPr lang="en-US" baseline="0" dirty="0" err="1" smtClean="0"/>
              <a:t>TrUST</a:t>
            </a:r>
            <a:r>
              <a:rPr lang="en-US" baseline="0" dirty="0" smtClean="0"/>
              <a:t> has developed a science priorities document, and the Bird Partnership Workshop identified some needs within the bird conservation community.  So NABCI’s role is not to develop priorities- because those are already out there.  But rather, our role seems to be to serve as a body that looks across priorities already put forward by the bird community and then somehow winnow those down to the top priorities across bird conservation, and communicate these priorities clearly and efficiently.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over the last six months we’ve had a few different teams working to figure out how to even start what could be a fairly difficult process, and what the most useful products would</a:t>
            </a:r>
            <a:r>
              <a:rPr lang="en-US" baseline="0" dirty="0" smtClean="0"/>
              <a:t> look like</a:t>
            </a:r>
            <a:r>
              <a:rPr lang="en-US" dirty="0" smtClean="0"/>
              <a: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0FCE2B5-637D-4C87-96FF-A8024433EEAB}" type="slidenum">
              <a:rPr lang="en-US" smtClean="0"/>
              <a:t>4</a:t>
            </a:fld>
            <a:endParaRPr lang="en-US"/>
          </a:p>
        </p:txBody>
      </p:sp>
    </p:spTree>
    <p:extLst>
      <p:ext uri="{BB962C8B-B14F-4D97-AF65-F5344CB8AC3E}">
        <p14:creationId xmlns:p14="http://schemas.microsoft.com/office/powerpoint/2010/main" val="220476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get there and what products would effectively communicate priorities- that was not an easy question. Developing the process of </a:t>
            </a:r>
            <a:r>
              <a:rPr lang="en-US" baseline="0" dirty="0" smtClean="0"/>
              <a:t>how would we identify a list of top priorities that was representative, fair, and useful both within and outside of the bird community was a challenging task.  At our last meeting, we developed a team that consisted of the self-identified audience for these priorities- people from USGS, FSA, the LCCs, NFWF, for example- and led by Bob Ford.  They were charged with figuring out what type of products would be most useful to communicate priorities. This was a really difficult charge, and Bob was very brave to lead this early team!  Based on these discussions and some subsequent conversations with me and Bob and Tammy, we drafted a document that outlined the potential process that we are proposing here.</a:t>
            </a:r>
            <a:endParaRPr lang="en-US" dirty="0"/>
          </a:p>
        </p:txBody>
      </p:sp>
      <p:sp>
        <p:nvSpPr>
          <p:cNvPr id="4" name="Slide Number Placeholder 3"/>
          <p:cNvSpPr>
            <a:spLocks noGrp="1"/>
          </p:cNvSpPr>
          <p:nvPr>
            <p:ph type="sldNum" sz="quarter" idx="10"/>
          </p:nvPr>
        </p:nvSpPr>
        <p:spPr/>
        <p:txBody>
          <a:bodyPr/>
          <a:lstStyle/>
          <a:p>
            <a:fld id="{90FCE2B5-637D-4C87-96FF-A8024433EEAB}" type="slidenum">
              <a:rPr lang="en-US" smtClean="0"/>
              <a:t>5</a:t>
            </a:fld>
            <a:endParaRPr lang="en-US"/>
          </a:p>
        </p:txBody>
      </p:sp>
    </p:spTree>
    <p:extLst>
      <p:ext uri="{BB962C8B-B14F-4D97-AF65-F5344CB8AC3E}">
        <p14:creationId xmlns:p14="http://schemas.microsoft.com/office/powerpoint/2010/main" val="142636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agreed that the first step would be to take what should be a broadly agreed on overview document of national and tri-national bird conservation priorities, the State of the Birds, and extract needs, opportunities, and threats from all</a:t>
            </a:r>
            <a:r>
              <a:rPr lang="en-US" baseline="0" dirty="0" smtClean="0"/>
              <a:t> of the past SOTB reports, and then organize the needs and opportunities into categories that were somehow comparable. The idea was that once we had existing priorities organized in a way that allowed us to compare between similar asks, we could winnow this list down to a shorter list of top priorities. So I went through each of the reports and extracted priorities that were mentioned in relation to a particular ecosystem as well as priorities that were mentioned generally, not associated with a specific ecosystem.  I consolidated these priorities across years to create a summary spreadsheet, listing each ecosystem and its needs, opportunities, and threats.  I also created two general overview documents with opportunities, needs, and threats that were mentioned in relation to more than one ecosystem.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asked about six people with broad bird conservation perspectives to help me out with this- </a:t>
            </a:r>
            <a:r>
              <a:rPr lang="en-US" dirty="0" smtClean="0"/>
              <a:t>Tammy VerCauteren,</a:t>
            </a:r>
            <a:r>
              <a:rPr lang="en-US" baseline="0" dirty="0" smtClean="0"/>
              <a:t> Greg Butcher, EJ Williams, Bob Ford, Gray Anderson, Becky Keller- and they were really generous about going through the compiled documents and giving feedback.  We winnowed down the summary document that focused on opportunities and needs so that it was easier to read and made sense, and we honed the next steps in the process.  The result was our first product- the comprehensive priorities document.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CE2B5-637D-4C87-96FF-A8024433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29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first product from this process is a comprehensive document that identifies big-picture opportunities and needs mentioned in the State of the Birds reports.  You have a draft of this document in your NABCI packets, and there are extras here. Initially I had intended this to be an intermediate draft that was just meant to be a step along the way towards getting a short list of priorities, but we realized that this document was fairly useful on its own.  This is meant to be an easily accessible summary across the State of the Birds reports, which themselves are meant to be broadly representative of needs, opportunities, and threats across the bird conservation community. The audience for this document is largely internal- the bird conservation community and our close partners, as well as bird conservation leadership.  We see this document as being used for communicating the importance of bird conservation work, justification for partners seeking funding, evaluating progress on priorities across the bird conservation community, and even evaluating the effectiveness of State of the Birds reports- how well does it do at identifying top priorities, and how has the bird community progressed in addressing these priorities?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CE2B5-637D-4C87-96FF-A8024433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0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have this comprehensive list of all priorities identified across multiple ecosystems in all past SOTB reports, the next step</a:t>
            </a:r>
            <a:r>
              <a:rPr lang="en-US" baseline="0" dirty="0" smtClean="0"/>
              <a:t> is to get feedback on this process and this document and hopefully get buy-in that we are headed in the right direction.  After that, we still need to winnow down our comprehensive document into a short list of top priorities, and we’re planning to do that by developing a survey for Committee members that asks each of us to prioritize between opportunities and needs within each category- from this survey we’ll develop a short list of the highest 1-2 priorities in each category. </a:t>
            </a:r>
          </a:p>
          <a:p>
            <a:endParaRPr lang="en-US" baseline="0" dirty="0" smtClean="0"/>
          </a:p>
        </p:txBody>
      </p:sp>
      <p:sp>
        <p:nvSpPr>
          <p:cNvPr id="4" name="Slide Number Placeholder 3"/>
          <p:cNvSpPr>
            <a:spLocks noGrp="1"/>
          </p:cNvSpPr>
          <p:nvPr>
            <p:ph type="sldNum" sz="quarter" idx="10"/>
          </p:nvPr>
        </p:nvSpPr>
        <p:spPr/>
        <p:txBody>
          <a:bodyPr/>
          <a:lstStyle/>
          <a:p>
            <a:fld id="{90FCE2B5-637D-4C87-96FF-A8024433EEAB}" type="slidenum">
              <a:rPr lang="en-US" smtClean="0"/>
              <a:t>8</a:t>
            </a:fld>
            <a:endParaRPr lang="en-US"/>
          </a:p>
        </p:txBody>
      </p:sp>
    </p:spTree>
    <p:extLst>
      <p:ext uri="{BB962C8B-B14F-4D97-AF65-F5344CB8AC3E}">
        <p14:creationId xmlns:p14="http://schemas.microsoft.com/office/powerpoint/2010/main" val="551465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t>
            </a:r>
            <a:r>
              <a:rPr lang="en-US" baseline="0" dirty="0" smtClean="0"/>
              <a:t>short list of top priorities will be our second document.  We will winnow down the comprehensive list to identify a few key priorities for the next 3 years in each category of priorities.  This top list will be more externally targeted and will be geared at ensuring that the most critical work has support.  The intended audience is government leadership, funders, policymakers, and non-traditional partners outside of the bird conservation community.  We anticipate that this document can be used to advocate (or communicate) broadly about necessary support for critical work, and to identify areas of alignment with new potential partners.</a:t>
            </a:r>
          </a:p>
          <a:p>
            <a:endParaRPr lang="en-US" baseline="0" dirty="0" smtClean="0"/>
          </a:p>
          <a:p>
            <a:r>
              <a:rPr lang="en-US" baseline="0" dirty="0" smtClean="0"/>
              <a:t>Having two documents potentially solves of the challenges we faced- making sure that priorities that weren’t identified as top national priorities could still receive some attention.  If a partner wants to communicate work they are doing that isn’t on the top priorities list, they still have a document that puts this work into a national context.  Partners that want to communicate about work on the top priorities list will have some additional clout.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CE2B5-637D-4C87-96FF-A8024433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95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46BF2C-24DB-44CD-B31C-86F74BA2C5A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323215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6BF2C-24DB-44CD-B31C-86F74BA2C5A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376047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6BF2C-24DB-44CD-B31C-86F74BA2C5A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47218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6BF2C-24DB-44CD-B31C-86F74BA2C5A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4084981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46BF2C-24DB-44CD-B31C-86F74BA2C5A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40265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46BF2C-24DB-44CD-B31C-86F74BA2C5A9}"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19665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46BF2C-24DB-44CD-B31C-86F74BA2C5A9}" type="datetimeFigureOut">
              <a:rPr lang="en-US" smtClean="0"/>
              <a:t>8/17/2017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169124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46BF2C-24DB-44CD-B31C-86F74BA2C5A9}" type="datetimeFigureOut">
              <a:rPr lang="en-US" smtClean="0"/>
              <a:t>8/17/2017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3151335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6BF2C-24DB-44CD-B31C-86F74BA2C5A9}" type="datetimeFigureOut">
              <a:rPr lang="en-US" smtClean="0"/>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134745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46BF2C-24DB-44CD-B31C-86F74BA2C5A9}"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167705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46BF2C-24DB-44CD-B31C-86F74BA2C5A9}"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86D3E-CAC5-4BED-846D-CCBA99462DFC}" type="slidenum">
              <a:rPr lang="en-US" smtClean="0"/>
              <a:t>‹#›</a:t>
            </a:fld>
            <a:endParaRPr lang="en-US"/>
          </a:p>
        </p:txBody>
      </p:sp>
    </p:spTree>
    <p:extLst>
      <p:ext uri="{BB962C8B-B14F-4D97-AF65-F5344CB8AC3E}">
        <p14:creationId xmlns:p14="http://schemas.microsoft.com/office/powerpoint/2010/main" val="268881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6BF2C-24DB-44CD-B31C-86F74BA2C5A9}" type="datetimeFigureOut">
              <a:rPr lang="en-US" smtClean="0"/>
              <a:t>8/17/2017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86D3E-CAC5-4BED-846D-CCBA99462DFC}" type="slidenum">
              <a:rPr lang="en-US" smtClean="0"/>
              <a:t>‹#›</a:t>
            </a:fld>
            <a:endParaRPr lang="en-US"/>
          </a:p>
        </p:txBody>
      </p:sp>
    </p:spTree>
    <p:extLst>
      <p:ext uri="{BB962C8B-B14F-4D97-AF65-F5344CB8AC3E}">
        <p14:creationId xmlns:p14="http://schemas.microsoft.com/office/powerpoint/2010/main" val="276118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7880"/>
            <a:ext cx="9144000" cy="1883289"/>
          </a:xfrm>
        </p:spPr>
        <p:txBody>
          <a:bodyPr>
            <a:normAutofit/>
          </a:bodyPr>
          <a:lstStyle/>
          <a:p>
            <a:r>
              <a:rPr lang="en-US" b="1" dirty="0" smtClean="0"/>
              <a:t>Identifying Shared Priorities for Bird Conservation</a:t>
            </a:r>
            <a:endParaRPr lang="en-US" b="1" dirty="0"/>
          </a:p>
        </p:txBody>
      </p:sp>
      <p:sp>
        <p:nvSpPr>
          <p:cNvPr id="3" name="Subtitle 2"/>
          <p:cNvSpPr>
            <a:spLocks noGrp="1"/>
          </p:cNvSpPr>
          <p:nvPr>
            <p:ph type="subTitle" idx="1"/>
          </p:nvPr>
        </p:nvSpPr>
        <p:spPr>
          <a:xfrm>
            <a:off x="1524000" y="2371169"/>
            <a:ext cx="9144000" cy="615399"/>
          </a:xfrm>
        </p:spPr>
        <p:txBody>
          <a:bodyPr>
            <a:normAutofit lnSpcReduction="10000"/>
          </a:bodyPr>
          <a:lstStyle/>
          <a:p>
            <a:r>
              <a:rPr lang="en-US" sz="4000" dirty="0" smtClean="0"/>
              <a:t>Process, Progress, and Products</a:t>
            </a:r>
            <a:endParaRPr lang="en-US" sz="4000" dirty="0"/>
          </a:p>
        </p:txBody>
      </p:sp>
      <p:sp>
        <p:nvSpPr>
          <p:cNvPr id="4" name="TextBox 3"/>
          <p:cNvSpPr txBox="1"/>
          <p:nvPr/>
        </p:nvSpPr>
        <p:spPr>
          <a:xfrm>
            <a:off x="0" y="6488668"/>
            <a:ext cx="3783472" cy="369332"/>
          </a:xfrm>
          <a:prstGeom prst="rect">
            <a:avLst/>
          </a:prstGeom>
          <a:noFill/>
        </p:spPr>
        <p:txBody>
          <a:bodyPr wrap="none" rtlCol="0">
            <a:spAutoFit/>
          </a:bodyPr>
          <a:lstStyle/>
          <a:p>
            <a:r>
              <a:rPr lang="en-US" dirty="0" smtClean="0"/>
              <a:t>© Stan </a:t>
            </a:r>
            <a:r>
              <a:rPr lang="en-US" dirty="0" err="1" smtClean="0"/>
              <a:t>Lupo</a:t>
            </a:r>
            <a:r>
              <a:rPr lang="en-US" dirty="0" smtClean="0"/>
              <a:t>, Flickr Creative Commons</a:t>
            </a:r>
            <a:endParaRPr lang="en-US" dirty="0"/>
          </a:p>
        </p:txBody>
      </p:sp>
      <p:sp>
        <p:nvSpPr>
          <p:cNvPr id="6" name="Rectangle 5"/>
          <p:cNvSpPr/>
          <p:nvPr/>
        </p:nvSpPr>
        <p:spPr>
          <a:xfrm>
            <a:off x="9990306" y="5670906"/>
            <a:ext cx="2201694" cy="1187093"/>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0048" y="5670906"/>
            <a:ext cx="2111952" cy="1187093"/>
          </a:xfrm>
          <a:prstGeom prst="rect">
            <a:avLst/>
          </a:prstGeom>
        </p:spPr>
      </p:pic>
    </p:spTree>
    <p:extLst>
      <p:ext uri="{BB962C8B-B14F-4D97-AF65-F5344CB8AC3E}">
        <p14:creationId xmlns:p14="http://schemas.microsoft.com/office/powerpoint/2010/main" val="186059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039" y="0"/>
            <a:ext cx="9593425" cy="717226"/>
          </a:xfrm>
        </p:spPr>
        <p:txBody>
          <a:bodyPr>
            <a:normAutofit fontScale="90000"/>
          </a:bodyPr>
          <a:lstStyle/>
          <a:p>
            <a:r>
              <a:rPr lang="en-US" b="1" dirty="0" smtClean="0"/>
              <a:t>Next Up:  Priority Actions and Opportunities…</a:t>
            </a:r>
            <a:endParaRPr lang="en-US" b="1" dirty="0"/>
          </a:p>
        </p:txBody>
      </p:sp>
      <p:sp>
        <p:nvSpPr>
          <p:cNvPr id="3" name="Content Placeholder 2"/>
          <p:cNvSpPr>
            <a:spLocks noGrp="1"/>
          </p:cNvSpPr>
          <p:nvPr>
            <p:ph idx="1"/>
          </p:nvPr>
        </p:nvSpPr>
        <p:spPr>
          <a:xfrm>
            <a:off x="5914053" y="2313992"/>
            <a:ext cx="6010469" cy="4544008"/>
          </a:xfrm>
        </p:spPr>
        <p:txBody>
          <a:bodyPr>
            <a:normAutofit/>
          </a:bodyPr>
          <a:lstStyle/>
          <a:p>
            <a:pPr marL="0" indent="0">
              <a:buNone/>
            </a:pPr>
            <a:r>
              <a:rPr lang="en-US" sz="3600" dirty="0" smtClean="0"/>
              <a:t>… but first, what questions do you have about the process?</a:t>
            </a:r>
          </a:p>
          <a:p>
            <a:pPr marL="0" indent="0">
              <a:buNone/>
            </a:pPr>
            <a:endParaRPr lang="en-US" sz="3600" dirty="0"/>
          </a:p>
          <a:p>
            <a:pPr marL="0" indent="0">
              <a:buNone/>
            </a:pPr>
            <a:r>
              <a:rPr lang="en-US" sz="3600" dirty="0"/>
              <a:t>How well </a:t>
            </a:r>
            <a:r>
              <a:rPr lang="en-US" sz="3600" dirty="0" smtClean="0"/>
              <a:t>do you think </a:t>
            </a:r>
            <a:r>
              <a:rPr lang="en-US" sz="3600" dirty="0"/>
              <a:t>this proposed process </a:t>
            </a:r>
            <a:r>
              <a:rPr lang="en-US" sz="3600" dirty="0" smtClean="0"/>
              <a:t>will identify top </a:t>
            </a:r>
            <a:r>
              <a:rPr lang="en-US" sz="3600" dirty="0"/>
              <a:t>priorities that are representative of broad interests and needs?</a:t>
            </a:r>
          </a:p>
          <a:p>
            <a:pPr marL="0" indent="0">
              <a:buNone/>
            </a:pPr>
            <a:endParaRPr lang="en-US" dirty="0"/>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2467436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943" y="2492977"/>
            <a:ext cx="10515600" cy="3889162"/>
          </a:xfrm>
        </p:spPr>
        <p:txBody>
          <a:bodyPr>
            <a:normAutofit/>
          </a:bodyPr>
          <a:lstStyle/>
          <a:p>
            <a:r>
              <a:rPr lang="en-US" sz="4800" b="1" dirty="0" smtClean="0">
                <a:solidFill>
                  <a:schemeClr val="bg1"/>
                </a:solidFill>
              </a:rPr>
              <a:t>Habitat Management</a:t>
            </a:r>
          </a:p>
          <a:p>
            <a:r>
              <a:rPr lang="en-US" sz="4800" b="1" dirty="0" smtClean="0">
                <a:solidFill>
                  <a:schemeClr val="bg1"/>
                </a:solidFill>
              </a:rPr>
              <a:t>Science</a:t>
            </a:r>
          </a:p>
          <a:p>
            <a:r>
              <a:rPr lang="en-US" sz="4800" b="1" dirty="0" smtClean="0">
                <a:solidFill>
                  <a:schemeClr val="bg1"/>
                </a:solidFill>
              </a:rPr>
              <a:t>Engagement and Partnerships</a:t>
            </a:r>
          </a:p>
          <a:p>
            <a:r>
              <a:rPr lang="en-US" sz="4800" b="1" dirty="0" smtClean="0">
                <a:solidFill>
                  <a:schemeClr val="bg1"/>
                </a:solidFill>
              </a:rPr>
              <a:t>Policy, Funding, and Land Protection</a:t>
            </a:r>
          </a:p>
          <a:p>
            <a:endParaRPr lang="en-US" dirty="0">
              <a:solidFill>
                <a:schemeClr val="bg1"/>
              </a:solidFill>
            </a:endParaRPr>
          </a:p>
        </p:txBody>
      </p:sp>
      <p:sp>
        <p:nvSpPr>
          <p:cNvPr id="4" name="TextBox 3"/>
          <p:cNvSpPr txBox="1"/>
          <p:nvPr/>
        </p:nvSpPr>
        <p:spPr>
          <a:xfrm>
            <a:off x="6587411" y="198448"/>
            <a:ext cx="5366965" cy="1846659"/>
          </a:xfrm>
          <a:prstGeom prst="rect">
            <a:avLst/>
          </a:prstGeom>
          <a:noFill/>
        </p:spPr>
        <p:txBody>
          <a:bodyPr wrap="square" rtlCol="0">
            <a:spAutoFit/>
          </a:bodyPr>
          <a:lstStyle/>
          <a:p>
            <a:pPr algn="r"/>
            <a:r>
              <a:rPr lang="en-US" sz="4800" dirty="0" smtClean="0">
                <a:solidFill>
                  <a:schemeClr val="bg1"/>
                </a:solidFill>
              </a:rPr>
              <a:t>Priority Actions and </a:t>
            </a:r>
          </a:p>
          <a:p>
            <a:pPr algn="r"/>
            <a:r>
              <a:rPr lang="en-US" sz="4800" dirty="0" smtClean="0">
                <a:solidFill>
                  <a:schemeClr val="bg1"/>
                </a:solidFill>
              </a:rPr>
              <a:t>Opportunities</a:t>
            </a:r>
            <a:endParaRPr lang="en-US" sz="4800" dirty="0">
              <a:solidFill>
                <a:schemeClr val="bg1"/>
              </a:solidFill>
            </a:endParaRPr>
          </a:p>
          <a:p>
            <a:endParaRPr lang="en-US" dirty="0"/>
          </a:p>
        </p:txBody>
      </p:sp>
      <p:sp>
        <p:nvSpPr>
          <p:cNvPr id="2" name="TextBox 1"/>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3826522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2045107"/>
            <a:ext cx="11986727" cy="5032375"/>
          </a:xfrm>
        </p:spPr>
        <p:txBody>
          <a:bodyPr>
            <a:normAutofit/>
          </a:bodyPr>
          <a:lstStyle/>
          <a:p>
            <a:r>
              <a:rPr lang="en-US" sz="3000" b="1" dirty="0" smtClean="0">
                <a:solidFill>
                  <a:schemeClr val="bg1"/>
                </a:solidFill>
              </a:rPr>
              <a:t>Improve </a:t>
            </a:r>
            <a:r>
              <a:rPr lang="en-US" sz="3000" b="1" dirty="0">
                <a:solidFill>
                  <a:schemeClr val="bg1"/>
                </a:solidFill>
              </a:rPr>
              <a:t>management of public lands</a:t>
            </a:r>
            <a:r>
              <a:rPr lang="en-US" sz="3000" dirty="0">
                <a:solidFill>
                  <a:schemeClr val="bg1"/>
                </a:solidFill>
              </a:rPr>
              <a:t> </a:t>
            </a:r>
            <a:endParaRPr lang="en-US" sz="3000" dirty="0" smtClean="0">
              <a:solidFill>
                <a:schemeClr val="bg1"/>
              </a:solidFill>
            </a:endParaRPr>
          </a:p>
          <a:p>
            <a:r>
              <a:rPr lang="en-US" sz="3000" b="1" dirty="0">
                <a:solidFill>
                  <a:schemeClr val="bg1"/>
                </a:solidFill>
              </a:rPr>
              <a:t>Support environmental resiliency</a:t>
            </a:r>
            <a:r>
              <a:rPr lang="en-US" sz="3000" dirty="0">
                <a:solidFill>
                  <a:schemeClr val="bg1"/>
                </a:solidFill>
              </a:rPr>
              <a:t> by implementing full landscape conservation </a:t>
            </a:r>
            <a:r>
              <a:rPr lang="en-US" sz="3000" dirty="0" smtClean="0">
                <a:solidFill>
                  <a:schemeClr val="bg1"/>
                </a:solidFill>
              </a:rPr>
              <a:t>and </a:t>
            </a:r>
            <a:r>
              <a:rPr lang="en-US" sz="3000" dirty="0">
                <a:solidFill>
                  <a:schemeClr val="bg1"/>
                </a:solidFill>
              </a:rPr>
              <a:t>facilitating movement in response to changes in habitat caused by climate change. </a:t>
            </a:r>
            <a:endParaRPr lang="en-US" sz="3000" dirty="0" smtClean="0">
              <a:solidFill>
                <a:schemeClr val="bg1"/>
              </a:solidFill>
            </a:endParaRPr>
          </a:p>
          <a:p>
            <a:r>
              <a:rPr lang="en-US" sz="3000" b="1" dirty="0">
                <a:solidFill>
                  <a:schemeClr val="bg1"/>
                </a:solidFill>
              </a:rPr>
              <a:t>Restore functional natural processes and regimes</a:t>
            </a:r>
            <a:r>
              <a:rPr lang="en-US" sz="3000" dirty="0">
                <a:solidFill>
                  <a:schemeClr val="bg1"/>
                </a:solidFill>
              </a:rPr>
              <a:t>, and keep disturbance within normal </a:t>
            </a:r>
            <a:r>
              <a:rPr lang="en-US" sz="3000" dirty="0" smtClean="0">
                <a:solidFill>
                  <a:schemeClr val="bg1"/>
                </a:solidFill>
              </a:rPr>
              <a:t>limits</a:t>
            </a:r>
          </a:p>
          <a:p>
            <a:r>
              <a:rPr lang="en-US" sz="3000" b="1" dirty="0">
                <a:solidFill>
                  <a:schemeClr val="bg1"/>
                </a:solidFill>
              </a:rPr>
              <a:t>Control invasive species</a:t>
            </a:r>
            <a:r>
              <a:rPr lang="en-US" sz="3000" dirty="0">
                <a:solidFill>
                  <a:schemeClr val="bg1"/>
                </a:solidFill>
              </a:rPr>
              <a:t>, including invasive animals, plants, and diseases </a:t>
            </a:r>
            <a:endParaRPr lang="en-US" sz="3000" dirty="0" smtClean="0">
              <a:solidFill>
                <a:schemeClr val="bg1"/>
              </a:solidFill>
            </a:endParaRPr>
          </a:p>
          <a:p>
            <a:r>
              <a:rPr lang="en-US" sz="3000" b="1" dirty="0">
                <a:solidFill>
                  <a:schemeClr val="bg1"/>
                </a:solidFill>
              </a:rPr>
              <a:t>Promote sustainable harvest </a:t>
            </a:r>
            <a:r>
              <a:rPr lang="en-US" sz="3000" b="1" dirty="0" smtClean="0">
                <a:solidFill>
                  <a:schemeClr val="bg1"/>
                </a:solidFill>
              </a:rPr>
              <a:t>practices</a:t>
            </a:r>
          </a:p>
          <a:p>
            <a:r>
              <a:rPr lang="en-US" sz="3000" b="1" dirty="0">
                <a:solidFill>
                  <a:schemeClr val="bg1"/>
                </a:solidFill>
              </a:rPr>
              <a:t>Minimize the threats from improper siting of energy development </a:t>
            </a:r>
            <a:endParaRPr lang="en-US" sz="3000" dirty="0">
              <a:solidFill>
                <a:schemeClr val="bg1"/>
              </a:solidFill>
            </a:endParaRPr>
          </a:p>
        </p:txBody>
      </p:sp>
      <p:sp>
        <p:nvSpPr>
          <p:cNvPr id="4" name="TextBox 3"/>
          <p:cNvSpPr txBox="1"/>
          <p:nvPr/>
        </p:nvSpPr>
        <p:spPr>
          <a:xfrm>
            <a:off x="6438123" y="198448"/>
            <a:ext cx="5516254" cy="1846659"/>
          </a:xfrm>
          <a:prstGeom prst="rect">
            <a:avLst/>
          </a:prstGeom>
          <a:noFill/>
        </p:spPr>
        <p:txBody>
          <a:bodyPr wrap="none" rtlCol="0">
            <a:spAutoFit/>
          </a:bodyPr>
          <a:lstStyle/>
          <a:p>
            <a:pPr algn="r"/>
            <a:r>
              <a:rPr lang="en-US" sz="4800" dirty="0">
                <a:solidFill>
                  <a:schemeClr val="bg1"/>
                </a:solidFill>
              </a:rPr>
              <a:t>Category 1: </a:t>
            </a:r>
            <a:endParaRPr lang="en-US" sz="4800" dirty="0" smtClean="0">
              <a:solidFill>
                <a:schemeClr val="bg1"/>
              </a:solidFill>
            </a:endParaRPr>
          </a:p>
          <a:p>
            <a:pPr algn="r"/>
            <a:r>
              <a:rPr lang="en-US" sz="4800" dirty="0" smtClean="0">
                <a:solidFill>
                  <a:schemeClr val="bg1"/>
                </a:solidFill>
              </a:rPr>
              <a:t>Habitat </a:t>
            </a:r>
            <a:r>
              <a:rPr lang="en-US" sz="4800" dirty="0">
                <a:solidFill>
                  <a:schemeClr val="bg1"/>
                </a:solidFill>
              </a:rPr>
              <a:t>Management</a:t>
            </a: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197729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20" y="2045107"/>
            <a:ext cx="10515600" cy="5032375"/>
          </a:xfrm>
        </p:spPr>
        <p:txBody>
          <a:bodyPr>
            <a:normAutofit/>
          </a:bodyPr>
          <a:lstStyle/>
          <a:p>
            <a:r>
              <a:rPr lang="en-US" sz="3600" b="1" dirty="0">
                <a:solidFill>
                  <a:schemeClr val="bg1"/>
                </a:solidFill>
              </a:rPr>
              <a:t>Establish and support strong monitoring programs</a:t>
            </a:r>
            <a:r>
              <a:rPr lang="en-US" sz="3600" dirty="0">
                <a:solidFill>
                  <a:schemeClr val="bg1"/>
                </a:solidFill>
              </a:rPr>
              <a:t> to provide metrics for measuring and evaluating conservation </a:t>
            </a:r>
            <a:r>
              <a:rPr lang="en-US" sz="3600" dirty="0" smtClean="0">
                <a:solidFill>
                  <a:schemeClr val="bg1"/>
                </a:solidFill>
              </a:rPr>
              <a:t>outcomes </a:t>
            </a:r>
            <a:r>
              <a:rPr lang="en-US" sz="3600" dirty="0">
                <a:solidFill>
                  <a:schemeClr val="bg1"/>
                </a:solidFill>
              </a:rPr>
              <a:t>and to provide lead time </a:t>
            </a:r>
            <a:r>
              <a:rPr lang="en-US" sz="3600" dirty="0" smtClean="0">
                <a:solidFill>
                  <a:schemeClr val="bg1"/>
                </a:solidFill>
              </a:rPr>
              <a:t>necessary </a:t>
            </a:r>
            <a:r>
              <a:rPr lang="en-US" sz="3600" dirty="0">
                <a:solidFill>
                  <a:schemeClr val="bg1"/>
                </a:solidFill>
              </a:rPr>
              <a:t>to put conservation actions in </a:t>
            </a:r>
            <a:r>
              <a:rPr lang="en-US" sz="3600" dirty="0" smtClean="0">
                <a:solidFill>
                  <a:schemeClr val="bg1"/>
                </a:solidFill>
              </a:rPr>
              <a:t>place</a:t>
            </a:r>
          </a:p>
          <a:p>
            <a:r>
              <a:rPr lang="en-US" sz="3600" b="1" dirty="0">
                <a:solidFill>
                  <a:schemeClr val="bg1"/>
                </a:solidFill>
              </a:rPr>
              <a:t>Use biological and social science to support strong conservation decisions and </a:t>
            </a:r>
            <a:r>
              <a:rPr lang="en-US" sz="3600" b="1" dirty="0" smtClean="0">
                <a:solidFill>
                  <a:schemeClr val="bg1"/>
                </a:solidFill>
              </a:rPr>
              <a:t>actions</a:t>
            </a:r>
          </a:p>
          <a:p>
            <a:r>
              <a:rPr lang="en-US" sz="3600" b="1" dirty="0">
                <a:solidFill>
                  <a:schemeClr val="bg1"/>
                </a:solidFill>
              </a:rPr>
              <a:t>Emphasize conservation in places and at spatial scales most relevant to birds</a:t>
            </a:r>
            <a:r>
              <a:rPr lang="en-US" sz="3600" dirty="0">
                <a:solidFill>
                  <a:schemeClr val="bg1"/>
                </a:solidFill>
              </a:rPr>
              <a:t> </a:t>
            </a:r>
          </a:p>
        </p:txBody>
      </p:sp>
      <p:sp>
        <p:nvSpPr>
          <p:cNvPr id="4" name="TextBox 3"/>
          <p:cNvSpPr txBox="1"/>
          <p:nvPr/>
        </p:nvSpPr>
        <p:spPr>
          <a:xfrm>
            <a:off x="8453535" y="198448"/>
            <a:ext cx="3500842" cy="1846659"/>
          </a:xfrm>
          <a:prstGeom prst="rect">
            <a:avLst/>
          </a:prstGeom>
          <a:noFill/>
        </p:spPr>
        <p:txBody>
          <a:bodyPr wrap="square" rtlCol="0">
            <a:spAutoFit/>
          </a:bodyPr>
          <a:lstStyle/>
          <a:p>
            <a:pPr algn="r"/>
            <a:r>
              <a:rPr lang="en-US" sz="4800" dirty="0">
                <a:solidFill>
                  <a:schemeClr val="bg1"/>
                </a:solidFill>
              </a:rPr>
              <a:t>Category </a:t>
            </a:r>
            <a:r>
              <a:rPr lang="en-US" sz="4800" dirty="0" smtClean="0">
                <a:solidFill>
                  <a:schemeClr val="bg1"/>
                </a:solidFill>
              </a:rPr>
              <a:t>2: </a:t>
            </a:r>
          </a:p>
          <a:p>
            <a:pPr algn="r"/>
            <a:r>
              <a:rPr lang="en-US" sz="4800" dirty="0" smtClean="0">
                <a:solidFill>
                  <a:schemeClr val="bg1"/>
                </a:solidFill>
              </a:rPr>
              <a:t>Science</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1997608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97" y="2045107"/>
            <a:ext cx="11652380" cy="4504982"/>
          </a:xfrm>
        </p:spPr>
        <p:txBody>
          <a:bodyPr>
            <a:noAutofit/>
          </a:bodyPr>
          <a:lstStyle/>
          <a:p>
            <a:r>
              <a:rPr lang="en-US" sz="3600" dirty="0">
                <a:solidFill>
                  <a:schemeClr val="bg1"/>
                </a:solidFill>
              </a:rPr>
              <a:t>Long-distance migratory species require </a:t>
            </a:r>
            <a:r>
              <a:rPr lang="en-US" sz="3600" b="1" dirty="0">
                <a:solidFill>
                  <a:schemeClr val="bg1"/>
                </a:solidFill>
              </a:rPr>
              <a:t>collaborative efforts across their life cycles</a:t>
            </a:r>
            <a:r>
              <a:rPr lang="en-US" sz="3600" dirty="0">
                <a:solidFill>
                  <a:schemeClr val="bg1"/>
                </a:solidFill>
              </a:rPr>
              <a:t> to effectively conserve these birds. We need </a:t>
            </a:r>
            <a:r>
              <a:rPr lang="en-US" sz="3600" b="1" dirty="0">
                <a:solidFill>
                  <a:schemeClr val="bg1"/>
                </a:solidFill>
              </a:rPr>
              <a:t>cooperative international efforts</a:t>
            </a:r>
            <a:r>
              <a:rPr lang="en-US" sz="3600" dirty="0">
                <a:solidFill>
                  <a:schemeClr val="bg1"/>
                </a:solidFill>
              </a:rPr>
              <a:t> to protect many species of birds, including shorebirds and </a:t>
            </a:r>
            <a:r>
              <a:rPr lang="en-US" sz="3600" dirty="0" err="1">
                <a:solidFill>
                  <a:schemeClr val="bg1"/>
                </a:solidFill>
              </a:rPr>
              <a:t>neotropical</a:t>
            </a:r>
            <a:r>
              <a:rPr lang="en-US" sz="3600" dirty="0">
                <a:solidFill>
                  <a:schemeClr val="bg1"/>
                </a:solidFill>
              </a:rPr>
              <a:t> migrants </a:t>
            </a:r>
            <a:endParaRPr lang="en-US" sz="3600" dirty="0" smtClean="0">
              <a:solidFill>
                <a:schemeClr val="bg1"/>
              </a:solidFill>
            </a:endParaRPr>
          </a:p>
          <a:p>
            <a:r>
              <a:rPr lang="en-US" sz="3600" b="1" dirty="0">
                <a:solidFill>
                  <a:schemeClr val="bg1"/>
                </a:solidFill>
              </a:rPr>
              <a:t>Empower community- and incentive-based conservation through partnerships</a:t>
            </a:r>
            <a:r>
              <a:rPr lang="en-US" sz="3600" dirty="0">
                <a:solidFill>
                  <a:schemeClr val="bg1"/>
                </a:solidFill>
              </a:rPr>
              <a:t> </a:t>
            </a:r>
            <a:endParaRPr lang="en-US" sz="3600" dirty="0" smtClean="0">
              <a:solidFill>
                <a:schemeClr val="bg1"/>
              </a:solidFill>
            </a:endParaRPr>
          </a:p>
          <a:p>
            <a:r>
              <a:rPr lang="en-US" sz="3600" b="1" dirty="0">
                <a:solidFill>
                  <a:schemeClr val="bg1"/>
                </a:solidFill>
              </a:rPr>
              <a:t>Unite game and non-game bird conservation programs </a:t>
            </a:r>
            <a:r>
              <a:rPr lang="en-US" sz="3600" dirty="0">
                <a:solidFill>
                  <a:schemeClr val="bg1"/>
                </a:solidFill>
              </a:rPr>
              <a:t>to maximize conservation benefits </a:t>
            </a:r>
          </a:p>
        </p:txBody>
      </p:sp>
      <p:sp>
        <p:nvSpPr>
          <p:cNvPr id="4" name="TextBox 3"/>
          <p:cNvSpPr txBox="1"/>
          <p:nvPr/>
        </p:nvSpPr>
        <p:spPr>
          <a:xfrm>
            <a:off x="4313439" y="198448"/>
            <a:ext cx="7640938" cy="1846659"/>
          </a:xfrm>
          <a:prstGeom prst="rect">
            <a:avLst/>
          </a:prstGeom>
          <a:noFill/>
        </p:spPr>
        <p:txBody>
          <a:bodyPr wrap="none" rtlCol="0">
            <a:spAutoFit/>
          </a:bodyPr>
          <a:lstStyle/>
          <a:p>
            <a:pPr algn="r"/>
            <a:r>
              <a:rPr lang="en-US" sz="4800" dirty="0">
                <a:solidFill>
                  <a:schemeClr val="bg1"/>
                </a:solidFill>
              </a:rPr>
              <a:t>Category </a:t>
            </a:r>
            <a:r>
              <a:rPr lang="en-US" sz="4800" dirty="0" smtClean="0">
                <a:solidFill>
                  <a:schemeClr val="bg1"/>
                </a:solidFill>
              </a:rPr>
              <a:t>3: </a:t>
            </a:r>
          </a:p>
          <a:p>
            <a:pPr algn="r"/>
            <a:r>
              <a:rPr lang="en-US" sz="4800" dirty="0" smtClean="0">
                <a:solidFill>
                  <a:schemeClr val="bg1"/>
                </a:solidFill>
              </a:rPr>
              <a:t>Engagement and Partnerships</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1909298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97" y="2585323"/>
            <a:ext cx="11652380" cy="3964766"/>
          </a:xfrm>
        </p:spPr>
        <p:txBody>
          <a:bodyPr>
            <a:noAutofit/>
          </a:bodyPr>
          <a:lstStyle/>
          <a:p>
            <a:r>
              <a:rPr lang="en-US" sz="3600" b="1" dirty="0">
                <a:solidFill>
                  <a:schemeClr val="bg1"/>
                </a:solidFill>
              </a:rPr>
              <a:t>Generate resources for bird conservation</a:t>
            </a:r>
            <a:r>
              <a:rPr lang="en-US" sz="3600" dirty="0">
                <a:solidFill>
                  <a:schemeClr val="bg1"/>
                </a:solidFill>
              </a:rPr>
              <a:t> </a:t>
            </a:r>
            <a:endParaRPr lang="en-US" sz="3600" dirty="0" smtClean="0">
              <a:solidFill>
                <a:schemeClr val="bg1"/>
              </a:solidFill>
            </a:endParaRPr>
          </a:p>
          <a:p>
            <a:r>
              <a:rPr lang="en-US" sz="3600" b="1" dirty="0">
                <a:solidFill>
                  <a:schemeClr val="bg1"/>
                </a:solidFill>
              </a:rPr>
              <a:t>Develop policies that benefit </a:t>
            </a:r>
            <a:r>
              <a:rPr lang="en-US" sz="3600" b="1" dirty="0" smtClean="0">
                <a:solidFill>
                  <a:schemeClr val="bg1"/>
                </a:solidFill>
              </a:rPr>
              <a:t>birds</a:t>
            </a:r>
          </a:p>
          <a:p>
            <a:r>
              <a:rPr lang="en-US" sz="3600" b="1" dirty="0">
                <a:solidFill>
                  <a:schemeClr val="bg1"/>
                </a:solidFill>
              </a:rPr>
              <a:t>Support existing protected areas, and expand our network of protected areas</a:t>
            </a:r>
            <a:r>
              <a:rPr lang="en-US" sz="3600" dirty="0">
                <a:solidFill>
                  <a:schemeClr val="bg1"/>
                </a:solidFill>
              </a:rPr>
              <a:t> to support bird conservation (and bird-focused recreation, such as birdwatching and hunting) across priority habitats</a:t>
            </a:r>
          </a:p>
          <a:p>
            <a:endParaRPr lang="en-US" sz="3600" dirty="0">
              <a:solidFill>
                <a:schemeClr val="bg1"/>
              </a:solidFill>
            </a:endParaRPr>
          </a:p>
        </p:txBody>
      </p:sp>
      <p:sp>
        <p:nvSpPr>
          <p:cNvPr id="4" name="TextBox 3"/>
          <p:cNvSpPr txBox="1"/>
          <p:nvPr/>
        </p:nvSpPr>
        <p:spPr>
          <a:xfrm>
            <a:off x="6811347" y="0"/>
            <a:ext cx="5143030" cy="2585323"/>
          </a:xfrm>
          <a:prstGeom prst="rect">
            <a:avLst/>
          </a:prstGeom>
          <a:noFill/>
        </p:spPr>
        <p:txBody>
          <a:bodyPr wrap="square" rtlCol="0">
            <a:spAutoFit/>
          </a:bodyPr>
          <a:lstStyle/>
          <a:p>
            <a:pPr algn="r"/>
            <a:r>
              <a:rPr lang="en-US" sz="4800" dirty="0">
                <a:solidFill>
                  <a:schemeClr val="bg1"/>
                </a:solidFill>
              </a:rPr>
              <a:t>Category 4</a:t>
            </a:r>
            <a:r>
              <a:rPr lang="en-US" sz="4800" dirty="0" smtClean="0">
                <a:solidFill>
                  <a:schemeClr val="bg1"/>
                </a:solidFill>
              </a:rPr>
              <a:t>: </a:t>
            </a:r>
          </a:p>
          <a:p>
            <a:pPr algn="r"/>
            <a:r>
              <a:rPr lang="en-US" sz="4800" dirty="0" smtClean="0">
                <a:solidFill>
                  <a:schemeClr val="bg1"/>
                </a:solidFill>
              </a:rPr>
              <a:t>Policy, Funding, and </a:t>
            </a:r>
          </a:p>
          <a:p>
            <a:pPr algn="r"/>
            <a:r>
              <a:rPr lang="en-US" sz="4800" dirty="0" smtClean="0">
                <a:solidFill>
                  <a:schemeClr val="bg1"/>
                </a:solidFill>
              </a:rPr>
              <a:t>Land Protection</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1064622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290480"/>
            <a:ext cx="8100527" cy="1389030"/>
          </a:xfrm>
        </p:spPr>
        <p:txBody>
          <a:bodyPr>
            <a:normAutofit/>
          </a:bodyPr>
          <a:lstStyle/>
          <a:p>
            <a:r>
              <a:rPr lang="en-US" sz="5400" b="1" dirty="0" smtClean="0"/>
              <a:t>Your Questions?</a:t>
            </a:r>
            <a:endParaRPr lang="en-US" sz="5400"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Tree>
    <p:extLst>
      <p:ext uri="{BB962C8B-B14F-4D97-AF65-F5344CB8AC3E}">
        <p14:creationId xmlns:p14="http://schemas.microsoft.com/office/powerpoint/2010/main" val="3302112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290480"/>
            <a:ext cx="8100527" cy="1389030"/>
          </a:xfrm>
        </p:spPr>
        <p:txBody>
          <a:bodyPr/>
          <a:lstStyle/>
          <a:p>
            <a:r>
              <a:rPr lang="en-US" b="1" dirty="0" smtClean="0"/>
              <a:t>How well do these four categories resonate?</a:t>
            </a:r>
            <a:endParaRPr lang="en-US" b="1" dirty="0"/>
          </a:p>
        </p:txBody>
      </p:sp>
      <p:sp>
        <p:nvSpPr>
          <p:cNvPr id="3" name="Content Placeholder 2"/>
          <p:cNvSpPr>
            <a:spLocks noGrp="1"/>
          </p:cNvSpPr>
          <p:nvPr>
            <p:ph idx="1"/>
          </p:nvPr>
        </p:nvSpPr>
        <p:spPr>
          <a:xfrm>
            <a:off x="427653" y="1844285"/>
            <a:ext cx="6962192" cy="4631159"/>
          </a:xfrm>
        </p:spPr>
        <p:txBody>
          <a:bodyPr/>
          <a:lstStyle/>
          <a:p>
            <a:r>
              <a:rPr lang="en-US" sz="4000" b="1" dirty="0">
                <a:solidFill>
                  <a:schemeClr val="bg1"/>
                </a:solidFill>
              </a:rPr>
              <a:t>Habitat Management</a:t>
            </a:r>
          </a:p>
          <a:p>
            <a:r>
              <a:rPr lang="en-US" sz="4000" b="1" dirty="0">
                <a:solidFill>
                  <a:schemeClr val="bg1"/>
                </a:solidFill>
              </a:rPr>
              <a:t>Science</a:t>
            </a:r>
          </a:p>
          <a:p>
            <a:r>
              <a:rPr lang="en-US" sz="4000" b="1" dirty="0">
                <a:solidFill>
                  <a:schemeClr val="bg1"/>
                </a:solidFill>
              </a:rPr>
              <a:t>Engagement and Partnerships</a:t>
            </a:r>
          </a:p>
          <a:p>
            <a:r>
              <a:rPr lang="en-US" sz="4000" b="1" dirty="0">
                <a:solidFill>
                  <a:schemeClr val="bg1"/>
                </a:solidFill>
              </a:rPr>
              <a:t>Policy, Funding, and Land Protection</a:t>
            </a:r>
          </a:p>
          <a:p>
            <a:endParaRPr lang="en-US" dirty="0"/>
          </a:p>
        </p:txBody>
      </p:sp>
      <p:sp>
        <p:nvSpPr>
          <p:cNvPr id="4" name="TextBox 3"/>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Tree>
    <p:extLst>
      <p:ext uri="{BB962C8B-B14F-4D97-AF65-F5344CB8AC3E}">
        <p14:creationId xmlns:p14="http://schemas.microsoft.com/office/powerpoint/2010/main" val="334230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79" y="0"/>
            <a:ext cx="8100527" cy="3423104"/>
          </a:xfrm>
        </p:spPr>
        <p:txBody>
          <a:bodyPr>
            <a:normAutofit/>
          </a:bodyPr>
          <a:lstStyle/>
          <a:p>
            <a:r>
              <a:rPr lang="en-US" b="1" dirty="0"/>
              <a:t/>
            </a:r>
            <a:br>
              <a:rPr lang="en-US" b="1" dirty="0"/>
            </a:br>
            <a:r>
              <a:rPr lang="en-US" b="1" dirty="0"/>
              <a:t>Are major priorities missing?</a:t>
            </a:r>
            <a:br>
              <a:rPr lang="en-US" b="1" dirty="0"/>
            </a:br>
            <a:r>
              <a:rPr lang="en-US" b="1" dirty="0" smtClean="0"/>
              <a:t/>
            </a:r>
            <a:br>
              <a:rPr lang="en-US" b="1" dirty="0" smtClean="0"/>
            </a:br>
            <a:r>
              <a:rPr lang="en-US" b="1" dirty="0" smtClean="0"/>
              <a:t>Which priorities resonate most?</a:t>
            </a:r>
            <a:endParaRPr lang="en-US"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Tree>
    <p:extLst>
      <p:ext uri="{BB962C8B-B14F-4D97-AF65-F5344CB8AC3E}">
        <p14:creationId xmlns:p14="http://schemas.microsoft.com/office/powerpoint/2010/main" val="2961903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2045107"/>
            <a:ext cx="11986727" cy="5032375"/>
          </a:xfrm>
        </p:spPr>
        <p:txBody>
          <a:bodyPr>
            <a:normAutofit/>
          </a:bodyPr>
          <a:lstStyle/>
          <a:p>
            <a:r>
              <a:rPr lang="en-US" sz="3000" b="1" dirty="0" smtClean="0">
                <a:solidFill>
                  <a:schemeClr val="bg1"/>
                </a:solidFill>
              </a:rPr>
              <a:t>Improve </a:t>
            </a:r>
            <a:r>
              <a:rPr lang="en-US" sz="3000" b="1" dirty="0">
                <a:solidFill>
                  <a:schemeClr val="bg1"/>
                </a:solidFill>
              </a:rPr>
              <a:t>management of public lands</a:t>
            </a:r>
            <a:r>
              <a:rPr lang="en-US" sz="3000" dirty="0">
                <a:solidFill>
                  <a:schemeClr val="bg1"/>
                </a:solidFill>
              </a:rPr>
              <a:t> </a:t>
            </a:r>
            <a:endParaRPr lang="en-US" sz="3000" dirty="0" smtClean="0">
              <a:solidFill>
                <a:schemeClr val="bg1"/>
              </a:solidFill>
            </a:endParaRPr>
          </a:p>
          <a:p>
            <a:r>
              <a:rPr lang="en-US" sz="3000" b="1" dirty="0">
                <a:solidFill>
                  <a:schemeClr val="bg1"/>
                </a:solidFill>
              </a:rPr>
              <a:t>Support environmental resiliency</a:t>
            </a:r>
            <a:r>
              <a:rPr lang="en-US" sz="3000" dirty="0">
                <a:solidFill>
                  <a:schemeClr val="bg1"/>
                </a:solidFill>
              </a:rPr>
              <a:t> by implementing full landscape conservation </a:t>
            </a:r>
            <a:r>
              <a:rPr lang="en-US" sz="3000" dirty="0" smtClean="0">
                <a:solidFill>
                  <a:schemeClr val="bg1"/>
                </a:solidFill>
              </a:rPr>
              <a:t>and </a:t>
            </a:r>
            <a:r>
              <a:rPr lang="en-US" sz="3000" dirty="0">
                <a:solidFill>
                  <a:schemeClr val="bg1"/>
                </a:solidFill>
              </a:rPr>
              <a:t>facilitating movement in response to changes in habitat caused by climate change. </a:t>
            </a:r>
            <a:endParaRPr lang="en-US" sz="3000" dirty="0" smtClean="0">
              <a:solidFill>
                <a:schemeClr val="bg1"/>
              </a:solidFill>
            </a:endParaRPr>
          </a:p>
          <a:p>
            <a:r>
              <a:rPr lang="en-US" sz="3000" b="1" dirty="0">
                <a:solidFill>
                  <a:schemeClr val="bg1"/>
                </a:solidFill>
              </a:rPr>
              <a:t>Restore functional natural processes and regimes</a:t>
            </a:r>
            <a:r>
              <a:rPr lang="en-US" sz="3000" dirty="0">
                <a:solidFill>
                  <a:schemeClr val="bg1"/>
                </a:solidFill>
              </a:rPr>
              <a:t>, and keep disturbance within normal </a:t>
            </a:r>
            <a:r>
              <a:rPr lang="en-US" sz="3000" dirty="0" smtClean="0">
                <a:solidFill>
                  <a:schemeClr val="bg1"/>
                </a:solidFill>
              </a:rPr>
              <a:t>limits</a:t>
            </a:r>
          </a:p>
          <a:p>
            <a:r>
              <a:rPr lang="en-US" sz="3000" b="1" dirty="0">
                <a:solidFill>
                  <a:schemeClr val="bg1"/>
                </a:solidFill>
              </a:rPr>
              <a:t>Control invasive species</a:t>
            </a:r>
            <a:r>
              <a:rPr lang="en-US" sz="3000" dirty="0">
                <a:solidFill>
                  <a:schemeClr val="bg1"/>
                </a:solidFill>
              </a:rPr>
              <a:t>, including invasive animals, plants, and diseases </a:t>
            </a:r>
            <a:endParaRPr lang="en-US" sz="3000" dirty="0" smtClean="0">
              <a:solidFill>
                <a:schemeClr val="bg1"/>
              </a:solidFill>
            </a:endParaRPr>
          </a:p>
          <a:p>
            <a:r>
              <a:rPr lang="en-US" sz="3000" b="1" dirty="0">
                <a:solidFill>
                  <a:schemeClr val="bg1"/>
                </a:solidFill>
              </a:rPr>
              <a:t>Promote sustainable harvest </a:t>
            </a:r>
            <a:r>
              <a:rPr lang="en-US" sz="3000" b="1" dirty="0" smtClean="0">
                <a:solidFill>
                  <a:schemeClr val="bg1"/>
                </a:solidFill>
              </a:rPr>
              <a:t>practices</a:t>
            </a:r>
          </a:p>
          <a:p>
            <a:r>
              <a:rPr lang="en-US" sz="3000" b="1" dirty="0">
                <a:solidFill>
                  <a:schemeClr val="bg1"/>
                </a:solidFill>
              </a:rPr>
              <a:t>Minimize the threats from improper siting of energy development </a:t>
            </a:r>
            <a:endParaRPr lang="en-US" sz="3000" dirty="0">
              <a:solidFill>
                <a:schemeClr val="bg1"/>
              </a:solidFill>
            </a:endParaRPr>
          </a:p>
        </p:txBody>
      </p:sp>
      <p:sp>
        <p:nvSpPr>
          <p:cNvPr id="4" name="TextBox 3"/>
          <p:cNvSpPr txBox="1"/>
          <p:nvPr/>
        </p:nvSpPr>
        <p:spPr>
          <a:xfrm>
            <a:off x="6438123" y="198448"/>
            <a:ext cx="5516254" cy="1846659"/>
          </a:xfrm>
          <a:prstGeom prst="rect">
            <a:avLst/>
          </a:prstGeom>
          <a:noFill/>
        </p:spPr>
        <p:txBody>
          <a:bodyPr wrap="none" rtlCol="0">
            <a:spAutoFit/>
          </a:bodyPr>
          <a:lstStyle/>
          <a:p>
            <a:pPr algn="r"/>
            <a:r>
              <a:rPr lang="en-US" sz="4800" dirty="0">
                <a:solidFill>
                  <a:schemeClr val="bg1"/>
                </a:solidFill>
              </a:rPr>
              <a:t>Category 1: </a:t>
            </a:r>
            <a:endParaRPr lang="en-US" sz="4800" dirty="0" smtClean="0">
              <a:solidFill>
                <a:schemeClr val="bg1"/>
              </a:solidFill>
            </a:endParaRPr>
          </a:p>
          <a:p>
            <a:pPr algn="r"/>
            <a:r>
              <a:rPr lang="en-US" sz="4800" dirty="0" smtClean="0">
                <a:solidFill>
                  <a:schemeClr val="bg1"/>
                </a:solidFill>
              </a:rPr>
              <a:t>Habitat </a:t>
            </a:r>
            <a:r>
              <a:rPr lang="en-US" sz="4800" dirty="0">
                <a:solidFill>
                  <a:schemeClr val="bg1"/>
                </a:solidFill>
              </a:rPr>
              <a:t>Management</a:t>
            </a:r>
          </a:p>
          <a:p>
            <a:endParaRPr lang="en-US" dirty="0"/>
          </a:p>
        </p:txBody>
      </p:sp>
      <p:sp>
        <p:nvSpPr>
          <p:cNvPr id="6" name="TextBox 5"/>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756448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955" y="1139448"/>
            <a:ext cx="9517223" cy="613596"/>
          </a:xfrm>
        </p:spPr>
        <p:txBody>
          <a:bodyPr>
            <a:normAutofit fontScale="90000"/>
          </a:bodyPr>
          <a:lstStyle/>
          <a:p>
            <a:r>
              <a:rPr lang="en-US" b="1" dirty="0" smtClean="0"/>
              <a:t>Why identify top bird conservation priorities?</a:t>
            </a:r>
            <a:endParaRPr lang="en-US" b="1" dirty="0"/>
          </a:p>
        </p:txBody>
      </p:sp>
      <p:sp>
        <p:nvSpPr>
          <p:cNvPr id="3" name="Content Placeholder 2"/>
          <p:cNvSpPr>
            <a:spLocks noGrp="1"/>
          </p:cNvSpPr>
          <p:nvPr>
            <p:ph idx="1"/>
          </p:nvPr>
        </p:nvSpPr>
        <p:spPr>
          <a:xfrm>
            <a:off x="509955" y="1762376"/>
            <a:ext cx="11359660" cy="2957804"/>
          </a:xfrm>
        </p:spPr>
        <p:txBody>
          <a:bodyPr>
            <a:normAutofit/>
          </a:bodyPr>
          <a:lstStyle/>
          <a:p>
            <a:r>
              <a:rPr lang="en-US" sz="3600" dirty="0" smtClean="0"/>
              <a:t>Align bird conservation efforts with greatest needs</a:t>
            </a:r>
          </a:p>
          <a:p>
            <a:r>
              <a:rPr lang="en-US" sz="3600" dirty="0" smtClean="0"/>
              <a:t>Communicate to government leadership and funding organizations </a:t>
            </a:r>
          </a:p>
          <a:p>
            <a:r>
              <a:rPr lang="en-US" sz="3600" dirty="0" smtClean="0"/>
              <a:t>Measure progress towards highest-priority goals</a:t>
            </a:r>
          </a:p>
          <a:p>
            <a:endParaRPr lang="en-US" sz="3600" dirty="0" smtClean="0"/>
          </a:p>
        </p:txBody>
      </p:sp>
      <p:sp>
        <p:nvSpPr>
          <p:cNvPr id="4" name="TextBox 3"/>
          <p:cNvSpPr txBox="1"/>
          <p:nvPr/>
        </p:nvSpPr>
        <p:spPr>
          <a:xfrm>
            <a:off x="8408528" y="6488668"/>
            <a:ext cx="3783472" cy="369332"/>
          </a:xfrm>
          <a:prstGeom prst="rect">
            <a:avLst/>
          </a:prstGeom>
          <a:noFill/>
        </p:spPr>
        <p:txBody>
          <a:bodyPr wrap="none" rtlCol="0">
            <a:spAutoFit/>
          </a:bodyPr>
          <a:lstStyle/>
          <a:p>
            <a:r>
              <a:rPr lang="en-US" dirty="0" smtClean="0"/>
              <a:t>© Stan </a:t>
            </a:r>
            <a:r>
              <a:rPr lang="en-US" dirty="0" err="1" smtClean="0"/>
              <a:t>Lupo</a:t>
            </a:r>
            <a:r>
              <a:rPr lang="en-US" dirty="0" smtClean="0"/>
              <a:t>, Flickr Creative Commons</a:t>
            </a:r>
            <a:endParaRPr lang="en-US" dirty="0"/>
          </a:p>
        </p:txBody>
      </p:sp>
      <p:sp>
        <p:nvSpPr>
          <p:cNvPr id="5" name="TextBox 4"/>
          <p:cNvSpPr txBox="1"/>
          <p:nvPr/>
        </p:nvSpPr>
        <p:spPr>
          <a:xfrm>
            <a:off x="186612" y="77619"/>
            <a:ext cx="3256789" cy="707886"/>
          </a:xfrm>
          <a:prstGeom prst="rect">
            <a:avLst/>
          </a:prstGeom>
          <a:noFill/>
        </p:spPr>
        <p:txBody>
          <a:bodyPr wrap="none" rtlCol="0">
            <a:spAutoFit/>
          </a:bodyPr>
          <a:lstStyle/>
          <a:p>
            <a:r>
              <a:rPr lang="en-US" sz="4000" b="1" dirty="0" smtClean="0"/>
              <a:t>BACKGROUND</a:t>
            </a:r>
            <a:endParaRPr lang="en-US" sz="4000" b="1" dirty="0"/>
          </a:p>
        </p:txBody>
      </p:sp>
    </p:spTree>
    <p:extLst>
      <p:ext uri="{BB962C8B-B14F-4D97-AF65-F5344CB8AC3E}">
        <p14:creationId xmlns:p14="http://schemas.microsoft.com/office/powerpoint/2010/main" val="3644857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20" y="2045107"/>
            <a:ext cx="10515600" cy="5032375"/>
          </a:xfrm>
        </p:spPr>
        <p:txBody>
          <a:bodyPr>
            <a:normAutofit/>
          </a:bodyPr>
          <a:lstStyle/>
          <a:p>
            <a:r>
              <a:rPr lang="en-US" sz="3600" b="1" dirty="0">
                <a:solidFill>
                  <a:schemeClr val="bg1"/>
                </a:solidFill>
              </a:rPr>
              <a:t>Establish and support strong monitoring programs</a:t>
            </a:r>
            <a:r>
              <a:rPr lang="en-US" sz="3600" dirty="0">
                <a:solidFill>
                  <a:schemeClr val="bg1"/>
                </a:solidFill>
              </a:rPr>
              <a:t> to provide metrics for measuring and evaluating conservation </a:t>
            </a:r>
            <a:r>
              <a:rPr lang="en-US" sz="3600" dirty="0" smtClean="0">
                <a:solidFill>
                  <a:schemeClr val="bg1"/>
                </a:solidFill>
              </a:rPr>
              <a:t>outcomes </a:t>
            </a:r>
            <a:r>
              <a:rPr lang="en-US" sz="3600" dirty="0">
                <a:solidFill>
                  <a:schemeClr val="bg1"/>
                </a:solidFill>
              </a:rPr>
              <a:t>and to provide lead time to necessary to put conservation actions in </a:t>
            </a:r>
            <a:r>
              <a:rPr lang="en-US" sz="3600" dirty="0" smtClean="0">
                <a:solidFill>
                  <a:schemeClr val="bg1"/>
                </a:solidFill>
              </a:rPr>
              <a:t>place</a:t>
            </a:r>
          </a:p>
          <a:p>
            <a:r>
              <a:rPr lang="en-US" sz="3600" b="1" dirty="0">
                <a:solidFill>
                  <a:schemeClr val="bg1"/>
                </a:solidFill>
              </a:rPr>
              <a:t>Use biological and social science to support strong conservation decisions and </a:t>
            </a:r>
            <a:r>
              <a:rPr lang="en-US" sz="3600" b="1" dirty="0" smtClean="0">
                <a:solidFill>
                  <a:schemeClr val="bg1"/>
                </a:solidFill>
              </a:rPr>
              <a:t>actions</a:t>
            </a:r>
          </a:p>
          <a:p>
            <a:r>
              <a:rPr lang="en-US" sz="3600" b="1" dirty="0">
                <a:solidFill>
                  <a:schemeClr val="bg1"/>
                </a:solidFill>
              </a:rPr>
              <a:t>Emphasize conservation in places and at spatial scales most relevant to birds</a:t>
            </a:r>
            <a:r>
              <a:rPr lang="en-US" sz="3600" dirty="0">
                <a:solidFill>
                  <a:schemeClr val="bg1"/>
                </a:solidFill>
              </a:rPr>
              <a:t> </a:t>
            </a:r>
          </a:p>
        </p:txBody>
      </p:sp>
      <p:sp>
        <p:nvSpPr>
          <p:cNvPr id="4" name="TextBox 3"/>
          <p:cNvSpPr txBox="1"/>
          <p:nvPr/>
        </p:nvSpPr>
        <p:spPr>
          <a:xfrm>
            <a:off x="8453535" y="198448"/>
            <a:ext cx="3500842" cy="1846659"/>
          </a:xfrm>
          <a:prstGeom prst="rect">
            <a:avLst/>
          </a:prstGeom>
          <a:noFill/>
        </p:spPr>
        <p:txBody>
          <a:bodyPr wrap="square" rtlCol="0">
            <a:spAutoFit/>
          </a:bodyPr>
          <a:lstStyle/>
          <a:p>
            <a:pPr algn="r"/>
            <a:r>
              <a:rPr lang="en-US" sz="4800" dirty="0">
                <a:solidFill>
                  <a:schemeClr val="bg1"/>
                </a:solidFill>
              </a:rPr>
              <a:t>Category </a:t>
            </a:r>
            <a:r>
              <a:rPr lang="en-US" sz="4800" dirty="0" smtClean="0">
                <a:solidFill>
                  <a:schemeClr val="bg1"/>
                </a:solidFill>
              </a:rPr>
              <a:t>2: </a:t>
            </a:r>
          </a:p>
          <a:p>
            <a:pPr algn="r"/>
            <a:r>
              <a:rPr lang="en-US" sz="4800" dirty="0" smtClean="0">
                <a:solidFill>
                  <a:schemeClr val="bg1"/>
                </a:solidFill>
              </a:rPr>
              <a:t>Science</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2251032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97" y="2045107"/>
            <a:ext cx="11652380" cy="4504982"/>
          </a:xfrm>
        </p:spPr>
        <p:txBody>
          <a:bodyPr>
            <a:noAutofit/>
          </a:bodyPr>
          <a:lstStyle/>
          <a:p>
            <a:r>
              <a:rPr lang="en-US" sz="3600" dirty="0">
                <a:solidFill>
                  <a:schemeClr val="bg1"/>
                </a:solidFill>
              </a:rPr>
              <a:t>Long-distance migratory species require </a:t>
            </a:r>
            <a:r>
              <a:rPr lang="en-US" sz="3600" b="1" dirty="0">
                <a:solidFill>
                  <a:schemeClr val="bg1"/>
                </a:solidFill>
              </a:rPr>
              <a:t>collaborative efforts across their life cycles</a:t>
            </a:r>
            <a:r>
              <a:rPr lang="en-US" sz="3600" dirty="0">
                <a:solidFill>
                  <a:schemeClr val="bg1"/>
                </a:solidFill>
              </a:rPr>
              <a:t> to effectively conserve these birds. We need </a:t>
            </a:r>
            <a:r>
              <a:rPr lang="en-US" sz="3600" b="1" dirty="0">
                <a:solidFill>
                  <a:schemeClr val="bg1"/>
                </a:solidFill>
              </a:rPr>
              <a:t>cooperative international efforts</a:t>
            </a:r>
            <a:r>
              <a:rPr lang="en-US" sz="3600" dirty="0">
                <a:solidFill>
                  <a:schemeClr val="bg1"/>
                </a:solidFill>
              </a:rPr>
              <a:t> to protect many species of birds, including shorebirds and </a:t>
            </a:r>
            <a:r>
              <a:rPr lang="en-US" sz="3600" dirty="0" err="1">
                <a:solidFill>
                  <a:schemeClr val="bg1"/>
                </a:solidFill>
              </a:rPr>
              <a:t>neotropical</a:t>
            </a:r>
            <a:r>
              <a:rPr lang="en-US" sz="3600" dirty="0">
                <a:solidFill>
                  <a:schemeClr val="bg1"/>
                </a:solidFill>
              </a:rPr>
              <a:t> migrants </a:t>
            </a:r>
            <a:endParaRPr lang="en-US" sz="3600" dirty="0" smtClean="0">
              <a:solidFill>
                <a:schemeClr val="bg1"/>
              </a:solidFill>
            </a:endParaRPr>
          </a:p>
          <a:p>
            <a:r>
              <a:rPr lang="en-US" sz="3600" b="1" dirty="0">
                <a:solidFill>
                  <a:schemeClr val="bg1"/>
                </a:solidFill>
              </a:rPr>
              <a:t>Empower community- and incentive-based conservation through partnerships</a:t>
            </a:r>
            <a:r>
              <a:rPr lang="en-US" sz="3600" dirty="0">
                <a:solidFill>
                  <a:schemeClr val="bg1"/>
                </a:solidFill>
              </a:rPr>
              <a:t> </a:t>
            </a:r>
            <a:endParaRPr lang="en-US" sz="3600" dirty="0" smtClean="0">
              <a:solidFill>
                <a:schemeClr val="bg1"/>
              </a:solidFill>
            </a:endParaRPr>
          </a:p>
          <a:p>
            <a:r>
              <a:rPr lang="en-US" sz="3600" b="1" dirty="0">
                <a:solidFill>
                  <a:schemeClr val="bg1"/>
                </a:solidFill>
              </a:rPr>
              <a:t>Unite game and non-game bird conservation programs </a:t>
            </a:r>
            <a:r>
              <a:rPr lang="en-US" sz="3600" dirty="0">
                <a:solidFill>
                  <a:schemeClr val="bg1"/>
                </a:solidFill>
              </a:rPr>
              <a:t>to maximize conservation benefits </a:t>
            </a:r>
          </a:p>
        </p:txBody>
      </p:sp>
      <p:sp>
        <p:nvSpPr>
          <p:cNvPr id="4" name="TextBox 3"/>
          <p:cNvSpPr txBox="1"/>
          <p:nvPr/>
        </p:nvSpPr>
        <p:spPr>
          <a:xfrm>
            <a:off x="4313439" y="198448"/>
            <a:ext cx="7640938" cy="1846659"/>
          </a:xfrm>
          <a:prstGeom prst="rect">
            <a:avLst/>
          </a:prstGeom>
          <a:noFill/>
        </p:spPr>
        <p:txBody>
          <a:bodyPr wrap="none" rtlCol="0">
            <a:spAutoFit/>
          </a:bodyPr>
          <a:lstStyle/>
          <a:p>
            <a:pPr algn="r"/>
            <a:r>
              <a:rPr lang="en-US" sz="4800" dirty="0">
                <a:solidFill>
                  <a:schemeClr val="bg1"/>
                </a:solidFill>
              </a:rPr>
              <a:t>Category </a:t>
            </a:r>
            <a:r>
              <a:rPr lang="en-US" sz="4800" dirty="0" smtClean="0">
                <a:solidFill>
                  <a:schemeClr val="bg1"/>
                </a:solidFill>
              </a:rPr>
              <a:t>3: </a:t>
            </a:r>
          </a:p>
          <a:p>
            <a:pPr algn="r"/>
            <a:r>
              <a:rPr lang="en-US" sz="4800" dirty="0" smtClean="0">
                <a:solidFill>
                  <a:schemeClr val="bg1"/>
                </a:solidFill>
              </a:rPr>
              <a:t>Engagement and Partnerships</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3942088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97" y="2585323"/>
            <a:ext cx="11652380" cy="3964766"/>
          </a:xfrm>
        </p:spPr>
        <p:txBody>
          <a:bodyPr>
            <a:noAutofit/>
          </a:bodyPr>
          <a:lstStyle/>
          <a:p>
            <a:r>
              <a:rPr lang="en-US" sz="3600" b="1" dirty="0">
                <a:solidFill>
                  <a:schemeClr val="bg1"/>
                </a:solidFill>
              </a:rPr>
              <a:t>Generate resources for bird conservation</a:t>
            </a:r>
            <a:r>
              <a:rPr lang="en-US" sz="3600" dirty="0">
                <a:solidFill>
                  <a:schemeClr val="bg1"/>
                </a:solidFill>
              </a:rPr>
              <a:t> </a:t>
            </a:r>
            <a:endParaRPr lang="en-US" sz="3600" dirty="0" smtClean="0">
              <a:solidFill>
                <a:schemeClr val="bg1"/>
              </a:solidFill>
            </a:endParaRPr>
          </a:p>
          <a:p>
            <a:r>
              <a:rPr lang="en-US" sz="3600" b="1" dirty="0">
                <a:solidFill>
                  <a:schemeClr val="bg1"/>
                </a:solidFill>
              </a:rPr>
              <a:t>Develop policies that benefit </a:t>
            </a:r>
            <a:r>
              <a:rPr lang="en-US" sz="3600" b="1" dirty="0" smtClean="0">
                <a:solidFill>
                  <a:schemeClr val="bg1"/>
                </a:solidFill>
              </a:rPr>
              <a:t>birds</a:t>
            </a:r>
          </a:p>
          <a:p>
            <a:r>
              <a:rPr lang="en-US" sz="3600" b="1" dirty="0">
                <a:solidFill>
                  <a:schemeClr val="bg1"/>
                </a:solidFill>
              </a:rPr>
              <a:t>Support existing protected areas, and expand our network of protected areas</a:t>
            </a:r>
            <a:r>
              <a:rPr lang="en-US" sz="3600" dirty="0">
                <a:solidFill>
                  <a:schemeClr val="bg1"/>
                </a:solidFill>
              </a:rPr>
              <a:t> to support bird conservation (and bird-focused recreation, such as birdwatching and hunting) across priority habitats</a:t>
            </a:r>
          </a:p>
          <a:p>
            <a:endParaRPr lang="en-US" sz="3600" dirty="0">
              <a:solidFill>
                <a:schemeClr val="bg1"/>
              </a:solidFill>
            </a:endParaRPr>
          </a:p>
        </p:txBody>
      </p:sp>
      <p:sp>
        <p:nvSpPr>
          <p:cNvPr id="4" name="TextBox 3"/>
          <p:cNvSpPr txBox="1"/>
          <p:nvPr/>
        </p:nvSpPr>
        <p:spPr>
          <a:xfrm>
            <a:off x="6811347" y="0"/>
            <a:ext cx="5143030" cy="2585323"/>
          </a:xfrm>
          <a:prstGeom prst="rect">
            <a:avLst/>
          </a:prstGeom>
          <a:noFill/>
        </p:spPr>
        <p:txBody>
          <a:bodyPr wrap="square" rtlCol="0">
            <a:spAutoFit/>
          </a:bodyPr>
          <a:lstStyle/>
          <a:p>
            <a:pPr algn="r"/>
            <a:r>
              <a:rPr lang="en-US" sz="4800" dirty="0">
                <a:solidFill>
                  <a:schemeClr val="bg1"/>
                </a:solidFill>
              </a:rPr>
              <a:t>Category 4</a:t>
            </a:r>
            <a:r>
              <a:rPr lang="en-US" sz="4800" dirty="0" smtClean="0">
                <a:solidFill>
                  <a:schemeClr val="bg1"/>
                </a:solidFill>
              </a:rPr>
              <a:t>: </a:t>
            </a:r>
          </a:p>
          <a:p>
            <a:pPr algn="r"/>
            <a:r>
              <a:rPr lang="en-US" sz="4800" dirty="0" smtClean="0">
                <a:solidFill>
                  <a:schemeClr val="bg1"/>
                </a:solidFill>
              </a:rPr>
              <a:t>Policy, Funding, and </a:t>
            </a:r>
          </a:p>
          <a:p>
            <a:pPr algn="r"/>
            <a:r>
              <a:rPr lang="en-US" sz="4800" dirty="0" smtClean="0">
                <a:solidFill>
                  <a:schemeClr val="bg1"/>
                </a:solidFill>
              </a:rPr>
              <a:t>Land Protection</a:t>
            </a:r>
            <a:endParaRPr lang="en-US" sz="4800" dirty="0">
              <a:solidFill>
                <a:schemeClr val="bg1"/>
              </a:solidFill>
            </a:endParaRPr>
          </a:p>
          <a:p>
            <a:endParaRPr lang="en-US" dirty="0"/>
          </a:p>
        </p:txBody>
      </p:sp>
      <p:sp>
        <p:nvSpPr>
          <p:cNvPr id="5" name="TextBox 4"/>
          <p:cNvSpPr txBox="1"/>
          <p:nvPr/>
        </p:nvSpPr>
        <p:spPr>
          <a:xfrm>
            <a:off x="10816302" y="6457890"/>
            <a:ext cx="1375698" cy="400110"/>
          </a:xfrm>
          <a:prstGeom prst="rect">
            <a:avLst/>
          </a:prstGeom>
          <a:noFill/>
        </p:spPr>
        <p:txBody>
          <a:bodyPr wrap="none" rtlCol="0">
            <a:spAutoFit/>
          </a:bodyPr>
          <a:lstStyle/>
          <a:p>
            <a:r>
              <a:rPr lang="en-US" sz="2000" dirty="0" smtClean="0">
                <a:solidFill>
                  <a:schemeClr val="bg1"/>
                </a:solidFill>
              </a:rPr>
              <a:t>© Tim Lenz</a:t>
            </a:r>
            <a:endParaRPr lang="en-US" sz="2000" dirty="0">
              <a:solidFill>
                <a:schemeClr val="bg1"/>
              </a:solidFill>
            </a:endParaRPr>
          </a:p>
        </p:txBody>
      </p:sp>
    </p:spTree>
    <p:extLst>
      <p:ext uri="{BB962C8B-B14F-4D97-AF65-F5344CB8AC3E}">
        <p14:creationId xmlns:p14="http://schemas.microsoft.com/office/powerpoint/2010/main" val="4285437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906" y="170572"/>
            <a:ext cx="4296416" cy="1325563"/>
          </a:xfrm>
        </p:spPr>
        <p:txBody>
          <a:bodyPr>
            <a:normAutofit/>
          </a:bodyPr>
          <a:lstStyle/>
          <a:p>
            <a:r>
              <a:rPr lang="en-US" b="1" dirty="0" smtClean="0"/>
              <a:t>Developing the Survey</a:t>
            </a:r>
            <a:endParaRPr lang="en-US" b="1" dirty="0"/>
          </a:p>
        </p:txBody>
      </p:sp>
      <p:sp>
        <p:nvSpPr>
          <p:cNvPr id="3" name="Content Placeholder 2"/>
          <p:cNvSpPr>
            <a:spLocks noGrp="1"/>
          </p:cNvSpPr>
          <p:nvPr>
            <p:ph idx="1"/>
          </p:nvPr>
        </p:nvSpPr>
        <p:spPr>
          <a:xfrm>
            <a:off x="5719862" y="989046"/>
            <a:ext cx="6215976" cy="4889239"/>
          </a:xfrm>
        </p:spPr>
        <p:txBody>
          <a:bodyPr>
            <a:normAutofit/>
          </a:bodyPr>
          <a:lstStyle/>
          <a:p>
            <a:pPr marL="0" indent="0">
              <a:buNone/>
            </a:pPr>
            <a:r>
              <a:rPr lang="en-US" sz="3200" dirty="0" smtClean="0"/>
              <a:t>Who else can help develop a survey from the comprehensive list of priorities?  (People with experience with choice models, </a:t>
            </a:r>
            <a:r>
              <a:rPr lang="en-US" sz="3200" dirty="0" err="1" smtClean="0"/>
              <a:t>etc</a:t>
            </a:r>
            <a:r>
              <a:rPr lang="en-US" sz="3200" dirty="0" smtClean="0"/>
              <a:t>?)</a:t>
            </a:r>
          </a:p>
          <a:p>
            <a:pPr marL="0" indent="0">
              <a:buNone/>
            </a:pPr>
            <a:endParaRPr lang="en-US" sz="3200" dirty="0"/>
          </a:p>
        </p:txBody>
      </p:sp>
      <p:sp>
        <p:nvSpPr>
          <p:cNvPr id="7" name="TextBox 6"/>
          <p:cNvSpPr txBox="1"/>
          <p:nvPr/>
        </p:nvSpPr>
        <p:spPr>
          <a:xfrm>
            <a:off x="9912485" y="6488668"/>
            <a:ext cx="2353850" cy="369332"/>
          </a:xfrm>
          <a:prstGeom prst="rect">
            <a:avLst/>
          </a:prstGeom>
          <a:noFill/>
        </p:spPr>
        <p:txBody>
          <a:bodyPr wrap="none" rtlCol="0">
            <a:spAutoFit/>
          </a:bodyPr>
          <a:lstStyle/>
          <a:p>
            <a:r>
              <a:rPr lang="en-US" dirty="0" smtClean="0"/>
              <a:t>© </a:t>
            </a:r>
            <a:r>
              <a:rPr lang="en-US" dirty="0" err="1" smtClean="0"/>
              <a:t>Srikanth</a:t>
            </a:r>
            <a:r>
              <a:rPr lang="en-US" dirty="0" smtClean="0"/>
              <a:t> </a:t>
            </a:r>
            <a:r>
              <a:rPr lang="en-US" dirty="0" err="1" smtClean="0"/>
              <a:t>Vk</a:t>
            </a:r>
            <a:r>
              <a:rPr lang="en-US" dirty="0" smtClean="0"/>
              <a:t> via Flickr</a:t>
            </a:r>
            <a:endParaRPr lang="en-US" dirty="0"/>
          </a:p>
        </p:txBody>
      </p:sp>
    </p:spTree>
    <p:extLst>
      <p:ext uri="{BB962C8B-B14F-4D97-AF65-F5344CB8AC3E}">
        <p14:creationId xmlns:p14="http://schemas.microsoft.com/office/powerpoint/2010/main" val="198157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906" y="170572"/>
            <a:ext cx="4296416" cy="1325563"/>
          </a:xfrm>
        </p:spPr>
        <p:txBody>
          <a:bodyPr>
            <a:normAutofit/>
          </a:bodyPr>
          <a:lstStyle/>
          <a:p>
            <a:r>
              <a:rPr lang="en-US" b="1" dirty="0" smtClean="0"/>
              <a:t>Weighing the Feedback</a:t>
            </a:r>
            <a:endParaRPr lang="en-US" b="1" dirty="0"/>
          </a:p>
        </p:txBody>
      </p:sp>
      <p:sp>
        <p:nvSpPr>
          <p:cNvPr id="3" name="Content Placeholder 2"/>
          <p:cNvSpPr>
            <a:spLocks noGrp="1"/>
          </p:cNvSpPr>
          <p:nvPr>
            <p:ph idx="1"/>
          </p:nvPr>
        </p:nvSpPr>
        <p:spPr>
          <a:xfrm>
            <a:off x="5719862" y="989047"/>
            <a:ext cx="6215976" cy="1520690"/>
          </a:xfrm>
        </p:spPr>
        <p:txBody>
          <a:bodyPr>
            <a:normAutofit/>
          </a:bodyPr>
          <a:lstStyle/>
          <a:p>
            <a:pPr marL="0" indent="0">
              <a:buNone/>
            </a:pPr>
            <a:r>
              <a:rPr lang="en-US" sz="3200" dirty="0" smtClean="0"/>
              <a:t>How should we weigh feedback we’ve received today about missing priorities?</a:t>
            </a:r>
          </a:p>
          <a:p>
            <a:pPr marL="0" indent="0">
              <a:buNone/>
            </a:pPr>
            <a:endParaRPr lang="en-US" sz="3200" dirty="0"/>
          </a:p>
        </p:txBody>
      </p:sp>
      <p:sp>
        <p:nvSpPr>
          <p:cNvPr id="7" name="TextBox 6"/>
          <p:cNvSpPr txBox="1"/>
          <p:nvPr/>
        </p:nvSpPr>
        <p:spPr>
          <a:xfrm>
            <a:off x="9912485" y="6488668"/>
            <a:ext cx="2353850" cy="369332"/>
          </a:xfrm>
          <a:prstGeom prst="rect">
            <a:avLst/>
          </a:prstGeom>
          <a:noFill/>
        </p:spPr>
        <p:txBody>
          <a:bodyPr wrap="none" rtlCol="0">
            <a:spAutoFit/>
          </a:bodyPr>
          <a:lstStyle/>
          <a:p>
            <a:r>
              <a:rPr lang="en-US" dirty="0" smtClean="0"/>
              <a:t>© </a:t>
            </a:r>
            <a:r>
              <a:rPr lang="en-US" dirty="0" err="1" smtClean="0"/>
              <a:t>Srikanth</a:t>
            </a:r>
            <a:r>
              <a:rPr lang="en-US" dirty="0" smtClean="0"/>
              <a:t> </a:t>
            </a:r>
            <a:r>
              <a:rPr lang="en-US" dirty="0" err="1" smtClean="0"/>
              <a:t>Vk</a:t>
            </a:r>
            <a:r>
              <a:rPr lang="en-US" dirty="0" smtClean="0"/>
              <a:t> via Flickr</a:t>
            </a:r>
            <a:endParaRPr lang="en-US" dirty="0"/>
          </a:p>
        </p:txBody>
      </p:sp>
    </p:spTree>
    <p:extLst>
      <p:ext uri="{BB962C8B-B14F-4D97-AF65-F5344CB8AC3E}">
        <p14:creationId xmlns:p14="http://schemas.microsoft.com/office/powerpoint/2010/main" val="44072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Slides from Day 2 of discussion:</a:t>
            </a:r>
            <a:endParaRPr lang="en-US" dirty="0"/>
          </a:p>
        </p:txBody>
      </p:sp>
      <p:sp>
        <p:nvSpPr>
          <p:cNvPr id="3" name="Subtitle 2"/>
          <p:cNvSpPr>
            <a:spLocks noGrp="1"/>
          </p:cNvSpPr>
          <p:nvPr>
            <p:ph type="subTitle" idx="1"/>
          </p:nvPr>
        </p:nvSpPr>
        <p:spPr/>
        <p:txBody>
          <a:bodyPr>
            <a:normAutofit/>
          </a:bodyPr>
          <a:lstStyle/>
          <a:p>
            <a:r>
              <a:rPr lang="en-US" sz="4000" dirty="0" smtClean="0"/>
              <a:t>Reframing the Conversation</a:t>
            </a:r>
            <a:endParaRPr lang="en-US" sz="4000" dirty="0"/>
          </a:p>
        </p:txBody>
      </p:sp>
    </p:spTree>
    <p:extLst>
      <p:ext uri="{BB962C8B-B14F-4D97-AF65-F5344CB8AC3E}">
        <p14:creationId xmlns:p14="http://schemas.microsoft.com/office/powerpoint/2010/main" val="209633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182325"/>
            <a:ext cx="8100527" cy="1389030"/>
          </a:xfrm>
        </p:spPr>
        <p:txBody>
          <a:bodyPr>
            <a:normAutofit/>
          </a:bodyPr>
          <a:lstStyle/>
          <a:p>
            <a:r>
              <a:rPr lang="en-US" sz="5400" b="1" dirty="0" smtClean="0"/>
              <a:t>NABCI’s Vision</a:t>
            </a:r>
            <a:endParaRPr lang="en-US" sz="5400"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
        <p:nvSpPr>
          <p:cNvPr id="4" name="Rectangle 3"/>
          <p:cNvSpPr/>
          <p:nvPr/>
        </p:nvSpPr>
        <p:spPr>
          <a:xfrm>
            <a:off x="393290" y="1410355"/>
            <a:ext cx="7000568" cy="4524315"/>
          </a:xfrm>
          <a:prstGeom prst="rect">
            <a:avLst/>
          </a:prstGeom>
        </p:spPr>
        <p:txBody>
          <a:bodyPr wrap="square">
            <a:spAutoFit/>
          </a:bodyPr>
          <a:lstStyle/>
          <a:p>
            <a:r>
              <a:rPr lang="en-US" sz="4800" i="1" dirty="0">
                <a:latin typeface="Calibri" panose="020F0502020204030204" pitchFamily="34" charset="0"/>
                <a:ea typeface="Calibri" panose="020F0502020204030204" pitchFamily="34" charset="0"/>
                <a:cs typeface="Times New Roman" panose="02020603050405020304" pitchFamily="18" charset="0"/>
              </a:rPr>
              <a:t>Healthy and abundant populations of North American birds are valued by future generations and sustained by habitats that benefit birds and people.</a:t>
            </a:r>
            <a:endParaRPr lang="en-US" sz="4800" i="1" dirty="0"/>
          </a:p>
        </p:txBody>
      </p:sp>
    </p:spTree>
    <p:extLst>
      <p:ext uri="{BB962C8B-B14F-4D97-AF65-F5344CB8AC3E}">
        <p14:creationId xmlns:p14="http://schemas.microsoft.com/office/powerpoint/2010/main" val="2564362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182325"/>
            <a:ext cx="8100527" cy="2262204"/>
          </a:xfrm>
        </p:spPr>
        <p:txBody>
          <a:bodyPr>
            <a:normAutofit/>
          </a:bodyPr>
          <a:lstStyle/>
          <a:p>
            <a:pPr algn="ctr"/>
            <a:r>
              <a:rPr lang="en-US" sz="5400" b="1" dirty="0" smtClean="0"/>
              <a:t>Habitats with Most </a:t>
            </a:r>
            <a:r>
              <a:rPr lang="en-US" sz="5400" b="1" dirty="0" err="1" smtClean="0"/>
              <a:t>Watchlist</a:t>
            </a:r>
            <a:r>
              <a:rPr lang="en-US" sz="5400" b="1" dirty="0" smtClean="0"/>
              <a:t> Species </a:t>
            </a:r>
            <a:br>
              <a:rPr lang="en-US" sz="5400" b="1" dirty="0" smtClean="0"/>
            </a:br>
            <a:r>
              <a:rPr lang="en-US" sz="3600" b="1" dirty="0" smtClean="0"/>
              <a:t>(2016 State of North America’s Birds)</a:t>
            </a:r>
            <a:endParaRPr lang="en-US" sz="3600"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
        <p:nvSpPr>
          <p:cNvPr id="5" name="Rectangle 4"/>
          <p:cNvSpPr/>
          <p:nvPr/>
        </p:nvSpPr>
        <p:spPr>
          <a:xfrm>
            <a:off x="462114" y="2749329"/>
            <a:ext cx="6518787" cy="286232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dirty="0">
                <a:latin typeface="Calibri" panose="020F0502020204030204" pitchFamily="34" charset="0"/>
                <a:ea typeface="Calibri" panose="020F0502020204030204" pitchFamily="34" charset="0"/>
                <a:cs typeface="Times New Roman" panose="02020603050405020304" pitchFamily="18" charset="0"/>
              </a:rPr>
              <a:t>Oceans</a:t>
            </a:r>
          </a:p>
          <a:p>
            <a:pPr marL="342900" marR="0" lvl="0" indent="-342900">
              <a:spcBef>
                <a:spcPts val="0"/>
              </a:spcBef>
              <a:spcAft>
                <a:spcPts val="0"/>
              </a:spcAft>
              <a:buFont typeface="Symbol" panose="05050102010706020507" pitchFamily="18" charset="2"/>
              <a:buChar char=""/>
            </a:pPr>
            <a:r>
              <a:rPr lang="en-US" sz="3600" dirty="0">
                <a:latin typeface="Calibri" panose="020F0502020204030204" pitchFamily="34" charset="0"/>
                <a:ea typeface="Calibri" panose="020F0502020204030204" pitchFamily="34" charset="0"/>
                <a:cs typeface="Times New Roman" panose="02020603050405020304" pitchFamily="18" charset="0"/>
              </a:rPr>
              <a:t>Tropical and Subtropical Forests</a:t>
            </a:r>
          </a:p>
          <a:p>
            <a:pPr marL="342900" marR="0" lvl="0" indent="-342900">
              <a:spcBef>
                <a:spcPts val="0"/>
              </a:spcBef>
              <a:spcAft>
                <a:spcPts val="0"/>
              </a:spcAft>
              <a:buFont typeface="Symbol" panose="05050102010706020507" pitchFamily="18" charset="2"/>
              <a:buChar char=""/>
            </a:pPr>
            <a:r>
              <a:rPr lang="en-US" sz="3600" dirty="0">
                <a:latin typeface="Calibri" panose="020F0502020204030204" pitchFamily="34" charset="0"/>
                <a:ea typeface="Calibri" panose="020F0502020204030204" pitchFamily="34" charset="0"/>
                <a:cs typeface="Times New Roman" panose="02020603050405020304" pitchFamily="18" charset="0"/>
              </a:rPr>
              <a:t>Coasts</a:t>
            </a:r>
          </a:p>
          <a:p>
            <a:pPr marL="342900" marR="0" lvl="0" indent="-342900">
              <a:spcBef>
                <a:spcPts val="0"/>
              </a:spcBef>
              <a:spcAft>
                <a:spcPts val="0"/>
              </a:spcAft>
              <a:buFont typeface="Symbol" panose="05050102010706020507" pitchFamily="18" charset="2"/>
              <a:buChar char=""/>
            </a:pPr>
            <a:r>
              <a:rPr lang="en-US" sz="3600" dirty="0" err="1">
                <a:latin typeface="Calibri" panose="020F0502020204030204" pitchFamily="34" charset="0"/>
                <a:ea typeface="Calibri" panose="020F0502020204030204" pitchFamily="34" charset="0"/>
                <a:cs typeface="Times New Roman" panose="02020603050405020304" pitchFamily="18" charset="0"/>
              </a:rPr>
              <a:t>Aridlands</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600" dirty="0">
                <a:latin typeface="Calibri" panose="020F0502020204030204" pitchFamily="34" charset="0"/>
                <a:ea typeface="Calibri" panose="020F0502020204030204" pitchFamily="34" charset="0"/>
                <a:cs typeface="Times New Roman" panose="02020603050405020304" pitchFamily="18" charset="0"/>
              </a:rPr>
              <a:t>Grasslands</a:t>
            </a:r>
          </a:p>
        </p:txBody>
      </p:sp>
    </p:spTree>
    <p:extLst>
      <p:ext uri="{BB962C8B-B14F-4D97-AF65-F5344CB8AC3E}">
        <p14:creationId xmlns:p14="http://schemas.microsoft.com/office/powerpoint/2010/main" val="559875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182325"/>
            <a:ext cx="8100527" cy="2262204"/>
          </a:xfrm>
        </p:spPr>
        <p:txBody>
          <a:bodyPr>
            <a:normAutofit/>
          </a:bodyPr>
          <a:lstStyle/>
          <a:p>
            <a:pPr algn="ctr"/>
            <a:r>
              <a:rPr lang="en-US" sz="5400" b="1" dirty="0" smtClean="0"/>
              <a:t>Top Priorities should reflect…</a:t>
            </a:r>
            <a:endParaRPr lang="en-US" sz="3600"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
        <p:nvSpPr>
          <p:cNvPr id="5" name="Rectangle 4"/>
          <p:cNvSpPr/>
          <p:nvPr/>
        </p:nvSpPr>
        <p:spPr>
          <a:xfrm>
            <a:off x="360907" y="2090567"/>
            <a:ext cx="7898115" cy="3170099"/>
          </a:xfrm>
          <a:prstGeom prst="rect">
            <a:avLst/>
          </a:prstGeom>
        </p:spPr>
        <p:txBody>
          <a:bodyPr wrap="square">
            <a:spAutoFit/>
          </a:bodyPr>
          <a:lstStyle/>
          <a:p>
            <a:pPr marR="0" lvl="0">
              <a:spcBef>
                <a:spcPts val="0"/>
              </a:spcBef>
              <a:spcAft>
                <a:spcPts val="0"/>
              </a:spcAft>
            </a:pPr>
            <a:r>
              <a:rPr lang="en-US" sz="4000" dirty="0" smtClean="0">
                <a:latin typeface="Calibri" panose="020F0502020204030204" pitchFamily="34" charset="0"/>
                <a:ea typeface="Calibri" panose="020F0502020204030204" pitchFamily="34" charset="0"/>
                <a:cs typeface="Times New Roman" panose="02020603050405020304" pitchFamily="18" charset="0"/>
              </a:rPr>
              <a:t>... Most critical needs or opportunities for the broad bird conservation community to work towards in order to achieve our vision across critical habitats</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8031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702" y="182325"/>
            <a:ext cx="8100527" cy="2262204"/>
          </a:xfrm>
        </p:spPr>
        <p:txBody>
          <a:bodyPr>
            <a:normAutofit/>
          </a:bodyPr>
          <a:lstStyle/>
          <a:p>
            <a:pPr algn="ctr"/>
            <a:r>
              <a:rPr lang="en-US" sz="5400" b="1" dirty="0" smtClean="0"/>
              <a:t>What would NABCI do with this list of priorities?</a:t>
            </a:r>
            <a:endParaRPr lang="en-US" sz="3600" b="1" dirty="0"/>
          </a:p>
        </p:txBody>
      </p:sp>
      <p:sp>
        <p:nvSpPr>
          <p:cNvPr id="3" name="TextBox 2"/>
          <p:cNvSpPr txBox="1"/>
          <p:nvPr/>
        </p:nvSpPr>
        <p:spPr>
          <a:xfrm>
            <a:off x="10893247" y="6488668"/>
            <a:ext cx="1298753" cy="369332"/>
          </a:xfrm>
          <a:prstGeom prst="rect">
            <a:avLst/>
          </a:prstGeom>
          <a:noFill/>
        </p:spPr>
        <p:txBody>
          <a:bodyPr wrap="none" rtlCol="0">
            <a:spAutoFit/>
          </a:bodyPr>
          <a:lstStyle/>
          <a:p>
            <a:r>
              <a:rPr lang="en-US" dirty="0" smtClean="0"/>
              <a:t>© </a:t>
            </a:r>
            <a:r>
              <a:rPr lang="en-US" dirty="0" err="1" smtClean="0"/>
              <a:t>bmalarky</a:t>
            </a:r>
            <a:endParaRPr lang="en-US" dirty="0"/>
          </a:p>
        </p:txBody>
      </p:sp>
      <p:sp>
        <p:nvSpPr>
          <p:cNvPr id="4" name="Rectangle 3"/>
          <p:cNvSpPr/>
          <p:nvPr/>
        </p:nvSpPr>
        <p:spPr>
          <a:xfrm>
            <a:off x="259702" y="2949238"/>
            <a:ext cx="8432800" cy="3539430"/>
          </a:xfrm>
          <a:prstGeom prst="rect">
            <a:avLst/>
          </a:prstGeom>
        </p:spPr>
        <p:txBody>
          <a:bodyPr wrap="square">
            <a:spAutoFit/>
          </a:bodyPr>
          <a:lstStyle/>
          <a:p>
            <a:r>
              <a:rPr lang="en-US" sz="2800" b="1" dirty="0"/>
              <a:t>Support</a:t>
            </a:r>
            <a:r>
              <a:rPr lang="en-US" sz="2800" dirty="0"/>
              <a:t>, develop, integrate, and </a:t>
            </a:r>
            <a:r>
              <a:rPr lang="en-US" sz="2800" b="1" dirty="0"/>
              <a:t>promote priorities of regional, national, and international bird conservation partnerships.</a:t>
            </a:r>
          </a:p>
          <a:p>
            <a:endParaRPr lang="en-US" sz="2800" dirty="0" smtClean="0"/>
          </a:p>
          <a:p>
            <a:endParaRPr lang="en-US" sz="2800" dirty="0"/>
          </a:p>
          <a:p>
            <a:r>
              <a:rPr lang="en-US" sz="2800" b="1" dirty="0" smtClean="0"/>
              <a:t>Facilitate </a:t>
            </a:r>
            <a:r>
              <a:rPr lang="en-US" sz="2800" b="1" dirty="0"/>
              <a:t>coordinated communication with government leadership about highest priority programs, initiatives, and needs of bird conservation.</a:t>
            </a:r>
          </a:p>
        </p:txBody>
      </p:sp>
    </p:spTree>
    <p:extLst>
      <p:ext uri="{BB962C8B-B14F-4D97-AF65-F5344CB8AC3E}">
        <p14:creationId xmlns:p14="http://schemas.microsoft.com/office/powerpoint/2010/main" val="2260461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613" y="957781"/>
            <a:ext cx="12192000" cy="688242"/>
          </a:xfrm>
        </p:spPr>
        <p:txBody>
          <a:bodyPr>
            <a:normAutofit fontScale="90000"/>
          </a:bodyPr>
          <a:lstStyle/>
          <a:p>
            <a:r>
              <a:rPr lang="en-US" b="1" dirty="0" smtClean="0"/>
              <a:t>Why should </a:t>
            </a:r>
            <a:r>
              <a:rPr lang="en-US" b="1" u="sng" dirty="0" smtClean="0"/>
              <a:t>NABCI</a:t>
            </a:r>
            <a:r>
              <a:rPr lang="en-US" b="1" dirty="0" smtClean="0"/>
              <a:t> identify top bird conservation priorities?</a:t>
            </a:r>
            <a:endParaRPr lang="en-US" b="1" dirty="0"/>
          </a:p>
        </p:txBody>
      </p:sp>
      <p:sp>
        <p:nvSpPr>
          <p:cNvPr id="3" name="Content Placeholder 2"/>
          <p:cNvSpPr>
            <a:spLocks noGrp="1"/>
          </p:cNvSpPr>
          <p:nvPr>
            <p:ph idx="1"/>
          </p:nvPr>
        </p:nvSpPr>
        <p:spPr>
          <a:xfrm>
            <a:off x="416171" y="1726165"/>
            <a:ext cx="11359660" cy="2957804"/>
          </a:xfrm>
        </p:spPr>
        <p:txBody>
          <a:bodyPr>
            <a:normAutofit/>
          </a:bodyPr>
          <a:lstStyle/>
          <a:p>
            <a:pPr marL="0" indent="0">
              <a:buNone/>
            </a:pPr>
            <a:r>
              <a:rPr lang="en-US" dirty="0" smtClean="0"/>
              <a:t>Support</a:t>
            </a:r>
            <a:r>
              <a:rPr lang="en-US" dirty="0"/>
              <a:t>, develop, integrate, and promote priorities of </a:t>
            </a:r>
            <a:r>
              <a:rPr lang="en-US" dirty="0" smtClean="0"/>
              <a:t>regional, national, </a:t>
            </a:r>
            <a:r>
              <a:rPr lang="en-US" dirty="0"/>
              <a:t>and international bird conservation </a:t>
            </a:r>
            <a:r>
              <a:rPr lang="en-US" dirty="0" smtClean="0"/>
              <a:t>partnerships.</a:t>
            </a:r>
          </a:p>
          <a:p>
            <a:pPr marL="457200" lvl="1" indent="0">
              <a:buNone/>
            </a:pPr>
            <a:r>
              <a:rPr lang="en-US" sz="2800" i="1" dirty="0" smtClean="0"/>
              <a:t>Identify </a:t>
            </a:r>
            <a:r>
              <a:rPr lang="en-US" sz="2800" i="1" dirty="0"/>
              <a:t>and support common priorities among Joint Ventures and between Bird Conservation Plan Partnerships</a:t>
            </a:r>
            <a:r>
              <a:rPr lang="en-US" sz="2800" i="1" dirty="0" smtClean="0"/>
              <a:t>.</a:t>
            </a:r>
          </a:p>
          <a:p>
            <a:pPr marL="0" indent="0">
              <a:buNone/>
            </a:pPr>
            <a:r>
              <a:rPr lang="en-US" dirty="0" smtClean="0"/>
              <a:t>Facilitate </a:t>
            </a:r>
            <a:r>
              <a:rPr lang="en-US" dirty="0"/>
              <a:t>coordinated communication with government leadership about highest priority programs, initiatives, and needs of bird conservation</a:t>
            </a:r>
            <a:r>
              <a:rPr lang="en-US" dirty="0" smtClean="0"/>
              <a:t>.</a:t>
            </a:r>
          </a:p>
          <a:p>
            <a:pPr marL="0" indent="0">
              <a:buNone/>
            </a:pPr>
            <a:endParaRPr lang="en-US" sz="2400" dirty="0" smtClean="0"/>
          </a:p>
          <a:p>
            <a:pPr marL="0" indent="0">
              <a:buNone/>
            </a:pPr>
            <a:endParaRPr lang="en-US" sz="2400" dirty="0"/>
          </a:p>
          <a:p>
            <a:pPr marL="0" indent="0">
              <a:buNone/>
            </a:pPr>
            <a:endParaRPr lang="en-US" sz="2400" b="1" dirty="0" smtClean="0"/>
          </a:p>
          <a:p>
            <a:pPr marL="0" indent="0">
              <a:buNone/>
            </a:pPr>
            <a:endParaRPr lang="en-US" dirty="0"/>
          </a:p>
          <a:p>
            <a:pPr marL="0" indent="0">
              <a:buNone/>
            </a:pPr>
            <a:endParaRPr lang="en-US" dirty="0"/>
          </a:p>
        </p:txBody>
      </p:sp>
      <p:sp>
        <p:nvSpPr>
          <p:cNvPr id="4" name="TextBox 3"/>
          <p:cNvSpPr txBox="1"/>
          <p:nvPr/>
        </p:nvSpPr>
        <p:spPr>
          <a:xfrm>
            <a:off x="8408528" y="6488668"/>
            <a:ext cx="3783472" cy="369332"/>
          </a:xfrm>
          <a:prstGeom prst="rect">
            <a:avLst/>
          </a:prstGeom>
          <a:noFill/>
        </p:spPr>
        <p:txBody>
          <a:bodyPr wrap="none" rtlCol="0">
            <a:spAutoFit/>
          </a:bodyPr>
          <a:lstStyle/>
          <a:p>
            <a:r>
              <a:rPr lang="en-US" dirty="0" smtClean="0"/>
              <a:t>© Stan </a:t>
            </a:r>
            <a:r>
              <a:rPr lang="en-US" dirty="0" err="1" smtClean="0"/>
              <a:t>Lupo</a:t>
            </a:r>
            <a:r>
              <a:rPr lang="en-US" dirty="0" smtClean="0"/>
              <a:t>, Flickr Creative Commons</a:t>
            </a:r>
            <a:endParaRPr lang="en-US" dirty="0"/>
          </a:p>
        </p:txBody>
      </p:sp>
      <p:sp>
        <p:nvSpPr>
          <p:cNvPr id="5" name="TextBox 4"/>
          <p:cNvSpPr txBox="1"/>
          <p:nvPr/>
        </p:nvSpPr>
        <p:spPr>
          <a:xfrm>
            <a:off x="186612" y="77619"/>
            <a:ext cx="3256789" cy="707886"/>
          </a:xfrm>
          <a:prstGeom prst="rect">
            <a:avLst/>
          </a:prstGeom>
          <a:noFill/>
        </p:spPr>
        <p:txBody>
          <a:bodyPr wrap="none" rtlCol="0">
            <a:spAutoFit/>
          </a:bodyPr>
          <a:lstStyle/>
          <a:p>
            <a:r>
              <a:rPr lang="en-US" sz="4000" b="1" dirty="0" smtClean="0"/>
              <a:t>BACKGROUND</a:t>
            </a:r>
            <a:endParaRPr lang="en-US" sz="4000" b="1" dirty="0"/>
          </a:p>
        </p:txBody>
      </p:sp>
    </p:spTree>
    <p:extLst>
      <p:ext uri="{BB962C8B-B14F-4D97-AF65-F5344CB8AC3E}">
        <p14:creationId xmlns:p14="http://schemas.microsoft.com/office/powerpoint/2010/main" val="43523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79" y="197174"/>
            <a:ext cx="11763144" cy="1798773"/>
          </a:xfrm>
        </p:spPr>
        <p:txBody>
          <a:bodyPr>
            <a:normAutofit fontScale="90000"/>
          </a:bodyPr>
          <a:lstStyle/>
          <a:p>
            <a:r>
              <a:rPr lang="en-US" b="1" dirty="0" smtClean="0"/>
              <a:t>Is the proposed process appropriate to identify highest-priority actions or 	opportunities that NABCI  wants to 	elevate over 			the next ~3 years? </a:t>
            </a:r>
            <a:endParaRPr lang="en-US" b="1" dirty="0"/>
          </a:p>
        </p:txBody>
      </p:sp>
      <p:sp>
        <p:nvSpPr>
          <p:cNvPr id="3" name="Content Placeholder 2"/>
          <p:cNvSpPr>
            <a:spLocks noGrp="1"/>
          </p:cNvSpPr>
          <p:nvPr>
            <p:ph idx="1"/>
          </p:nvPr>
        </p:nvSpPr>
        <p:spPr>
          <a:xfrm>
            <a:off x="5914053" y="2131794"/>
            <a:ext cx="6277947" cy="4726206"/>
          </a:xfrm>
        </p:spPr>
        <p:txBody>
          <a:bodyPr>
            <a:normAutofit/>
          </a:bodyPr>
          <a:lstStyle/>
          <a:p>
            <a:pPr marL="0" indent="0">
              <a:buNone/>
            </a:pPr>
            <a:r>
              <a:rPr lang="en-US" b="1" dirty="0" smtClean="0"/>
              <a:t>Process</a:t>
            </a:r>
          </a:p>
          <a:p>
            <a:pPr marL="0" indent="0">
              <a:buNone/>
            </a:pPr>
            <a:r>
              <a:rPr lang="en-US" dirty="0" smtClean="0"/>
              <a:t>-Extract all priorities from past State of the Birds reports; organize into comparable categories</a:t>
            </a:r>
          </a:p>
          <a:p>
            <a:pPr marL="0" indent="0">
              <a:buNone/>
            </a:pPr>
            <a:r>
              <a:rPr lang="en-US" dirty="0" smtClean="0"/>
              <a:t>-From this comprehensive list, develop a survey that asks NABCI Committee members which opportunities should be elevated</a:t>
            </a:r>
          </a:p>
          <a:p>
            <a:pPr marL="0" indent="0">
              <a:buNone/>
            </a:pPr>
            <a:r>
              <a:rPr lang="en-US" dirty="0" smtClean="0"/>
              <a:t>-Develop a short list of key (elevated) priorities</a:t>
            </a:r>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2600830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9879" y="197174"/>
            <a:ext cx="4451221" cy="806125"/>
          </a:xfrm>
        </p:spPr>
        <p:txBody>
          <a:bodyPr>
            <a:normAutofit/>
          </a:bodyPr>
          <a:lstStyle/>
          <a:p>
            <a:r>
              <a:rPr lang="en-US" b="1" dirty="0" smtClean="0"/>
              <a:t>Team Will:</a:t>
            </a:r>
            <a:endParaRPr lang="en-US" b="1" dirty="0"/>
          </a:p>
        </p:txBody>
      </p:sp>
      <p:sp>
        <p:nvSpPr>
          <p:cNvPr id="3" name="Content Placeholder 2"/>
          <p:cNvSpPr>
            <a:spLocks noGrp="1"/>
          </p:cNvSpPr>
          <p:nvPr>
            <p:ph idx="1"/>
          </p:nvPr>
        </p:nvSpPr>
        <p:spPr>
          <a:xfrm>
            <a:off x="5914053" y="1003299"/>
            <a:ext cx="6277947" cy="5854701"/>
          </a:xfrm>
        </p:spPr>
        <p:txBody>
          <a:bodyPr>
            <a:noAutofit/>
          </a:bodyPr>
          <a:lstStyle/>
          <a:p>
            <a:pPr marL="0" indent="0">
              <a:buNone/>
            </a:pPr>
            <a:r>
              <a:rPr lang="en-US" sz="3600" b="1" dirty="0" smtClean="0"/>
              <a:t>-Evaluate feedback on categories, what’s missing from priorities list</a:t>
            </a:r>
          </a:p>
          <a:p>
            <a:pPr marL="0" indent="0">
              <a:buNone/>
            </a:pPr>
            <a:r>
              <a:rPr lang="en-US" sz="3600" b="1" dirty="0" smtClean="0"/>
              <a:t>-Develop new draft of comprehensive document</a:t>
            </a:r>
          </a:p>
          <a:p>
            <a:pPr marL="0" indent="0">
              <a:buNone/>
            </a:pPr>
            <a:r>
              <a:rPr lang="en-US" sz="3600" b="1" dirty="0" smtClean="0"/>
              <a:t>-Develop and distribute survey to NABCI committee members on which priorities to elevate</a:t>
            </a:r>
          </a:p>
          <a:p>
            <a:pPr marL="0" indent="0">
              <a:buNone/>
            </a:pPr>
            <a:r>
              <a:rPr lang="en-US" sz="3600" b="1" dirty="0" smtClean="0"/>
              <a:t>-Evaluate results of survey (and develop short list of top priorities)</a:t>
            </a:r>
            <a:endParaRPr lang="en-US" sz="3600" dirty="0" smtClean="0"/>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1035093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0" b="-4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344209"/>
            <a:ext cx="4432300" cy="1325563"/>
          </a:xfrm>
        </p:spPr>
        <p:txBody>
          <a:bodyPr/>
          <a:lstStyle/>
          <a:p>
            <a:r>
              <a:rPr lang="en-US" b="1" dirty="0" smtClean="0"/>
              <a:t>The Team (Who’s With Me?</a:t>
            </a:r>
            <a:endParaRPr lang="en-US" b="1" dirty="0"/>
          </a:p>
        </p:txBody>
      </p:sp>
      <p:sp>
        <p:nvSpPr>
          <p:cNvPr id="3" name="Content Placeholder 2"/>
          <p:cNvSpPr>
            <a:spLocks noGrp="1"/>
          </p:cNvSpPr>
          <p:nvPr>
            <p:ph idx="1"/>
          </p:nvPr>
        </p:nvSpPr>
        <p:spPr>
          <a:xfrm>
            <a:off x="254000" y="1825625"/>
            <a:ext cx="5295900" cy="4351338"/>
          </a:xfrm>
        </p:spPr>
        <p:txBody>
          <a:bodyPr>
            <a:normAutofit/>
          </a:bodyPr>
          <a:lstStyle/>
          <a:p>
            <a:r>
              <a:rPr lang="en-US" sz="4000" dirty="0" smtClean="0"/>
              <a:t>Greg Butcher</a:t>
            </a:r>
          </a:p>
          <a:p>
            <a:r>
              <a:rPr lang="en-US" sz="4000" dirty="0" smtClean="0"/>
              <a:t>Tammy VerCauteren</a:t>
            </a:r>
          </a:p>
          <a:p>
            <a:r>
              <a:rPr lang="en-US" sz="4000" dirty="0" smtClean="0"/>
              <a:t>Gray Anderson</a:t>
            </a:r>
          </a:p>
          <a:p>
            <a:r>
              <a:rPr lang="en-US" sz="4000" dirty="0" smtClean="0"/>
              <a:t>Becky Keller</a:t>
            </a:r>
          </a:p>
          <a:p>
            <a:r>
              <a:rPr lang="en-US" sz="4000" dirty="0" smtClean="0"/>
              <a:t>Bob Ford</a:t>
            </a:r>
          </a:p>
          <a:p>
            <a:r>
              <a:rPr lang="en-US" sz="4000" dirty="0" smtClean="0"/>
              <a:t>Todd Fearer</a:t>
            </a:r>
            <a:endParaRPr lang="en-US" sz="4000" dirty="0"/>
          </a:p>
        </p:txBody>
      </p:sp>
      <p:sp>
        <p:nvSpPr>
          <p:cNvPr id="4" name="TextBox 3"/>
          <p:cNvSpPr txBox="1"/>
          <p:nvPr/>
        </p:nvSpPr>
        <p:spPr>
          <a:xfrm>
            <a:off x="254000" y="6488668"/>
            <a:ext cx="2469587" cy="369332"/>
          </a:xfrm>
          <a:prstGeom prst="rect">
            <a:avLst/>
          </a:prstGeom>
          <a:noFill/>
        </p:spPr>
        <p:txBody>
          <a:bodyPr wrap="none" rtlCol="0">
            <a:spAutoFit/>
          </a:bodyPr>
          <a:lstStyle/>
          <a:p>
            <a:r>
              <a:rPr lang="en-US" dirty="0" smtClean="0"/>
              <a:t>© Teddy </a:t>
            </a:r>
            <a:r>
              <a:rPr lang="en-US" dirty="0" err="1" smtClean="0"/>
              <a:t>Llovet</a:t>
            </a:r>
            <a:r>
              <a:rPr lang="en-US" dirty="0" smtClean="0"/>
              <a:t> via Flickr</a:t>
            </a:r>
            <a:endParaRPr lang="en-US" dirty="0"/>
          </a:p>
        </p:txBody>
      </p:sp>
      <p:sp>
        <p:nvSpPr>
          <p:cNvPr id="5" name="TextBox 4"/>
          <p:cNvSpPr txBox="1"/>
          <p:nvPr/>
        </p:nvSpPr>
        <p:spPr>
          <a:xfrm>
            <a:off x="9029700" y="4343400"/>
            <a:ext cx="2942344" cy="707886"/>
          </a:xfrm>
          <a:prstGeom prst="rect">
            <a:avLst/>
          </a:prstGeom>
          <a:noFill/>
        </p:spPr>
        <p:txBody>
          <a:bodyPr wrap="none" rtlCol="0">
            <a:spAutoFit/>
          </a:bodyPr>
          <a:lstStyle/>
          <a:p>
            <a:r>
              <a:rPr lang="en-US" sz="4000" dirty="0" smtClean="0"/>
              <a:t>Anyone else?</a:t>
            </a:r>
            <a:endParaRPr lang="en-US" sz="4000" dirty="0"/>
          </a:p>
        </p:txBody>
      </p:sp>
    </p:spTree>
    <p:extLst>
      <p:ext uri="{BB962C8B-B14F-4D97-AF65-F5344CB8AC3E}">
        <p14:creationId xmlns:p14="http://schemas.microsoft.com/office/powerpoint/2010/main" val="402211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12014200" cy="1325563"/>
          </a:xfrm>
        </p:spPr>
        <p:txBody>
          <a:bodyPr>
            <a:noAutofit/>
          </a:bodyPr>
          <a:lstStyle/>
          <a:p>
            <a:r>
              <a:rPr lang="en-US" sz="6000" b="1" dirty="0" smtClean="0"/>
              <a:t>PRIORITY:  OBTAIN FLOATY FLAMINGO</a:t>
            </a:r>
            <a:endParaRPr lang="en-US" sz="6000" b="1" dirty="0"/>
          </a:p>
        </p:txBody>
      </p:sp>
      <p:sp>
        <p:nvSpPr>
          <p:cNvPr id="3" name="Content Placeholder 2"/>
          <p:cNvSpPr>
            <a:spLocks noGrp="1"/>
          </p:cNvSpPr>
          <p:nvPr>
            <p:ph idx="1"/>
          </p:nvPr>
        </p:nvSpPr>
        <p:spPr>
          <a:xfrm>
            <a:off x="355600" y="4759325"/>
            <a:ext cx="6324600" cy="1831975"/>
          </a:xfrm>
        </p:spPr>
        <p:txBody>
          <a:bodyPr>
            <a:noAutofit/>
          </a:bodyPr>
          <a:lstStyle/>
          <a:p>
            <a:pPr marL="0" indent="0">
              <a:buNone/>
            </a:pPr>
            <a:r>
              <a:rPr lang="en-US" sz="6000" b="1" dirty="0" smtClean="0"/>
              <a:t>STATUS:</a:t>
            </a:r>
          </a:p>
          <a:p>
            <a:pPr marL="0" indent="0">
              <a:buNone/>
            </a:pPr>
            <a:r>
              <a:rPr lang="en-US" sz="6000" b="1" dirty="0" smtClean="0"/>
              <a:t>ACCOMPLISHED</a:t>
            </a:r>
            <a:endParaRPr lang="en-US" sz="6000" b="1" dirty="0"/>
          </a:p>
        </p:txBody>
      </p:sp>
    </p:spTree>
    <p:extLst>
      <p:ext uri="{BB962C8B-B14F-4D97-AF65-F5344CB8AC3E}">
        <p14:creationId xmlns:p14="http://schemas.microsoft.com/office/powerpoint/2010/main" val="2286158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12" y="872315"/>
            <a:ext cx="10515600" cy="830026"/>
          </a:xfrm>
        </p:spPr>
        <p:txBody>
          <a:bodyPr>
            <a:normAutofit/>
          </a:bodyPr>
          <a:lstStyle/>
          <a:p>
            <a:pPr marL="0" indent="0" algn="ctr">
              <a:buNone/>
            </a:pPr>
            <a:r>
              <a:rPr lang="en-US" sz="3600" dirty="0" smtClean="0"/>
              <a:t>Where else are bird conservation priorities compiled?</a:t>
            </a:r>
          </a:p>
        </p:txBody>
      </p:sp>
      <p:sp>
        <p:nvSpPr>
          <p:cNvPr id="4" name="TextBox 3"/>
          <p:cNvSpPr txBox="1"/>
          <p:nvPr/>
        </p:nvSpPr>
        <p:spPr>
          <a:xfrm>
            <a:off x="8408528" y="6488668"/>
            <a:ext cx="3783472" cy="369332"/>
          </a:xfrm>
          <a:prstGeom prst="rect">
            <a:avLst/>
          </a:prstGeom>
          <a:noFill/>
        </p:spPr>
        <p:txBody>
          <a:bodyPr wrap="none" rtlCol="0">
            <a:spAutoFit/>
          </a:bodyPr>
          <a:lstStyle/>
          <a:p>
            <a:r>
              <a:rPr lang="en-US" dirty="0" smtClean="0"/>
              <a:t>© Stan </a:t>
            </a:r>
            <a:r>
              <a:rPr lang="en-US" dirty="0" err="1" smtClean="0"/>
              <a:t>Lupo</a:t>
            </a:r>
            <a:r>
              <a:rPr lang="en-US" dirty="0" smtClean="0"/>
              <a:t>, Flickr Creative Commons</a:t>
            </a:r>
            <a:endParaRPr lang="en-US" dirty="0"/>
          </a:p>
        </p:txBody>
      </p:sp>
      <p:sp>
        <p:nvSpPr>
          <p:cNvPr id="6" name="TextBox 5"/>
          <p:cNvSpPr txBox="1"/>
          <p:nvPr/>
        </p:nvSpPr>
        <p:spPr>
          <a:xfrm>
            <a:off x="506549" y="1532064"/>
            <a:ext cx="9875725" cy="3293209"/>
          </a:xfrm>
          <a:prstGeom prst="rect">
            <a:avLst/>
          </a:prstGeom>
          <a:noFill/>
        </p:spPr>
        <p:txBody>
          <a:bodyPr wrap="square" rtlCol="0">
            <a:spAutoFit/>
          </a:bodyPr>
          <a:lstStyle/>
          <a:p>
            <a:r>
              <a:rPr lang="en-US" sz="3600" dirty="0" smtClean="0"/>
              <a:t>-State of the Birds reports</a:t>
            </a:r>
          </a:p>
          <a:p>
            <a:r>
              <a:rPr lang="en-US" sz="3600" dirty="0" smtClean="0"/>
              <a:t>-Bird Conservation Partnership Plans</a:t>
            </a:r>
          </a:p>
          <a:p>
            <a:r>
              <a:rPr lang="en-US" sz="3600" dirty="0" smtClean="0"/>
              <a:t>-Transitional Unified Science Team</a:t>
            </a:r>
          </a:p>
          <a:p>
            <a:r>
              <a:rPr lang="en-US" sz="3600" dirty="0" smtClean="0"/>
              <a:t>-Bird Partnership Workshop and Workshop Outcomes Oversight Team</a:t>
            </a:r>
          </a:p>
          <a:p>
            <a:endParaRPr lang="en-US" sz="2800" dirty="0"/>
          </a:p>
        </p:txBody>
      </p:sp>
      <p:sp>
        <p:nvSpPr>
          <p:cNvPr id="5" name="TextBox 4"/>
          <p:cNvSpPr txBox="1"/>
          <p:nvPr/>
        </p:nvSpPr>
        <p:spPr>
          <a:xfrm>
            <a:off x="186612" y="77619"/>
            <a:ext cx="3256789" cy="707886"/>
          </a:xfrm>
          <a:prstGeom prst="rect">
            <a:avLst/>
          </a:prstGeom>
          <a:noFill/>
        </p:spPr>
        <p:txBody>
          <a:bodyPr wrap="none" rtlCol="0">
            <a:spAutoFit/>
          </a:bodyPr>
          <a:lstStyle/>
          <a:p>
            <a:r>
              <a:rPr lang="en-US" sz="4000" b="1" dirty="0" smtClean="0"/>
              <a:t>BACKGROUND</a:t>
            </a:r>
            <a:endParaRPr lang="en-US" sz="4000" b="1" dirty="0"/>
          </a:p>
        </p:txBody>
      </p:sp>
    </p:spTree>
    <p:extLst>
      <p:ext uri="{BB962C8B-B14F-4D97-AF65-F5344CB8AC3E}">
        <p14:creationId xmlns:p14="http://schemas.microsoft.com/office/powerpoint/2010/main" val="201982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79" y="197175"/>
            <a:ext cx="4256315" cy="717226"/>
          </a:xfrm>
        </p:spPr>
        <p:txBody>
          <a:bodyPr>
            <a:normAutofit/>
          </a:bodyPr>
          <a:lstStyle/>
          <a:p>
            <a:r>
              <a:rPr lang="en-US" b="1" dirty="0" smtClean="0"/>
              <a:t>The Process: Part I</a:t>
            </a:r>
            <a:endParaRPr lang="en-US" b="1" dirty="0"/>
          </a:p>
        </p:txBody>
      </p:sp>
      <p:sp>
        <p:nvSpPr>
          <p:cNvPr id="3" name="Content Placeholder 2"/>
          <p:cNvSpPr>
            <a:spLocks noGrp="1"/>
          </p:cNvSpPr>
          <p:nvPr>
            <p:ph idx="1"/>
          </p:nvPr>
        </p:nvSpPr>
        <p:spPr>
          <a:xfrm>
            <a:off x="5914053" y="765110"/>
            <a:ext cx="6085114" cy="6092890"/>
          </a:xfrm>
        </p:spPr>
        <p:txBody>
          <a:bodyPr/>
          <a:lstStyle/>
          <a:p>
            <a:pPr marL="0" indent="0">
              <a:buNone/>
            </a:pPr>
            <a:r>
              <a:rPr lang="en-US" b="1" dirty="0" smtClean="0"/>
              <a:t>Goal</a:t>
            </a:r>
            <a:r>
              <a:rPr lang="en-US" dirty="0" smtClean="0"/>
              <a:t>: Develop a process for identifying top national bird conservation priorities that is broadly representative and yields a product that is useful and can generate broad support</a:t>
            </a:r>
          </a:p>
          <a:p>
            <a:pPr marL="0" indent="0">
              <a:buNone/>
            </a:pPr>
            <a:r>
              <a:rPr lang="en-US" b="1" dirty="0" smtClean="0"/>
              <a:t>Who Involved</a:t>
            </a:r>
            <a:r>
              <a:rPr lang="en-US" dirty="0" smtClean="0"/>
              <a:t>: 1) Original team consisting of potential audience for priorities document discussed options; 2) Small team drafted process</a:t>
            </a:r>
          </a:p>
          <a:p>
            <a:pPr marL="0" indent="0">
              <a:buNone/>
            </a:pPr>
            <a:r>
              <a:rPr lang="en-US" b="1" dirty="0" smtClean="0"/>
              <a:t>Outcome</a:t>
            </a:r>
            <a:r>
              <a:rPr lang="en-US" dirty="0" smtClean="0"/>
              <a:t>:  Draft process developed, revised and generally agreed was reasonable path forward</a:t>
            </a:r>
            <a:endParaRPr lang="en-US" dirty="0"/>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492660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79" y="197175"/>
            <a:ext cx="4610878" cy="717226"/>
          </a:xfrm>
        </p:spPr>
        <p:txBody>
          <a:bodyPr>
            <a:normAutofit/>
          </a:bodyPr>
          <a:lstStyle/>
          <a:p>
            <a:r>
              <a:rPr lang="en-US" b="1" dirty="0" smtClean="0"/>
              <a:t>The Process: Part II</a:t>
            </a:r>
            <a:endParaRPr lang="en-US" b="1" dirty="0"/>
          </a:p>
        </p:txBody>
      </p:sp>
      <p:sp>
        <p:nvSpPr>
          <p:cNvPr id="3" name="Content Placeholder 2"/>
          <p:cNvSpPr>
            <a:spLocks noGrp="1"/>
          </p:cNvSpPr>
          <p:nvPr>
            <p:ph idx="1"/>
          </p:nvPr>
        </p:nvSpPr>
        <p:spPr>
          <a:xfrm>
            <a:off x="5914053" y="765110"/>
            <a:ext cx="6277947" cy="6092890"/>
          </a:xfrm>
        </p:spPr>
        <p:txBody>
          <a:bodyPr>
            <a:normAutofit lnSpcReduction="10000"/>
          </a:bodyPr>
          <a:lstStyle/>
          <a:p>
            <a:pPr marL="0" indent="0">
              <a:buNone/>
            </a:pPr>
            <a:r>
              <a:rPr lang="en-US" b="1" dirty="0" smtClean="0"/>
              <a:t>Goal</a:t>
            </a:r>
            <a:r>
              <a:rPr lang="en-US" dirty="0" smtClean="0"/>
              <a:t>: Extract all priorities from past State of the Birds reports; organize by ecosystem and by category</a:t>
            </a:r>
          </a:p>
          <a:p>
            <a:pPr marL="0" indent="0">
              <a:buNone/>
            </a:pPr>
            <a:r>
              <a:rPr lang="en-US" b="1" dirty="0"/>
              <a:t>Who’s Involved</a:t>
            </a:r>
            <a:r>
              <a:rPr lang="en-US" dirty="0"/>
              <a:t>: NABCI </a:t>
            </a:r>
            <a:r>
              <a:rPr lang="en-US" dirty="0" smtClean="0"/>
              <a:t>Coordinator, small and diverse team with broad bird conservation perspectives</a:t>
            </a:r>
          </a:p>
          <a:p>
            <a:pPr marL="0" indent="0">
              <a:buNone/>
            </a:pPr>
            <a:r>
              <a:rPr lang="en-US" b="1" dirty="0" smtClean="0"/>
              <a:t>Intermediate Outcome</a:t>
            </a:r>
            <a:r>
              <a:rPr lang="en-US" dirty="0" smtClean="0"/>
              <a:t>: Draft documents include:</a:t>
            </a:r>
          </a:p>
          <a:p>
            <a:pPr marL="514350" indent="-514350">
              <a:buAutoNum type="arabicParenR"/>
            </a:pPr>
            <a:r>
              <a:rPr lang="en-US" dirty="0" smtClean="0"/>
              <a:t>Opportunities, Needs and Threats by Ecosystem</a:t>
            </a:r>
          </a:p>
          <a:p>
            <a:pPr marL="514350" indent="-514350">
              <a:buAutoNum type="arabicParenR"/>
            </a:pPr>
            <a:r>
              <a:rPr lang="en-US" dirty="0" smtClean="0"/>
              <a:t>General Opportunities, Needs, and Threats</a:t>
            </a:r>
          </a:p>
          <a:p>
            <a:pPr marL="0" indent="0">
              <a:buNone/>
            </a:pPr>
            <a:r>
              <a:rPr lang="en-US" b="1" dirty="0" smtClean="0"/>
              <a:t>Product</a:t>
            </a:r>
            <a:r>
              <a:rPr lang="en-US" dirty="0" smtClean="0"/>
              <a:t>: Comprehensive Priorities Document</a:t>
            </a:r>
            <a:endParaRPr lang="en-US" dirty="0"/>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271210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289" y="0"/>
            <a:ext cx="3676262" cy="2146041"/>
          </a:xfrm>
        </p:spPr>
        <p:txBody>
          <a:bodyPr>
            <a:normAutofit/>
          </a:bodyPr>
          <a:lstStyle/>
          <a:p>
            <a:r>
              <a:rPr lang="en-US" b="1" dirty="0" smtClean="0"/>
              <a:t>Product #1: </a:t>
            </a:r>
            <a:br>
              <a:rPr lang="en-US" b="1" dirty="0" smtClean="0"/>
            </a:br>
            <a:r>
              <a:rPr lang="en-US" b="1" dirty="0" smtClean="0"/>
              <a:t>Comprehensive Priorities </a:t>
            </a:r>
            <a:endParaRPr lang="en-US" b="1" dirty="0"/>
          </a:p>
        </p:txBody>
      </p:sp>
      <p:sp>
        <p:nvSpPr>
          <p:cNvPr id="3" name="Content Placeholder 2"/>
          <p:cNvSpPr>
            <a:spLocks noGrp="1"/>
          </p:cNvSpPr>
          <p:nvPr>
            <p:ph idx="1"/>
          </p:nvPr>
        </p:nvSpPr>
        <p:spPr>
          <a:xfrm>
            <a:off x="5523722" y="242595"/>
            <a:ext cx="6668278" cy="6858000"/>
          </a:xfrm>
        </p:spPr>
        <p:txBody>
          <a:bodyPr>
            <a:normAutofit/>
          </a:bodyPr>
          <a:lstStyle/>
          <a:p>
            <a:pPr marL="0" indent="0">
              <a:buNone/>
            </a:pPr>
            <a:r>
              <a:rPr lang="en-US" b="1" dirty="0" smtClean="0"/>
              <a:t>What it is:  </a:t>
            </a:r>
            <a:r>
              <a:rPr lang="en-US" dirty="0" smtClean="0"/>
              <a:t>Comprehensive list of opportunities and needs from SOTB reports, organized into categories.</a:t>
            </a:r>
          </a:p>
          <a:p>
            <a:pPr marL="0" indent="0">
              <a:buNone/>
            </a:pPr>
            <a:r>
              <a:rPr lang="en-US" b="1" dirty="0" smtClean="0"/>
              <a:t>Intended Audience</a:t>
            </a:r>
            <a:r>
              <a:rPr lang="en-US" dirty="0" smtClean="0"/>
              <a:t>: Bird conservation community, bird conservation partners, bird conservation leadership</a:t>
            </a:r>
          </a:p>
          <a:p>
            <a:pPr marL="0" indent="0">
              <a:buNone/>
            </a:pPr>
            <a:r>
              <a:rPr lang="en-US" b="1" dirty="0" smtClean="0"/>
              <a:t>Potential Uses</a:t>
            </a:r>
            <a:r>
              <a:rPr lang="en-US" dirty="0" smtClean="0"/>
              <a:t>:  </a:t>
            </a:r>
          </a:p>
          <a:p>
            <a:pPr marL="514350" indent="-514350">
              <a:buAutoNum type="arabicParenR"/>
            </a:pPr>
            <a:r>
              <a:rPr lang="en-US" dirty="0" smtClean="0"/>
              <a:t>Communicating the importance of bird conservation work </a:t>
            </a:r>
          </a:p>
          <a:p>
            <a:pPr marL="514350" indent="-514350">
              <a:buAutoNum type="arabicParenR"/>
            </a:pPr>
            <a:r>
              <a:rPr lang="en-US" dirty="0" smtClean="0"/>
              <a:t>Justification for partners seeking funding</a:t>
            </a:r>
          </a:p>
          <a:p>
            <a:pPr marL="514350" indent="-514350">
              <a:buAutoNum type="arabicParenR"/>
            </a:pPr>
            <a:r>
              <a:rPr lang="en-US" dirty="0" smtClean="0"/>
              <a:t>Evaluating progress on identified priorities</a:t>
            </a:r>
          </a:p>
          <a:p>
            <a:pPr marL="514350" indent="-514350">
              <a:buAutoNum type="arabicParenR"/>
            </a:pPr>
            <a:r>
              <a:rPr lang="en-US" dirty="0" smtClean="0"/>
              <a:t>Evaluating effectiveness of past SOTB</a:t>
            </a:r>
            <a:endParaRPr lang="en-US" dirty="0"/>
          </a:p>
        </p:txBody>
      </p:sp>
      <p:sp>
        <p:nvSpPr>
          <p:cNvPr id="4" name="TextBox 3"/>
          <p:cNvSpPr txBox="1"/>
          <p:nvPr/>
        </p:nvSpPr>
        <p:spPr>
          <a:xfrm flipH="1">
            <a:off x="10701278" y="6488668"/>
            <a:ext cx="1652452" cy="369332"/>
          </a:xfrm>
          <a:prstGeom prst="rect">
            <a:avLst/>
          </a:prstGeom>
          <a:noFill/>
        </p:spPr>
        <p:txBody>
          <a:bodyPr wrap="square" rtlCol="0">
            <a:spAutoFit/>
          </a:bodyPr>
          <a:lstStyle/>
          <a:p>
            <a:r>
              <a:rPr lang="en-US" dirty="0" smtClean="0"/>
              <a:t>© Peter Miller</a:t>
            </a:r>
            <a:endParaRPr lang="en-US" dirty="0"/>
          </a:p>
        </p:txBody>
      </p:sp>
    </p:spTree>
    <p:extLst>
      <p:ext uri="{BB962C8B-B14F-4D97-AF65-F5344CB8AC3E}">
        <p14:creationId xmlns:p14="http://schemas.microsoft.com/office/powerpoint/2010/main" val="2619575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79" y="197175"/>
            <a:ext cx="5691674" cy="717226"/>
          </a:xfrm>
        </p:spPr>
        <p:txBody>
          <a:bodyPr>
            <a:normAutofit/>
          </a:bodyPr>
          <a:lstStyle/>
          <a:p>
            <a:r>
              <a:rPr lang="en-US" b="1" dirty="0" smtClean="0"/>
              <a:t>The Process: Next Steps</a:t>
            </a:r>
            <a:endParaRPr lang="en-US" b="1" dirty="0"/>
          </a:p>
        </p:txBody>
      </p:sp>
      <p:sp>
        <p:nvSpPr>
          <p:cNvPr id="3" name="Content Placeholder 2"/>
          <p:cNvSpPr>
            <a:spLocks noGrp="1"/>
          </p:cNvSpPr>
          <p:nvPr>
            <p:ph idx="1"/>
          </p:nvPr>
        </p:nvSpPr>
        <p:spPr>
          <a:xfrm>
            <a:off x="5914053" y="765110"/>
            <a:ext cx="6010469" cy="5654351"/>
          </a:xfrm>
        </p:spPr>
        <p:txBody>
          <a:bodyPr>
            <a:normAutofit/>
          </a:bodyPr>
          <a:lstStyle/>
          <a:p>
            <a:pPr marL="514350" indent="-514350">
              <a:buAutoNum type="arabicParenR"/>
            </a:pPr>
            <a:r>
              <a:rPr lang="en-US" dirty="0" smtClean="0"/>
              <a:t>Ask for feedback/buy-in on process and early document at NABCI meeting</a:t>
            </a:r>
          </a:p>
          <a:p>
            <a:pPr marL="514350" indent="-514350">
              <a:buAutoNum type="arabicParenR"/>
            </a:pPr>
            <a:r>
              <a:rPr lang="en-US" dirty="0" smtClean="0"/>
              <a:t>Post-meeting survey of NABCI Committee members to further prioritize items from comprehensive document</a:t>
            </a:r>
          </a:p>
          <a:p>
            <a:pPr marL="514350" indent="-514350">
              <a:buAutoNum type="arabicParenR"/>
            </a:pPr>
            <a:r>
              <a:rPr lang="en-US" dirty="0" smtClean="0"/>
              <a:t>Based on survey, develop short list of 1-2 highest priorities in each category</a:t>
            </a:r>
            <a:endParaRPr lang="en-US" dirty="0"/>
          </a:p>
        </p:txBody>
      </p:sp>
      <p:sp>
        <p:nvSpPr>
          <p:cNvPr id="4" name="TextBox 3"/>
          <p:cNvSpPr txBox="1"/>
          <p:nvPr/>
        </p:nvSpPr>
        <p:spPr>
          <a:xfrm>
            <a:off x="10710312" y="6488668"/>
            <a:ext cx="1481688" cy="369332"/>
          </a:xfrm>
          <a:prstGeom prst="rect">
            <a:avLst/>
          </a:prstGeom>
          <a:noFill/>
        </p:spPr>
        <p:txBody>
          <a:bodyPr wrap="none" rtlCol="0">
            <a:spAutoFit/>
          </a:bodyPr>
          <a:lstStyle/>
          <a:p>
            <a:r>
              <a:rPr lang="en-US" dirty="0" smtClean="0"/>
              <a:t>© John Carrel</a:t>
            </a:r>
            <a:endParaRPr lang="en-US" dirty="0"/>
          </a:p>
        </p:txBody>
      </p:sp>
    </p:spTree>
    <p:extLst>
      <p:ext uri="{BB962C8B-B14F-4D97-AF65-F5344CB8AC3E}">
        <p14:creationId xmlns:p14="http://schemas.microsoft.com/office/powerpoint/2010/main" val="3501569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289" y="0"/>
            <a:ext cx="3918858" cy="1996751"/>
          </a:xfrm>
        </p:spPr>
        <p:txBody>
          <a:bodyPr>
            <a:normAutofit/>
          </a:bodyPr>
          <a:lstStyle/>
          <a:p>
            <a:r>
              <a:rPr lang="en-US" b="1" dirty="0" smtClean="0"/>
              <a:t>Product #2:</a:t>
            </a:r>
            <a:br>
              <a:rPr lang="en-US" b="1" dirty="0" smtClean="0"/>
            </a:br>
            <a:r>
              <a:rPr lang="en-US" b="1" dirty="0" smtClean="0"/>
              <a:t>Short list of top priorities</a:t>
            </a:r>
            <a:endParaRPr lang="en-US" b="1" dirty="0"/>
          </a:p>
        </p:txBody>
      </p:sp>
      <p:sp>
        <p:nvSpPr>
          <p:cNvPr id="3" name="Content Placeholder 2"/>
          <p:cNvSpPr>
            <a:spLocks noGrp="1"/>
          </p:cNvSpPr>
          <p:nvPr>
            <p:ph idx="1"/>
          </p:nvPr>
        </p:nvSpPr>
        <p:spPr>
          <a:xfrm>
            <a:off x="5523722" y="414596"/>
            <a:ext cx="6668278" cy="5505061"/>
          </a:xfrm>
        </p:spPr>
        <p:txBody>
          <a:bodyPr>
            <a:noAutofit/>
          </a:bodyPr>
          <a:lstStyle/>
          <a:p>
            <a:pPr marL="0" indent="0">
              <a:buNone/>
            </a:pPr>
            <a:r>
              <a:rPr lang="en-US" sz="3200" b="1" dirty="0" smtClean="0"/>
              <a:t>What it is:  </a:t>
            </a:r>
            <a:r>
              <a:rPr lang="en-US" sz="3200" dirty="0" smtClean="0"/>
              <a:t>Winnowed-down priorities list that identifies a few key priorities for the next ~3 years</a:t>
            </a:r>
          </a:p>
          <a:p>
            <a:pPr marL="0" indent="0">
              <a:buNone/>
            </a:pPr>
            <a:r>
              <a:rPr lang="en-US" sz="3200" b="1" dirty="0" smtClean="0"/>
              <a:t>Intended Audience</a:t>
            </a:r>
            <a:r>
              <a:rPr lang="en-US" sz="3200" dirty="0" smtClean="0"/>
              <a:t>: Government leadership, funders, policymakers, potential partners outside of bird conservation community</a:t>
            </a:r>
          </a:p>
          <a:p>
            <a:pPr marL="0" indent="0">
              <a:buNone/>
            </a:pPr>
            <a:r>
              <a:rPr lang="en-US" sz="3200" b="1" dirty="0" smtClean="0"/>
              <a:t>Potential Uses</a:t>
            </a:r>
            <a:r>
              <a:rPr lang="en-US" sz="3200" dirty="0" smtClean="0"/>
              <a:t>:  </a:t>
            </a:r>
          </a:p>
          <a:p>
            <a:pPr marL="514350" indent="-514350">
              <a:buAutoNum type="arabicParenR"/>
            </a:pPr>
            <a:r>
              <a:rPr lang="en-US" sz="3200" dirty="0" smtClean="0"/>
              <a:t>Advocate/(communicate) broadly for support for critical work</a:t>
            </a:r>
          </a:p>
          <a:p>
            <a:pPr marL="514350" indent="-514350">
              <a:buAutoNum type="arabicParenR"/>
            </a:pPr>
            <a:r>
              <a:rPr lang="en-US" sz="3200" dirty="0" smtClean="0"/>
              <a:t>Identify areas of alignment with potential new partners</a:t>
            </a:r>
            <a:endParaRPr lang="en-US" sz="3200" dirty="0"/>
          </a:p>
        </p:txBody>
      </p:sp>
      <p:sp>
        <p:nvSpPr>
          <p:cNvPr id="4" name="TextBox 3"/>
          <p:cNvSpPr txBox="1"/>
          <p:nvPr/>
        </p:nvSpPr>
        <p:spPr>
          <a:xfrm flipH="1">
            <a:off x="10701278" y="6488668"/>
            <a:ext cx="1652452" cy="369332"/>
          </a:xfrm>
          <a:prstGeom prst="rect">
            <a:avLst/>
          </a:prstGeom>
          <a:noFill/>
        </p:spPr>
        <p:txBody>
          <a:bodyPr wrap="square" rtlCol="0">
            <a:spAutoFit/>
          </a:bodyPr>
          <a:lstStyle/>
          <a:p>
            <a:r>
              <a:rPr lang="en-US" dirty="0" smtClean="0"/>
              <a:t>© Peter Miller</a:t>
            </a:r>
            <a:endParaRPr lang="en-US" dirty="0"/>
          </a:p>
        </p:txBody>
      </p:sp>
    </p:spTree>
    <p:extLst>
      <p:ext uri="{BB962C8B-B14F-4D97-AF65-F5344CB8AC3E}">
        <p14:creationId xmlns:p14="http://schemas.microsoft.com/office/powerpoint/2010/main" val="4053748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4898</TotalTime>
  <Words>3862</Words>
  <Application>Microsoft Office PowerPoint</Application>
  <PresentationFormat>Widescreen</PresentationFormat>
  <Paragraphs>288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Symbol</vt:lpstr>
      <vt:lpstr>Times New Roman</vt:lpstr>
      <vt:lpstr>Office Theme</vt:lpstr>
      <vt:lpstr>Identifying Shared Priorities for Bird Conservation</vt:lpstr>
      <vt:lpstr>Why identify top bird conservation priorities?</vt:lpstr>
      <vt:lpstr>Why should NABCI identify top bird conservation priorities?</vt:lpstr>
      <vt:lpstr>PowerPoint Presentation</vt:lpstr>
      <vt:lpstr>The Process: Part I</vt:lpstr>
      <vt:lpstr>The Process: Part II</vt:lpstr>
      <vt:lpstr>Product #1:  Comprehensive Priorities </vt:lpstr>
      <vt:lpstr>The Process: Next Steps</vt:lpstr>
      <vt:lpstr>Product #2: Short list of top priorities</vt:lpstr>
      <vt:lpstr>Next Up:  Priority Actions and Opportunities…</vt:lpstr>
      <vt:lpstr>PowerPoint Presentation</vt:lpstr>
      <vt:lpstr>PowerPoint Presentation</vt:lpstr>
      <vt:lpstr>PowerPoint Presentation</vt:lpstr>
      <vt:lpstr>PowerPoint Presentation</vt:lpstr>
      <vt:lpstr>PowerPoint Presentation</vt:lpstr>
      <vt:lpstr>Your Questions?</vt:lpstr>
      <vt:lpstr>How well do these four categories resonate?</vt:lpstr>
      <vt:lpstr> Are major priorities missing?  Which priorities resonate most?</vt:lpstr>
      <vt:lpstr>PowerPoint Presentation</vt:lpstr>
      <vt:lpstr>PowerPoint Presentation</vt:lpstr>
      <vt:lpstr>PowerPoint Presentation</vt:lpstr>
      <vt:lpstr>PowerPoint Presentation</vt:lpstr>
      <vt:lpstr>Developing the Survey</vt:lpstr>
      <vt:lpstr>Weighing the Feedback</vt:lpstr>
      <vt:lpstr>Next Slides from Day 2 of discussion:</vt:lpstr>
      <vt:lpstr>NABCI’s Vision</vt:lpstr>
      <vt:lpstr>Habitats with Most Watchlist Species  (2016 State of North America’s Birds)</vt:lpstr>
      <vt:lpstr>Top Priorities should reflect…</vt:lpstr>
      <vt:lpstr>What would NABCI do with this list of priorities?</vt:lpstr>
      <vt:lpstr>Is the proposed process appropriate to identify highest-priority actions or  opportunities that NABCI  wants to  elevate over    the next ~3 years? </vt:lpstr>
      <vt:lpstr>Team Will:</vt:lpstr>
      <vt:lpstr>The Team (Who’s With Me?</vt:lpstr>
      <vt:lpstr>PRIORITY:  OBTAIN FLOATY FLAMINGO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Shared Priorities for Bird Conservation</dc:title>
  <dc:creator>Judith Scarl</dc:creator>
  <cp:lastModifiedBy>Judith Scarl</cp:lastModifiedBy>
  <cp:revision>164</cp:revision>
  <dcterms:created xsi:type="dcterms:W3CDTF">2017-01-30T17:17:45Z</dcterms:created>
  <dcterms:modified xsi:type="dcterms:W3CDTF">2017-08-17T14:56:52Z</dcterms:modified>
</cp:coreProperties>
</file>