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sldIdLst>
    <p:sldId id="307" r:id="rId5"/>
    <p:sldId id="308" r:id="rId6"/>
    <p:sldId id="309" r:id="rId7"/>
    <p:sldId id="310" r:id="rId8"/>
    <p:sldId id="265" r:id="rId9"/>
    <p:sldId id="280" r:id="rId10"/>
    <p:sldId id="281" r:id="rId11"/>
    <p:sldId id="282" r:id="rId12"/>
    <p:sldId id="284" r:id="rId13"/>
    <p:sldId id="299" r:id="rId14"/>
    <p:sldId id="294" r:id="rId15"/>
    <p:sldId id="304" r:id="rId16"/>
    <p:sldId id="295" r:id="rId17"/>
    <p:sldId id="302" r:id="rId18"/>
    <p:sldId id="300" r:id="rId19"/>
    <p:sldId id="297" r:id="rId20"/>
    <p:sldId id="303" r:id="rId21"/>
    <p:sldId id="301" r:id="rId22"/>
    <p:sldId id="291" r:id="rId23"/>
    <p:sldId id="293" r:id="rId24"/>
    <p:sldId id="30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3853A3"/>
    <a:srgbClr val="69AED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3257" autoAdjust="0"/>
  </p:normalViewPr>
  <p:slideViewPr>
    <p:cSldViewPr snapToGrid="0">
      <p:cViewPr varScale="1">
        <p:scale>
          <a:sx n="83" d="100"/>
          <a:sy n="83" d="100"/>
        </p:scale>
        <p:origin x="167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77B8F4-EF58-49EC-8102-FD4D325A3B6A}" type="datetimeFigureOut">
              <a:rPr lang="en-US" smtClean="0"/>
              <a:t>2/11/2020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B86DE6-57E9-4F58-81AE-503F7A218199}" type="slidenum">
              <a:rPr lang="en-US" smtClean="0"/>
              <a:t>‹#›</a:t>
            </a:fld>
            <a:endParaRPr lang="en-US"/>
          </a:p>
        </p:txBody>
      </p:sp>
    </p:spTree>
    <p:extLst>
      <p:ext uri="{BB962C8B-B14F-4D97-AF65-F5344CB8AC3E}">
        <p14:creationId xmlns:p14="http://schemas.microsoft.com/office/powerpoint/2010/main" val="2958174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B86DE6-57E9-4F58-81AE-503F7A218199}" type="slidenum">
              <a:rPr lang="en-US" smtClean="0"/>
              <a:t>4</a:t>
            </a:fld>
            <a:endParaRPr lang="en-US"/>
          </a:p>
        </p:txBody>
      </p:sp>
    </p:spTree>
    <p:extLst>
      <p:ext uri="{BB962C8B-B14F-4D97-AF65-F5344CB8AC3E}">
        <p14:creationId xmlns:p14="http://schemas.microsoft.com/office/powerpoint/2010/main" val="32350899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NABCI Work Plan</a:t>
            </a:r>
          </a:p>
          <a:p>
            <a:endParaRPr lang="en-US" dirty="0"/>
          </a:p>
          <a:p>
            <a:r>
              <a:rPr lang="en-US" dirty="0"/>
              <a:t>Larger conversation at UST meeting about relationship with NABCI, serving as NABCI’s Science Subcommittee, updating NABCI website, regular UST updates at NABCI meetings</a:t>
            </a:r>
          </a:p>
          <a:p>
            <a:endParaRPr lang="en-US" dirty="0"/>
          </a:p>
          <a:p>
            <a:r>
              <a:rPr lang="en-US" dirty="0"/>
              <a:t>Trying to figure out if SSC can help fill JV need for access to NAWMP data – several usability of data for JVs</a:t>
            </a:r>
          </a:p>
          <a:p>
            <a:endParaRPr lang="en-US" dirty="0"/>
          </a:p>
          <a:p>
            <a:endParaRPr lang="en-US" dirty="0"/>
          </a:p>
        </p:txBody>
      </p:sp>
      <p:sp>
        <p:nvSpPr>
          <p:cNvPr id="4" name="Slide Number Placeholder 3"/>
          <p:cNvSpPr>
            <a:spLocks noGrp="1"/>
          </p:cNvSpPr>
          <p:nvPr>
            <p:ph type="sldNum" sz="quarter" idx="10"/>
          </p:nvPr>
        </p:nvSpPr>
        <p:spPr/>
        <p:txBody>
          <a:bodyPr/>
          <a:lstStyle/>
          <a:p>
            <a:fld id="{1F7E3DF1-8EDB-4A7D-8656-A81D45C56753}" type="slidenum">
              <a:rPr lang="en-US" smtClean="0"/>
              <a:t>14</a:t>
            </a:fld>
            <a:endParaRPr lang="en-US"/>
          </a:p>
        </p:txBody>
      </p:sp>
    </p:spTree>
    <p:extLst>
      <p:ext uri="{BB962C8B-B14F-4D97-AF65-F5344CB8AC3E}">
        <p14:creationId xmlns:p14="http://schemas.microsoft.com/office/powerpoint/2010/main" val="2991536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1"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F7E3DF1-8EDB-4A7D-8656-A81D45C56753}" type="slidenum">
              <a:rPr lang="en-US" smtClean="0"/>
              <a:t>15</a:t>
            </a:fld>
            <a:endParaRPr lang="en-US"/>
          </a:p>
        </p:txBody>
      </p:sp>
    </p:spTree>
    <p:extLst>
      <p:ext uri="{BB962C8B-B14F-4D97-AF65-F5344CB8AC3E}">
        <p14:creationId xmlns:p14="http://schemas.microsoft.com/office/powerpoint/2010/main" val="7059036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Committee can offer ideas on priority</a:t>
            </a:r>
          </a:p>
        </p:txBody>
      </p:sp>
      <p:sp>
        <p:nvSpPr>
          <p:cNvPr id="4" name="Slide Number Placeholder 3"/>
          <p:cNvSpPr>
            <a:spLocks noGrp="1"/>
          </p:cNvSpPr>
          <p:nvPr>
            <p:ph type="sldNum" sz="quarter" idx="10"/>
          </p:nvPr>
        </p:nvSpPr>
        <p:spPr/>
        <p:txBody>
          <a:bodyPr/>
          <a:lstStyle/>
          <a:p>
            <a:fld id="{1F7E3DF1-8EDB-4A7D-8656-A81D45C56753}" type="slidenum">
              <a:rPr lang="en-US" smtClean="0"/>
              <a:t>16</a:t>
            </a:fld>
            <a:endParaRPr lang="en-US"/>
          </a:p>
        </p:txBody>
      </p:sp>
    </p:spTree>
    <p:extLst>
      <p:ext uri="{BB962C8B-B14F-4D97-AF65-F5344CB8AC3E}">
        <p14:creationId xmlns:p14="http://schemas.microsoft.com/office/powerpoint/2010/main" val="17126710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Relevancy Success Stories, Webinar recordings, abstracts from organized symposia and conference sessions, reading or reference list</a:t>
            </a:r>
          </a:p>
          <a:p>
            <a:endParaRPr lang="en-US" dirty="0"/>
          </a:p>
          <a:p>
            <a:r>
              <a:rPr lang="en-US" dirty="0"/>
              <a:t>Considering ways to expand access to bird-specific HD resources</a:t>
            </a:r>
          </a:p>
        </p:txBody>
      </p:sp>
      <p:sp>
        <p:nvSpPr>
          <p:cNvPr id="4" name="Slide Number Placeholder 3"/>
          <p:cNvSpPr>
            <a:spLocks noGrp="1"/>
          </p:cNvSpPr>
          <p:nvPr>
            <p:ph type="sldNum" sz="quarter" idx="10"/>
          </p:nvPr>
        </p:nvSpPr>
        <p:spPr/>
        <p:txBody>
          <a:bodyPr/>
          <a:lstStyle/>
          <a:p>
            <a:fld id="{1F7E3DF1-8EDB-4A7D-8656-A81D45C56753}" type="slidenum">
              <a:rPr lang="en-US" smtClean="0"/>
              <a:t>17</a:t>
            </a:fld>
            <a:endParaRPr lang="en-US"/>
          </a:p>
        </p:txBody>
      </p:sp>
    </p:spTree>
    <p:extLst>
      <p:ext uri="{BB962C8B-B14F-4D97-AF65-F5344CB8AC3E}">
        <p14:creationId xmlns:p14="http://schemas.microsoft.com/office/powerpoint/2010/main" val="38015607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1"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F7E3DF1-8EDB-4A7D-8656-A81D45C56753}" type="slidenum">
              <a:rPr lang="en-US" smtClean="0"/>
              <a:t>18</a:t>
            </a:fld>
            <a:endParaRPr lang="en-US"/>
          </a:p>
        </p:txBody>
      </p:sp>
    </p:spTree>
    <p:extLst>
      <p:ext uri="{BB962C8B-B14F-4D97-AF65-F5344CB8AC3E}">
        <p14:creationId xmlns:p14="http://schemas.microsoft.com/office/powerpoint/2010/main" val="38648891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7E3DF1-8EDB-4A7D-8656-A81D45C56753}" type="slidenum">
              <a:rPr lang="en-US" smtClean="0"/>
              <a:t>19</a:t>
            </a:fld>
            <a:endParaRPr lang="en-US"/>
          </a:p>
        </p:txBody>
      </p:sp>
    </p:spTree>
    <p:extLst>
      <p:ext uri="{BB962C8B-B14F-4D97-AF65-F5344CB8AC3E}">
        <p14:creationId xmlns:p14="http://schemas.microsoft.com/office/powerpoint/2010/main" val="36919229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7E3DF1-8EDB-4A7D-8656-A81D45C56753}" type="slidenum">
              <a:rPr lang="en-US" smtClean="0"/>
              <a:t>20</a:t>
            </a:fld>
            <a:endParaRPr lang="en-US"/>
          </a:p>
        </p:txBody>
      </p:sp>
    </p:spTree>
    <p:extLst>
      <p:ext uri="{BB962C8B-B14F-4D97-AF65-F5344CB8AC3E}">
        <p14:creationId xmlns:p14="http://schemas.microsoft.com/office/powerpoint/2010/main" val="41739215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Suggestions for what we need to know?</a:t>
            </a:r>
          </a:p>
          <a:p>
            <a:endParaRPr lang="en-US" sz="1200" b="0" i="1"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F7E3DF1-8EDB-4A7D-8656-A81D45C56753}" type="slidenum">
              <a:rPr lang="en-US" smtClean="0"/>
              <a:t>21</a:t>
            </a:fld>
            <a:endParaRPr lang="en-US"/>
          </a:p>
        </p:txBody>
      </p:sp>
    </p:spTree>
    <p:extLst>
      <p:ext uri="{BB962C8B-B14F-4D97-AF65-F5344CB8AC3E}">
        <p14:creationId xmlns:p14="http://schemas.microsoft.com/office/powerpoint/2010/main" val="321461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activities of the Human Dimensions (or HD) Subcommittee address key parts of NABCI’s Vision for </a:t>
            </a:r>
            <a:r>
              <a:rPr lang="en-US" sz="1200" b="0" i="1" u="none" strike="noStrike" kern="1200" baseline="0" dirty="0">
                <a:solidFill>
                  <a:schemeClr val="tx1"/>
                </a:solidFill>
                <a:latin typeface="+mn-lt"/>
                <a:ea typeface="+mn-ea"/>
                <a:cs typeface="+mn-cs"/>
              </a:rPr>
              <a:t>healthy and abundant populations of North American birds that are </a:t>
            </a:r>
            <a:r>
              <a:rPr lang="en-US" sz="1200" b="1" i="1" u="none" strike="noStrike" kern="1200" baseline="0" dirty="0">
                <a:solidFill>
                  <a:schemeClr val="tx1"/>
                </a:solidFill>
                <a:latin typeface="+mn-lt"/>
                <a:ea typeface="+mn-ea"/>
                <a:cs typeface="+mn-cs"/>
              </a:rPr>
              <a:t>valued by future generations </a:t>
            </a:r>
            <a:r>
              <a:rPr lang="en-US" sz="1200" b="0" i="1" u="none" strike="noStrike" kern="1200" baseline="0" dirty="0">
                <a:solidFill>
                  <a:schemeClr val="tx1"/>
                </a:solidFill>
                <a:latin typeface="+mn-lt"/>
                <a:ea typeface="+mn-ea"/>
                <a:cs typeface="+mn-cs"/>
              </a:rPr>
              <a:t>and sustained by habitats that </a:t>
            </a:r>
            <a:r>
              <a:rPr lang="en-US" sz="1200" b="1" i="1" u="none" strike="noStrike" kern="1200" baseline="0" dirty="0">
                <a:solidFill>
                  <a:schemeClr val="tx1"/>
                </a:solidFill>
                <a:latin typeface="+mn-lt"/>
                <a:ea typeface="+mn-ea"/>
                <a:cs typeface="+mn-cs"/>
              </a:rPr>
              <a:t>benefit birds and people</a:t>
            </a:r>
            <a:r>
              <a:rPr lang="en-US" sz="1200" b="0" i="1"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Achieving this vision requires understanding what people value and how appreciation for birds might be shaped across generations. It also requires understanding what people need and how bird conservation might impact human livelihoods and well-being. The activities of the Subcommittee are oriented towards generating this kind of knowledge and translating it into conservation practice.   </a:t>
            </a: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Components of the Work Plan of the HD Subcommittee reflect each of the three goals of the NABCI Strategic Plan, but it adopts Goal II (</a:t>
            </a:r>
            <a:r>
              <a:rPr lang="en-US" sz="1200" b="0" i="1" u="none" strike="noStrike" kern="1200" baseline="0" dirty="0">
                <a:solidFill>
                  <a:schemeClr val="tx1"/>
                </a:solidFill>
                <a:latin typeface="+mn-lt"/>
                <a:ea typeface="+mn-ea"/>
                <a:cs typeface="+mn-cs"/>
              </a:rPr>
              <a:t>Facilitate science-based conservation efforts that support healthy bird populations</a:t>
            </a:r>
            <a:r>
              <a:rPr lang="en-US" sz="1200" b="0" i="0" u="none" strike="noStrike" kern="1200" baseline="0" dirty="0">
                <a:solidFill>
                  <a:schemeClr val="tx1"/>
                </a:solidFill>
                <a:latin typeface="+mn-lt"/>
                <a:ea typeface="+mn-ea"/>
                <a:cs typeface="+mn-cs"/>
              </a:rPr>
              <a:t>), Sub-goal 1 (</a:t>
            </a:r>
            <a:r>
              <a:rPr lang="en-US" sz="1200" b="0" i="1" u="none" strike="noStrike" kern="1200" baseline="0" dirty="0">
                <a:solidFill>
                  <a:schemeClr val="tx1"/>
                </a:solidFill>
                <a:latin typeface="+mn-lt"/>
                <a:ea typeface="+mn-ea"/>
                <a:cs typeface="+mn-cs"/>
              </a:rPr>
              <a:t>Promote and advance the use of ecological and social science in design and evaluation of bird conservation practices</a:t>
            </a:r>
            <a:r>
              <a:rPr lang="en-US" sz="1200" b="0" i="0" u="none" strike="noStrike" kern="1200" baseline="0" dirty="0">
                <a:solidFill>
                  <a:schemeClr val="tx1"/>
                </a:solidFill>
                <a:latin typeface="+mn-lt"/>
                <a:ea typeface="+mn-ea"/>
                <a:cs typeface="+mn-cs"/>
              </a:rPr>
              <a:t>), Action b (</a:t>
            </a:r>
            <a:r>
              <a:rPr lang="en-US" sz="1200" b="1" i="1" u="none" strike="noStrike" kern="1200" baseline="0" dirty="0">
                <a:solidFill>
                  <a:schemeClr val="tx1"/>
                </a:solidFill>
                <a:latin typeface="+mn-lt"/>
                <a:ea typeface="+mn-ea"/>
                <a:cs typeface="+mn-cs"/>
              </a:rPr>
              <a:t>Enable bird conservation partners to integrate human dimensions science and tools into bird conservation efforts</a:t>
            </a:r>
            <a:r>
              <a:rPr lang="en-US" sz="1200" b="0" i="0" u="none" strike="noStrike" kern="1200" baseline="0" dirty="0">
                <a:solidFill>
                  <a:schemeClr val="tx1"/>
                </a:solidFill>
                <a:latin typeface="+mn-lt"/>
                <a:ea typeface="+mn-ea"/>
                <a:cs typeface="+mn-cs"/>
              </a:rPr>
              <a:t>) as the overarching Goal for the activities of the Subcommittee.</a:t>
            </a:r>
          </a:p>
          <a:p>
            <a:endParaRPr lang="en-US" sz="1200" b="0" i="1"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F7E3DF1-8EDB-4A7D-8656-A81D45C56753}" type="slidenum">
              <a:rPr lang="en-US" smtClean="0"/>
              <a:t>6</a:t>
            </a:fld>
            <a:endParaRPr lang="en-US"/>
          </a:p>
        </p:txBody>
      </p:sp>
    </p:spTree>
    <p:extLst>
      <p:ext uri="{BB962C8B-B14F-4D97-AF65-F5344CB8AC3E}">
        <p14:creationId xmlns:p14="http://schemas.microsoft.com/office/powerpoint/2010/main" val="3137502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1" name="Shape 291"/>
          <p:cNvSpPr txBox="1">
            <a:spLocks noGrp="1"/>
          </p:cNvSpPr>
          <p:nvPr>
            <p:ph type="body" idx="1"/>
          </p:nvPr>
        </p:nvSpPr>
        <p:spPr>
          <a:xfrm>
            <a:off x="701041" y="4473892"/>
            <a:ext cx="5608319" cy="3660458"/>
          </a:xfrm>
          <a:prstGeom prst="rect">
            <a:avLst/>
          </a:prstGeom>
          <a:noFill/>
          <a:ln>
            <a:noFill/>
          </a:ln>
        </p:spPr>
        <p:txBody>
          <a:bodyPr lIns="93162" tIns="46568" rIns="93162" bIns="46568"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 Human Dimensions Subcommittee held its first meeting in April 2015, with members recruited by founding Subcommittee Chair, Tammy </a:t>
            </a:r>
            <a:r>
              <a:rPr lang="en-US" sz="1200" b="0" i="0" u="none" strike="noStrike" kern="1200" baseline="0" dirty="0" err="1">
                <a:solidFill>
                  <a:schemeClr val="tx1"/>
                </a:solidFill>
                <a:latin typeface="+mn-lt"/>
                <a:ea typeface="+mn-ea"/>
                <a:cs typeface="+mn-cs"/>
              </a:rPr>
              <a:t>VerCauteren</a:t>
            </a:r>
            <a:r>
              <a:rPr lang="en-US" sz="1200" b="0" i="0" u="none" strike="noStrike" kern="1200" baseline="0" dirty="0">
                <a:solidFill>
                  <a:schemeClr val="tx1"/>
                </a:solidFill>
                <a:latin typeface="+mn-lt"/>
                <a:ea typeface="+mn-ea"/>
                <a:cs typeface="+mn-cs"/>
              </a:rPr>
              <a:t>, and Co-chair, Ashley </a:t>
            </a:r>
            <a:r>
              <a:rPr lang="en-US" sz="1200" b="0" i="0" u="none" strike="noStrike" kern="1200" baseline="0" dirty="0" err="1">
                <a:solidFill>
                  <a:schemeClr val="tx1"/>
                </a:solidFill>
                <a:latin typeface="+mn-lt"/>
                <a:ea typeface="+mn-ea"/>
                <a:cs typeface="+mn-cs"/>
              </a:rPr>
              <a:t>Dayer</a:t>
            </a:r>
            <a:r>
              <a:rPr lang="en-US" sz="1200" b="0" i="0" u="none" strike="noStrike" kern="1200" baseline="0" dirty="0">
                <a:solidFill>
                  <a:schemeClr val="tx1"/>
                </a:solidFill>
                <a:latin typeface="+mn-lt"/>
                <a:ea typeface="+mn-ea"/>
                <a:cs typeface="+mn-cs"/>
              </a:rPr>
              <a:t>.</a:t>
            </a:r>
            <a:endParaRPr lang="en-US" dirty="0"/>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4 years later, Subcommittee membership now spans the country and the bird conservation community, with representatives from a variety of NABCI partner organizations, including state and federal wildlife and natural resource agencies, Migratory Bird Joint Ventures, as well as university faculty and graduate students, private consultants, and nonprofit organizations. Membership is intentionally broad and inclusive, in order to maximize the diversity of resources and expertise available to the Subcommittee and NABCI. We now have about 40 people on our Subcommittee list; they each participate in calls and contribute to our efforts as they are able. </a:t>
            </a:r>
          </a:p>
          <a:p>
            <a:pPr>
              <a:buSzPct val="25000"/>
              <a:buNone/>
            </a:pPr>
            <a:endParaRPr lang="en-US" dirty="0"/>
          </a:p>
        </p:txBody>
      </p:sp>
      <p:sp>
        <p:nvSpPr>
          <p:cNvPr id="292" name="Shape 292"/>
          <p:cNvSpPr txBox="1">
            <a:spLocks noGrp="1"/>
          </p:cNvSpPr>
          <p:nvPr>
            <p:ph type="sldNum" idx="12"/>
          </p:nvPr>
        </p:nvSpPr>
        <p:spPr>
          <a:xfrm>
            <a:off x="3970937" y="8829967"/>
            <a:ext cx="3037839" cy="466432"/>
          </a:xfrm>
          <a:prstGeom prst="rect">
            <a:avLst/>
          </a:prstGeom>
          <a:noFill/>
          <a:ln>
            <a:noFill/>
          </a:ln>
        </p:spPr>
        <p:txBody>
          <a:bodyPr lIns="93162" tIns="46568" rIns="93162" bIns="46568" anchor="b" anchorCtr="0">
            <a:noAutofit/>
          </a:bodyPr>
          <a:lstStyle/>
          <a:p>
            <a:pPr algn="r" defTabSz="931774">
              <a:buSzPct val="25000"/>
              <a:defRPr/>
            </a:pPr>
            <a:fld id="{00000000-1234-1234-1234-123412341234}" type="slidenum">
              <a:rPr lang="en-US" sz="1200" kern="1200">
                <a:solidFill>
                  <a:prstClr val="black"/>
                </a:solidFill>
                <a:latin typeface="Calibri"/>
                <a:ea typeface="Calibri"/>
                <a:cs typeface="Calibri"/>
                <a:sym typeface="Calibri"/>
              </a:rPr>
              <a:pPr algn="r" defTabSz="931774">
                <a:buSzPct val="25000"/>
                <a:defRPr/>
              </a:pPr>
              <a:t>7</a:t>
            </a:fld>
            <a:endParaRPr lang="en-US" sz="1200" kern="1200">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3297821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 HD Subcommittee is Co-chaired by the National Bird Conservation Social Science Coordinator. This full-time position is </a:t>
            </a:r>
            <a:r>
              <a:rPr lang="en-US" dirty="0"/>
              <a:t>housed at Virginia Tech and supported financially by</a:t>
            </a:r>
            <a:r>
              <a:rPr lang="en-US" baseline="0" dirty="0"/>
              <a:t> the university and</a:t>
            </a:r>
            <a:r>
              <a:rPr lang="en-US" dirty="0"/>
              <a:t> state and federal NABCI partners,</a:t>
            </a:r>
            <a:r>
              <a:rPr lang="en-US" baseline="0" dirty="0"/>
              <a:t> including the State and Private Forestry/Cooperative Forestry Unit of the US Forest Service, Farm Service Agency, Virginia Department of Game and Inland Fisheries, and North Carolina Wildlife Resources Commission.</a:t>
            </a: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From February 2017 – August 2018, Ashley </a:t>
            </a:r>
            <a:r>
              <a:rPr lang="en-US" sz="1200" b="0" i="0" u="none" strike="noStrike" kern="1200" baseline="0" dirty="0" err="1">
                <a:solidFill>
                  <a:schemeClr val="tx1"/>
                </a:solidFill>
                <a:latin typeface="+mn-lt"/>
                <a:ea typeface="+mn-ea"/>
                <a:cs typeface="+mn-cs"/>
              </a:rPr>
              <a:t>Gramza</a:t>
            </a:r>
            <a:r>
              <a:rPr lang="en-US" sz="1200" b="0" i="0" u="none" strike="noStrike" kern="1200" baseline="0" dirty="0">
                <a:solidFill>
                  <a:schemeClr val="tx1"/>
                </a:solidFill>
                <a:latin typeface="+mn-lt"/>
                <a:ea typeface="+mn-ea"/>
                <a:cs typeface="+mn-cs"/>
              </a:rPr>
              <a:t> served as the first National Bird Conservation Social Science Coordinator and Co-chair of the HD Subcommittee. She made important progress towards establishing an understanding of Human Dimensions and the value of social science research within the bird conservation community. She also forged or strengthened connections between NABCI and a variety of state and federal agencies and NGOs. Ashley is now a conservation social scientist in the Research, Evaluation, and Compliance Division of the Arkansas Game &amp; Fish Commission, where she leads social science research that informs wildlife conservation in the state.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In October 2018, Jessica Barnes was hired as the new National Bird Conservation Social Science Coordinator and assumed the role of Co-chair of the HD Subcommittee. I want to take a minute to officially introduce her to the NABCI Committee, and then Jessica will take over to walk you through our new 2019-2020 Work Plan and some of our key projects.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Jessica completed a PhD at North Carolina State University in August 2018 in Forestry and Environmental Resources. At NC State, she was a National Science Foundation fellow in an interdisciplinary program on Genetic Engineering and Society. Her doctoral research broadly focused on integrating and translating perspectives from the critical social sciences to improve the social and ecological outcomes of biodiversity conservation.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Specifically, she studied efforts to restore populations of the functionally extinct American chestnut throughout the Appalachian region of the U.S. using hybrid and transgenic trees - some of the first engineered organisms designed to spread freely in the environment. Jessica drew on theory from a wide range of fields and collaborated with ecologists, economists, geneticists, geographers, and anthropologists to consider the long-term social and biological impacts of conservation actions around American chestnut restoration. Additionally, she worked to understand how </a:t>
            </a:r>
            <a:r>
              <a:rPr lang="en-US" sz="1200" b="0" i="0" kern="1200" dirty="0">
                <a:solidFill>
                  <a:schemeClr val="tx1"/>
                </a:solidFill>
                <a:effectLst/>
                <a:latin typeface="+mn-lt"/>
                <a:ea typeface="+mn-ea"/>
                <a:cs typeface="+mn-cs"/>
              </a:rPr>
              <a:t>public groups can shape conservation projects through citizen science, community dialogues, and interdisciplinary research</a:t>
            </a:r>
            <a:r>
              <a:rPr lang="en-US" sz="1200" b="0" i="0" kern="1200" baseline="0" dirty="0">
                <a:solidFill>
                  <a:schemeClr val="tx1"/>
                </a:solidFill>
                <a:effectLst/>
                <a:latin typeface="+mn-lt"/>
                <a:ea typeface="+mn-ea"/>
                <a:cs typeface="+mn-cs"/>
              </a:rPr>
              <a:t> and to</a:t>
            </a:r>
            <a:r>
              <a:rPr lang="en-US" sz="1200" b="0" i="0" kern="1200" dirty="0">
                <a:solidFill>
                  <a:schemeClr val="tx1"/>
                </a:solidFill>
                <a:effectLst/>
                <a:latin typeface="+mn-lt"/>
                <a:ea typeface="+mn-ea"/>
                <a:cs typeface="+mn-cs"/>
              </a:rPr>
              <a:t> </a:t>
            </a:r>
            <a:r>
              <a:rPr lang="en-US" sz="1200" b="0" i="0" u="none" strike="noStrike" kern="1200" baseline="0" dirty="0">
                <a:solidFill>
                  <a:schemeClr val="tx1"/>
                </a:solidFill>
                <a:latin typeface="+mn-lt"/>
                <a:ea typeface="+mn-ea"/>
                <a:cs typeface="+mn-cs"/>
              </a:rPr>
              <a:t>engage diverse stakeholders in the governance of this conservation challenge. Jessica has also studied sea level rise in coastal North Carolina; leatherback sea turtle conservation in Trinidad; agricultural pests in Mexico; and non-native plants in Georgia and across the globe. All of these </a:t>
            </a:r>
            <a:r>
              <a:rPr lang="en-US" sz="1200" b="0" i="0" kern="1200" dirty="0">
                <a:solidFill>
                  <a:schemeClr val="tx1"/>
                </a:solidFill>
                <a:effectLst/>
                <a:latin typeface="+mn-lt"/>
                <a:ea typeface="+mn-ea"/>
                <a:cs typeface="+mn-cs"/>
              </a:rPr>
              <a:t>experiences have had direct relevance for bird conservation.  </a:t>
            </a: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Since starting in the Social Science Coordinator position, Jessica has been busy learning the ins and outs of the complex world of bird conservation; liaising with a broad range of bird conservation partners to ensure that the position’s focus remains on social science needs of greatest importance; developing resources that communicate the meaning and value of human dimensions to bird conservation; coordinating a number of research projects (which you will hear more about later); and organizing or contributing to multiple conference sessions to share social science research findings with the broader wildlife conservation community.</a:t>
            </a:r>
          </a:p>
        </p:txBody>
      </p:sp>
      <p:sp>
        <p:nvSpPr>
          <p:cNvPr id="4" name="Slide Number Placeholder 3"/>
          <p:cNvSpPr>
            <a:spLocks noGrp="1"/>
          </p:cNvSpPr>
          <p:nvPr>
            <p:ph type="sldNum" sz="quarter" idx="10"/>
          </p:nvPr>
        </p:nvSpPr>
        <p:spPr/>
        <p:txBody>
          <a:bodyPr/>
          <a:lstStyle/>
          <a:p>
            <a:fld id="{1F7E3DF1-8EDB-4A7D-8656-A81D45C56753}" type="slidenum">
              <a:rPr lang="en-US" smtClean="0"/>
              <a:t>8</a:t>
            </a:fld>
            <a:endParaRPr lang="en-US"/>
          </a:p>
        </p:txBody>
      </p:sp>
    </p:spTree>
    <p:extLst>
      <p:ext uri="{BB962C8B-B14F-4D97-AF65-F5344CB8AC3E}">
        <p14:creationId xmlns:p14="http://schemas.microsoft.com/office/powerpoint/2010/main" val="635691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Tammy said,</a:t>
            </a:r>
            <a:r>
              <a:rPr lang="en-US" baseline="0" dirty="0"/>
              <a:t> our Subcommittee is guided by an overarching goal to “</a:t>
            </a:r>
            <a:r>
              <a:rPr lang="en-US" sz="1200" b="1" dirty="0">
                <a:solidFill>
                  <a:srgbClr val="C00000"/>
                </a:solidFill>
              </a:rPr>
              <a:t>Enable bird conservation partners to integrate human dimensions science and tools into bird conservation efforts</a:t>
            </a:r>
            <a:r>
              <a:rPr lang="en-US" sz="1200" b="0" dirty="0">
                <a:solidFill>
                  <a:schemeClr val="tx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We</a:t>
            </a:r>
            <a:r>
              <a:rPr lang="en-US" sz="1200" b="0" baseline="0" dirty="0">
                <a:solidFill>
                  <a:schemeClr val="tx1"/>
                </a:solidFill>
              </a:rPr>
              <a:t> have three Actions that will help us move towards this goal, and these actions are supported by specific Tasks that will guide the activities of the Subcommittee and its members over the next two years. First, we will look at these three Actions, then look more closely at the specific Tasks that our Subcommittee has been and will be involved in. </a:t>
            </a:r>
            <a:endParaRPr lang="en-US" sz="1200" b="0" dirty="0">
              <a:solidFill>
                <a:srgbClr val="C00000"/>
              </a:solidFill>
            </a:endParaRPr>
          </a:p>
        </p:txBody>
      </p:sp>
      <p:sp>
        <p:nvSpPr>
          <p:cNvPr id="4" name="Slide Number Placeholder 3"/>
          <p:cNvSpPr>
            <a:spLocks noGrp="1"/>
          </p:cNvSpPr>
          <p:nvPr>
            <p:ph type="sldNum" sz="quarter" idx="10"/>
          </p:nvPr>
        </p:nvSpPr>
        <p:spPr/>
        <p:txBody>
          <a:bodyPr/>
          <a:lstStyle/>
          <a:p>
            <a:fld id="{1F7E3DF1-8EDB-4A7D-8656-A81D45C56753}" type="slidenum">
              <a:rPr lang="en-US" smtClean="0"/>
              <a:t>9</a:t>
            </a:fld>
            <a:endParaRPr lang="en-US"/>
          </a:p>
        </p:txBody>
      </p:sp>
    </p:spTree>
    <p:extLst>
      <p:ext uri="{BB962C8B-B14F-4D97-AF65-F5344CB8AC3E}">
        <p14:creationId xmlns:p14="http://schemas.microsoft.com/office/powerpoint/2010/main" val="2286147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endParaRPr lang="en-US" sz="1200" b="0" i="1"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F7E3DF1-8EDB-4A7D-8656-A81D45C56753}" type="slidenum">
              <a:rPr lang="en-US" smtClean="0"/>
              <a:t>10</a:t>
            </a:fld>
            <a:endParaRPr lang="en-US"/>
          </a:p>
        </p:txBody>
      </p:sp>
    </p:spTree>
    <p:extLst>
      <p:ext uri="{BB962C8B-B14F-4D97-AF65-F5344CB8AC3E}">
        <p14:creationId xmlns:p14="http://schemas.microsoft.com/office/powerpoint/2010/main" val="1408117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7E3DF1-8EDB-4A7D-8656-A81D45C56753}" type="slidenum">
              <a:rPr lang="en-US" smtClean="0"/>
              <a:t>11</a:t>
            </a:fld>
            <a:endParaRPr lang="en-US"/>
          </a:p>
        </p:txBody>
      </p:sp>
    </p:spTree>
    <p:extLst>
      <p:ext uri="{BB962C8B-B14F-4D97-AF65-F5344CB8AC3E}">
        <p14:creationId xmlns:p14="http://schemas.microsoft.com/office/powerpoint/2010/main" val="3555078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7E3DF1-8EDB-4A7D-8656-A81D45C56753}" type="slidenum">
              <a:rPr lang="en-US" smtClean="0"/>
              <a:t>12</a:t>
            </a:fld>
            <a:endParaRPr lang="en-US"/>
          </a:p>
        </p:txBody>
      </p:sp>
    </p:spTree>
    <p:extLst>
      <p:ext uri="{BB962C8B-B14F-4D97-AF65-F5344CB8AC3E}">
        <p14:creationId xmlns:p14="http://schemas.microsoft.com/office/powerpoint/2010/main" val="2216620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Crosswalk </a:t>
            </a:r>
            <a:r>
              <a:rPr lang="en-US" dirty="0" err="1"/>
              <a:t>SotB</a:t>
            </a:r>
            <a:r>
              <a:rPr lang="en-US" dirty="0"/>
              <a:t> and Visitor Survey </a:t>
            </a:r>
          </a:p>
          <a:p>
            <a:r>
              <a:rPr lang="en-US" dirty="0"/>
              <a:t>Reach a broader network </a:t>
            </a:r>
          </a:p>
          <a:p>
            <a:r>
              <a:rPr lang="en-US" dirty="0"/>
              <a:t>Will visit more in August </a:t>
            </a:r>
          </a:p>
        </p:txBody>
      </p:sp>
      <p:sp>
        <p:nvSpPr>
          <p:cNvPr id="4" name="Slide Number Placeholder 3"/>
          <p:cNvSpPr>
            <a:spLocks noGrp="1"/>
          </p:cNvSpPr>
          <p:nvPr>
            <p:ph type="sldNum" sz="quarter" idx="10"/>
          </p:nvPr>
        </p:nvSpPr>
        <p:spPr/>
        <p:txBody>
          <a:bodyPr/>
          <a:lstStyle/>
          <a:p>
            <a:fld id="{1F7E3DF1-8EDB-4A7D-8656-A81D45C56753}" type="slidenum">
              <a:rPr lang="en-US" smtClean="0"/>
              <a:t>13</a:t>
            </a:fld>
            <a:endParaRPr lang="en-US"/>
          </a:p>
        </p:txBody>
      </p:sp>
    </p:spTree>
    <p:extLst>
      <p:ext uri="{BB962C8B-B14F-4D97-AF65-F5344CB8AC3E}">
        <p14:creationId xmlns:p14="http://schemas.microsoft.com/office/powerpoint/2010/main" val="1438559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97802-FF0C-479B-8DBA-A296BC6B96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9B2DA5-3C08-4430-B262-3C049BD034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272C430-6E1A-4E08-ADC2-AC27DF5C3BC0}"/>
              </a:ext>
            </a:extLst>
          </p:cNvPr>
          <p:cNvSpPr>
            <a:spLocks noGrp="1"/>
          </p:cNvSpPr>
          <p:nvPr>
            <p:ph type="dt" sz="half" idx="10"/>
          </p:nvPr>
        </p:nvSpPr>
        <p:spPr/>
        <p:txBody>
          <a:bodyPr/>
          <a:lstStyle/>
          <a:p>
            <a:fld id="{0EAB791F-2CDD-4BBF-9AF6-C7ED02ABFF0A}" type="datetimeFigureOut">
              <a:rPr lang="en-US" smtClean="0"/>
              <a:t>2/11/2020</a:t>
            </a:fld>
            <a:endParaRPr lang="en-US"/>
          </a:p>
        </p:txBody>
      </p:sp>
      <p:sp>
        <p:nvSpPr>
          <p:cNvPr id="5" name="Footer Placeholder 4">
            <a:extLst>
              <a:ext uri="{FF2B5EF4-FFF2-40B4-BE49-F238E27FC236}">
                <a16:creationId xmlns:a16="http://schemas.microsoft.com/office/drawing/2014/main" id="{508C02D1-5197-4E8D-AD4A-652585F95B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9E7980-5EEF-4FF5-9C33-B10AC7ECD874}"/>
              </a:ext>
            </a:extLst>
          </p:cNvPr>
          <p:cNvSpPr>
            <a:spLocks noGrp="1"/>
          </p:cNvSpPr>
          <p:nvPr>
            <p:ph type="sldNum" sz="quarter" idx="12"/>
          </p:nvPr>
        </p:nvSpPr>
        <p:spPr/>
        <p:txBody>
          <a:bodyPr/>
          <a:lstStyle/>
          <a:p>
            <a:fld id="{1556A3F2-7883-4135-BE99-3C77573DEA9C}" type="slidenum">
              <a:rPr lang="en-US" smtClean="0"/>
              <a:t>‹#›</a:t>
            </a:fld>
            <a:endParaRPr lang="en-US"/>
          </a:p>
        </p:txBody>
      </p:sp>
    </p:spTree>
    <p:extLst>
      <p:ext uri="{BB962C8B-B14F-4D97-AF65-F5344CB8AC3E}">
        <p14:creationId xmlns:p14="http://schemas.microsoft.com/office/powerpoint/2010/main" val="38081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37708-530D-4310-ACAA-9EE0CE2AC8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9BD17B-BC38-4C95-AA1F-FBFFA78A428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F211CB-2285-4C98-892F-697B52D9EE92}"/>
              </a:ext>
            </a:extLst>
          </p:cNvPr>
          <p:cNvSpPr>
            <a:spLocks noGrp="1"/>
          </p:cNvSpPr>
          <p:nvPr>
            <p:ph type="dt" sz="half" idx="10"/>
          </p:nvPr>
        </p:nvSpPr>
        <p:spPr/>
        <p:txBody>
          <a:bodyPr/>
          <a:lstStyle/>
          <a:p>
            <a:fld id="{0EAB791F-2CDD-4BBF-9AF6-C7ED02ABFF0A}" type="datetimeFigureOut">
              <a:rPr lang="en-US" smtClean="0"/>
              <a:t>2/11/2020</a:t>
            </a:fld>
            <a:endParaRPr lang="en-US"/>
          </a:p>
        </p:txBody>
      </p:sp>
      <p:sp>
        <p:nvSpPr>
          <p:cNvPr id="5" name="Footer Placeholder 4">
            <a:extLst>
              <a:ext uri="{FF2B5EF4-FFF2-40B4-BE49-F238E27FC236}">
                <a16:creationId xmlns:a16="http://schemas.microsoft.com/office/drawing/2014/main" id="{F7D6D198-3DB4-4841-BA97-3A6BC85B02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DA426D-E43D-4AA8-B61D-4AB31632FD4C}"/>
              </a:ext>
            </a:extLst>
          </p:cNvPr>
          <p:cNvSpPr>
            <a:spLocks noGrp="1"/>
          </p:cNvSpPr>
          <p:nvPr>
            <p:ph type="sldNum" sz="quarter" idx="12"/>
          </p:nvPr>
        </p:nvSpPr>
        <p:spPr/>
        <p:txBody>
          <a:bodyPr/>
          <a:lstStyle/>
          <a:p>
            <a:fld id="{1556A3F2-7883-4135-BE99-3C77573DEA9C}" type="slidenum">
              <a:rPr lang="en-US" smtClean="0"/>
              <a:t>‹#›</a:t>
            </a:fld>
            <a:endParaRPr lang="en-US"/>
          </a:p>
        </p:txBody>
      </p:sp>
    </p:spTree>
    <p:extLst>
      <p:ext uri="{BB962C8B-B14F-4D97-AF65-F5344CB8AC3E}">
        <p14:creationId xmlns:p14="http://schemas.microsoft.com/office/powerpoint/2010/main" val="284981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8280B5-2DF0-4981-B8C4-D27FCB2957D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34C9458-56C8-435B-B1A7-2AA2492256F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156084-B8A6-441B-99CA-957FC9DC933B}"/>
              </a:ext>
            </a:extLst>
          </p:cNvPr>
          <p:cNvSpPr>
            <a:spLocks noGrp="1"/>
          </p:cNvSpPr>
          <p:nvPr>
            <p:ph type="dt" sz="half" idx="10"/>
          </p:nvPr>
        </p:nvSpPr>
        <p:spPr/>
        <p:txBody>
          <a:bodyPr/>
          <a:lstStyle/>
          <a:p>
            <a:fld id="{0EAB791F-2CDD-4BBF-9AF6-C7ED02ABFF0A}" type="datetimeFigureOut">
              <a:rPr lang="en-US" smtClean="0"/>
              <a:t>2/11/2020</a:t>
            </a:fld>
            <a:endParaRPr lang="en-US"/>
          </a:p>
        </p:txBody>
      </p:sp>
      <p:sp>
        <p:nvSpPr>
          <p:cNvPr id="5" name="Footer Placeholder 4">
            <a:extLst>
              <a:ext uri="{FF2B5EF4-FFF2-40B4-BE49-F238E27FC236}">
                <a16:creationId xmlns:a16="http://schemas.microsoft.com/office/drawing/2014/main" id="{492ADF52-AC5A-4371-88AF-6578B63113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38930A-8A06-4166-820C-6B685733DDA3}"/>
              </a:ext>
            </a:extLst>
          </p:cNvPr>
          <p:cNvSpPr>
            <a:spLocks noGrp="1"/>
          </p:cNvSpPr>
          <p:nvPr>
            <p:ph type="sldNum" sz="quarter" idx="12"/>
          </p:nvPr>
        </p:nvSpPr>
        <p:spPr/>
        <p:txBody>
          <a:bodyPr/>
          <a:lstStyle/>
          <a:p>
            <a:fld id="{1556A3F2-7883-4135-BE99-3C77573DEA9C}" type="slidenum">
              <a:rPr lang="en-US" smtClean="0"/>
              <a:t>‹#›</a:t>
            </a:fld>
            <a:endParaRPr lang="en-US"/>
          </a:p>
        </p:txBody>
      </p:sp>
    </p:spTree>
    <p:extLst>
      <p:ext uri="{BB962C8B-B14F-4D97-AF65-F5344CB8AC3E}">
        <p14:creationId xmlns:p14="http://schemas.microsoft.com/office/powerpoint/2010/main" val="393969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8246A-BBE2-451D-A727-B23B0F238A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21A4FF-A2F9-4C5E-8738-39987E31C1F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70C711-BC33-4A40-B257-76FDCF78BD59}"/>
              </a:ext>
            </a:extLst>
          </p:cNvPr>
          <p:cNvSpPr>
            <a:spLocks noGrp="1"/>
          </p:cNvSpPr>
          <p:nvPr>
            <p:ph type="dt" sz="half" idx="10"/>
          </p:nvPr>
        </p:nvSpPr>
        <p:spPr/>
        <p:txBody>
          <a:bodyPr/>
          <a:lstStyle/>
          <a:p>
            <a:fld id="{0EAB791F-2CDD-4BBF-9AF6-C7ED02ABFF0A}" type="datetimeFigureOut">
              <a:rPr lang="en-US" smtClean="0"/>
              <a:t>2/11/2020</a:t>
            </a:fld>
            <a:endParaRPr lang="en-US"/>
          </a:p>
        </p:txBody>
      </p:sp>
      <p:sp>
        <p:nvSpPr>
          <p:cNvPr id="5" name="Footer Placeholder 4">
            <a:extLst>
              <a:ext uri="{FF2B5EF4-FFF2-40B4-BE49-F238E27FC236}">
                <a16:creationId xmlns:a16="http://schemas.microsoft.com/office/drawing/2014/main" id="{1374A8E1-2F82-47B6-B320-6ECABA4FE0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7AB056-41D4-4612-9834-2B491A562297}"/>
              </a:ext>
            </a:extLst>
          </p:cNvPr>
          <p:cNvSpPr>
            <a:spLocks noGrp="1"/>
          </p:cNvSpPr>
          <p:nvPr>
            <p:ph type="sldNum" sz="quarter" idx="12"/>
          </p:nvPr>
        </p:nvSpPr>
        <p:spPr/>
        <p:txBody>
          <a:bodyPr/>
          <a:lstStyle/>
          <a:p>
            <a:fld id="{1556A3F2-7883-4135-BE99-3C77573DEA9C}" type="slidenum">
              <a:rPr lang="en-US" smtClean="0"/>
              <a:t>‹#›</a:t>
            </a:fld>
            <a:endParaRPr lang="en-US"/>
          </a:p>
        </p:txBody>
      </p:sp>
    </p:spTree>
    <p:extLst>
      <p:ext uri="{BB962C8B-B14F-4D97-AF65-F5344CB8AC3E}">
        <p14:creationId xmlns:p14="http://schemas.microsoft.com/office/powerpoint/2010/main" val="1629421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2C1AF-A79F-4710-BF30-9A624145F6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701928-719E-4A19-BF59-1E26A1188C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AC16FE8-7783-4641-8DD6-9DC9DDBCFF5B}"/>
              </a:ext>
            </a:extLst>
          </p:cNvPr>
          <p:cNvSpPr>
            <a:spLocks noGrp="1"/>
          </p:cNvSpPr>
          <p:nvPr>
            <p:ph type="dt" sz="half" idx="10"/>
          </p:nvPr>
        </p:nvSpPr>
        <p:spPr/>
        <p:txBody>
          <a:bodyPr/>
          <a:lstStyle/>
          <a:p>
            <a:fld id="{0EAB791F-2CDD-4BBF-9AF6-C7ED02ABFF0A}" type="datetimeFigureOut">
              <a:rPr lang="en-US" smtClean="0"/>
              <a:t>2/11/2020</a:t>
            </a:fld>
            <a:endParaRPr lang="en-US"/>
          </a:p>
        </p:txBody>
      </p:sp>
      <p:sp>
        <p:nvSpPr>
          <p:cNvPr id="5" name="Footer Placeholder 4">
            <a:extLst>
              <a:ext uri="{FF2B5EF4-FFF2-40B4-BE49-F238E27FC236}">
                <a16:creationId xmlns:a16="http://schemas.microsoft.com/office/drawing/2014/main" id="{684DB96A-F79D-457E-B9BB-EB27E6B0DA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24B0EF-4842-4C83-BD8C-1BBCEAB58E22}"/>
              </a:ext>
            </a:extLst>
          </p:cNvPr>
          <p:cNvSpPr>
            <a:spLocks noGrp="1"/>
          </p:cNvSpPr>
          <p:nvPr>
            <p:ph type="sldNum" sz="quarter" idx="12"/>
          </p:nvPr>
        </p:nvSpPr>
        <p:spPr/>
        <p:txBody>
          <a:bodyPr/>
          <a:lstStyle/>
          <a:p>
            <a:fld id="{1556A3F2-7883-4135-BE99-3C77573DEA9C}" type="slidenum">
              <a:rPr lang="en-US" smtClean="0"/>
              <a:t>‹#›</a:t>
            </a:fld>
            <a:endParaRPr lang="en-US"/>
          </a:p>
        </p:txBody>
      </p:sp>
    </p:spTree>
    <p:extLst>
      <p:ext uri="{BB962C8B-B14F-4D97-AF65-F5344CB8AC3E}">
        <p14:creationId xmlns:p14="http://schemas.microsoft.com/office/powerpoint/2010/main" val="3103642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42371-2824-4CB3-A401-D7107032BB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3CC1E7-67A6-4319-B086-FD8E38C3521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CA5F7F-65A5-4440-A656-8E14F8F346A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3F02CFE-0843-4D6B-A3A0-173960B824EF}"/>
              </a:ext>
            </a:extLst>
          </p:cNvPr>
          <p:cNvSpPr>
            <a:spLocks noGrp="1"/>
          </p:cNvSpPr>
          <p:nvPr>
            <p:ph type="dt" sz="half" idx="10"/>
          </p:nvPr>
        </p:nvSpPr>
        <p:spPr/>
        <p:txBody>
          <a:bodyPr/>
          <a:lstStyle/>
          <a:p>
            <a:fld id="{0EAB791F-2CDD-4BBF-9AF6-C7ED02ABFF0A}" type="datetimeFigureOut">
              <a:rPr lang="en-US" smtClean="0"/>
              <a:t>2/11/2020</a:t>
            </a:fld>
            <a:endParaRPr lang="en-US"/>
          </a:p>
        </p:txBody>
      </p:sp>
      <p:sp>
        <p:nvSpPr>
          <p:cNvPr id="6" name="Footer Placeholder 5">
            <a:extLst>
              <a:ext uri="{FF2B5EF4-FFF2-40B4-BE49-F238E27FC236}">
                <a16:creationId xmlns:a16="http://schemas.microsoft.com/office/drawing/2014/main" id="{BDBDC06D-6B62-4409-A852-6081F99E83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FEB156-D048-4BDE-9241-77FD728808C7}"/>
              </a:ext>
            </a:extLst>
          </p:cNvPr>
          <p:cNvSpPr>
            <a:spLocks noGrp="1"/>
          </p:cNvSpPr>
          <p:nvPr>
            <p:ph type="sldNum" sz="quarter" idx="12"/>
          </p:nvPr>
        </p:nvSpPr>
        <p:spPr/>
        <p:txBody>
          <a:bodyPr/>
          <a:lstStyle/>
          <a:p>
            <a:fld id="{1556A3F2-7883-4135-BE99-3C77573DEA9C}" type="slidenum">
              <a:rPr lang="en-US" smtClean="0"/>
              <a:t>‹#›</a:t>
            </a:fld>
            <a:endParaRPr lang="en-US"/>
          </a:p>
        </p:txBody>
      </p:sp>
    </p:spTree>
    <p:extLst>
      <p:ext uri="{BB962C8B-B14F-4D97-AF65-F5344CB8AC3E}">
        <p14:creationId xmlns:p14="http://schemas.microsoft.com/office/powerpoint/2010/main" val="2282689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FE0A4-7063-48DF-9D0C-FA2DD2C772F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A20335-D97A-4BCB-A563-48166011E1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1DD2279-1298-4FF8-87AD-2DEC0066F2B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E1F461-B9DF-4D45-A68B-D8CB24B024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8E3DC89-A456-4004-9417-16FDDDC5C7E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FE42D0-5395-4D77-8C6F-8D9F56BBD8C0}"/>
              </a:ext>
            </a:extLst>
          </p:cNvPr>
          <p:cNvSpPr>
            <a:spLocks noGrp="1"/>
          </p:cNvSpPr>
          <p:nvPr>
            <p:ph type="dt" sz="half" idx="10"/>
          </p:nvPr>
        </p:nvSpPr>
        <p:spPr/>
        <p:txBody>
          <a:bodyPr/>
          <a:lstStyle/>
          <a:p>
            <a:fld id="{0EAB791F-2CDD-4BBF-9AF6-C7ED02ABFF0A}" type="datetimeFigureOut">
              <a:rPr lang="en-US" smtClean="0"/>
              <a:t>2/11/2020</a:t>
            </a:fld>
            <a:endParaRPr lang="en-US"/>
          </a:p>
        </p:txBody>
      </p:sp>
      <p:sp>
        <p:nvSpPr>
          <p:cNvPr id="8" name="Footer Placeholder 7">
            <a:extLst>
              <a:ext uri="{FF2B5EF4-FFF2-40B4-BE49-F238E27FC236}">
                <a16:creationId xmlns:a16="http://schemas.microsoft.com/office/drawing/2014/main" id="{EE13C39F-01CE-41E1-8DE3-99F6572BD4C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A21F43-8AB1-46A3-B9E8-3F93ADE938BD}"/>
              </a:ext>
            </a:extLst>
          </p:cNvPr>
          <p:cNvSpPr>
            <a:spLocks noGrp="1"/>
          </p:cNvSpPr>
          <p:nvPr>
            <p:ph type="sldNum" sz="quarter" idx="12"/>
          </p:nvPr>
        </p:nvSpPr>
        <p:spPr/>
        <p:txBody>
          <a:bodyPr/>
          <a:lstStyle/>
          <a:p>
            <a:fld id="{1556A3F2-7883-4135-BE99-3C77573DEA9C}" type="slidenum">
              <a:rPr lang="en-US" smtClean="0"/>
              <a:t>‹#›</a:t>
            </a:fld>
            <a:endParaRPr lang="en-US"/>
          </a:p>
        </p:txBody>
      </p:sp>
    </p:spTree>
    <p:extLst>
      <p:ext uri="{BB962C8B-B14F-4D97-AF65-F5344CB8AC3E}">
        <p14:creationId xmlns:p14="http://schemas.microsoft.com/office/powerpoint/2010/main" val="301546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B21EA-2424-487F-A57B-EEBE19390DC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352904-3DDB-450E-B24B-DAA32EF11D3F}"/>
              </a:ext>
            </a:extLst>
          </p:cNvPr>
          <p:cNvSpPr>
            <a:spLocks noGrp="1"/>
          </p:cNvSpPr>
          <p:nvPr>
            <p:ph type="dt" sz="half" idx="10"/>
          </p:nvPr>
        </p:nvSpPr>
        <p:spPr/>
        <p:txBody>
          <a:bodyPr/>
          <a:lstStyle/>
          <a:p>
            <a:fld id="{0EAB791F-2CDD-4BBF-9AF6-C7ED02ABFF0A}" type="datetimeFigureOut">
              <a:rPr lang="en-US" smtClean="0"/>
              <a:t>2/11/2020</a:t>
            </a:fld>
            <a:endParaRPr lang="en-US"/>
          </a:p>
        </p:txBody>
      </p:sp>
      <p:sp>
        <p:nvSpPr>
          <p:cNvPr id="4" name="Footer Placeholder 3">
            <a:extLst>
              <a:ext uri="{FF2B5EF4-FFF2-40B4-BE49-F238E27FC236}">
                <a16:creationId xmlns:a16="http://schemas.microsoft.com/office/drawing/2014/main" id="{98CC29EA-9384-4708-839A-5DD1BEB1615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AD260BF-48B2-41C5-9746-EAB86695EFF3}"/>
              </a:ext>
            </a:extLst>
          </p:cNvPr>
          <p:cNvSpPr>
            <a:spLocks noGrp="1"/>
          </p:cNvSpPr>
          <p:nvPr>
            <p:ph type="sldNum" sz="quarter" idx="12"/>
          </p:nvPr>
        </p:nvSpPr>
        <p:spPr/>
        <p:txBody>
          <a:bodyPr/>
          <a:lstStyle/>
          <a:p>
            <a:fld id="{1556A3F2-7883-4135-BE99-3C77573DEA9C}" type="slidenum">
              <a:rPr lang="en-US" smtClean="0"/>
              <a:t>‹#›</a:t>
            </a:fld>
            <a:endParaRPr lang="en-US"/>
          </a:p>
        </p:txBody>
      </p:sp>
    </p:spTree>
    <p:extLst>
      <p:ext uri="{BB962C8B-B14F-4D97-AF65-F5344CB8AC3E}">
        <p14:creationId xmlns:p14="http://schemas.microsoft.com/office/powerpoint/2010/main" val="2356842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A84667-C543-4CAC-A056-7B4DD2A53336}"/>
              </a:ext>
            </a:extLst>
          </p:cNvPr>
          <p:cNvSpPr>
            <a:spLocks noGrp="1"/>
          </p:cNvSpPr>
          <p:nvPr>
            <p:ph type="dt" sz="half" idx="10"/>
          </p:nvPr>
        </p:nvSpPr>
        <p:spPr/>
        <p:txBody>
          <a:bodyPr/>
          <a:lstStyle/>
          <a:p>
            <a:fld id="{0EAB791F-2CDD-4BBF-9AF6-C7ED02ABFF0A}" type="datetimeFigureOut">
              <a:rPr lang="en-US" smtClean="0"/>
              <a:t>2/11/2020</a:t>
            </a:fld>
            <a:endParaRPr lang="en-US"/>
          </a:p>
        </p:txBody>
      </p:sp>
      <p:sp>
        <p:nvSpPr>
          <p:cNvPr id="3" name="Footer Placeholder 2">
            <a:extLst>
              <a:ext uri="{FF2B5EF4-FFF2-40B4-BE49-F238E27FC236}">
                <a16:creationId xmlns:a16="http://schemas.microsoft.com/office/drawing/2014/main" id="{405FCB87-1BDD-42EB-9D6D-BAE73E04352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1A14EA-4017-4E26-BFFD-917535F5B62D}"/>
              </a:ext>
            </a:extLst>
          </p:cNvPr>
          <p:cNvSpPr>
            <a:spLocks noGrp="1"/>
          </p:cNvSpPr>
          <p:nvPr>
            <p:ph type="sldNum" sz="quarter" idx="12"/>
          </p:nvPr>
        </p:nvSpPr>
        <p:spPr/>
        <p:txBody>
          <a:bodyPr/>
          <a:lstStyle/>
          <a:p>
            <a:fld id="{1556A3F2-7883-4135-BE99-3C77573DEA9C}" type="slidenum">
              <a:rPr lang="en-US" smtClean="0"/>
              <a:t>‹#›</a:t>
            </a:fld>
            <a:endParaRPr lang="en-US"/>
          </a:p>
        </p:txBody>
      </p:sp>
    </p:spTree>
    <p:extLst>
      <p:ext uri="{BB962C8B-B14F-4D97-AF65-F5344CB8AC3E}">
        <p14:creationId xmlns:p14="http://schemas.microsoft.com/office/powerpoint/2010/main" val="2093189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05265-42AA-4D41-96D5-4C3A9EB913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675F1A-DEC9-43FA-AA3B-50CAF7D90C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359D6D6-CC6E-4DE0-A3A2-34B439033E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1804FE0-3F3D-4559-82FE-6CFA3654FBD0}"/>
              </a:ext>
            </a:extLst>
          </p:cNvPr>
          <p:cNvSpPr>
            <a:spLocks noGrp="1"/>
          </p:cNvSpPr>
          <p:nvPr>
            <p:ph type="dt" sz="half" idx="10"/>
          </p:nvPr>
        </p:nvSpPr>
        <p:spPr/>
        <p:txBody>
          <a:bodyPr/>
          <a:lstStyle/>
          <a:p>
            <a:fld id="{0EAB791F-2CDD-4BBF-9AF6-C7ED02ABFF0A}" type="datetimeFigureOut">
              <a:rPr lang="en-US" smtClean="0"/>
              <a:t>2/11/2020</a:t>
            </a:fld>
            <a:endParaRPr lang="en-US"/>
          </a:p>
        </p:txBody>
      </p:sp>
      <p:sp>
        <p:nvSpPr>
          <p:cNvPr id="6" name="Footer Placeholder 5">
            <a:extLst>
              <a:ext uri="{FF2B5EF4-FFF2-40B4-BE49-F238E27FC236}">
                <a16:creationId xmlns:a16="http://schemas.microsoft.com/office/drawing/2014/main" id="{17173F18-A980-41E2-B420-5C79BDE6BA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2E5573-0DF6-4B86-80B1-71431D5170FD}"/>
              </a:ext>
            </a:extLst>
          </p:cNvPr>
          <p:cNvSpPr>
            <a:spLocks noGrp="1"/>
          </p:cNvSpPr>
          <p:nvPr>
            <p:ph type="sldNum" sz="quarter" idx="12"/>
          </p:nvPr>
        </p:nvSpPr>
        <p:spPr/>
        <p:txBody>
          <a:bodyPr/>
          <a:lstStyle/>
          <a:p>
            <a:fld id="{1556A3F2-7883-4135-BE99-3C77573DEA9C}" type="slidenum">
              <a:rPr lang="en-US" smtClean="0"/>
              <a:t>‹#›</a:t>
            </a:fld>
            <a:endParaRPr lang="en-US"/>
          </a:p>
        </p:txBody>
      </p:sp>
    </p:spTree>
    <p:extLst>
      <p:ext uri="{BB962C8B-B14F-4D97-AF65-F5344CB8AC3E}">
        <p14:creationId xmlns:p14="http://schemas.microsoft.com/office/powerpoint/2010/main" val="2868465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B80B0-6E16-42AE-82D9-BE79FD9428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226A1A-95DA-4358-9980-D444937A27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496AA10-242F-4AD3-979B-0981B4201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0E63882-D6E0-4C5D-ABBC-859D221E83AF}"/>
              </a:ext>
            </a:extLst>
          </p:cNvPr>
          <p:cNvSpPr>
            <a:spLocks noGrp="1"/>
          </p:cNvSpPr>
          <p:nvPr>
            <p:ph type="dt" sz="half" idx="10"/>
          </p:nvPr>
        </p:nvSpPr>
        <p:spPr/>
        <p:txBody>
          <a:bodyPr/>
          <a:lstStyle/>
          <a:p>
            <a:fld id="{0EAB791F-2CDD-4BBF-9AF6-C7ED02ABFF0A}" type="datetimeFigureOut">
              <a:rPr lang="en-US" smtClean="0"/>
              <a:t>2/11/2020</a:t>
            </a:fld>
            <a:endParaRPr lang="en-US"/>
          </a:p>
        </p:txBody>
      </p:sp>
      <p:sp>
        <p:nvSpPr>
          <p:cNvPr id="6" name="Footer Placeholder 5">
            <a:extLst>
              <a:ext uri="{FF2B5EF4-FFF2-40B4-BE49-F238E27FC236}">
                <a16:creationId xmlns:a16="http://schemas.microsoft.com/office/drawing/2014/main" id="{72547C83-7A1E-437F-9CCC-737DE8F895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25E71A-A63B-4708-ACB7-093E1FC951A2}"/>
              </a:ext>
            </a:extLst>
          </p:cNvPr>
          <p:cNvSpPr>
            <a:spLocks noGrp="1"/>
          </p:cNvSpPr>
          <p:nvPr>
            <p:ph type="sldNum" sz="quarter" idx="12"/>
          </p:nvPr>
        </p:nvSpPr>
        <p:spPr/>
        <p:txBody>
          <a:bodyPr/>
          <a:lstStyle/>
          <a:p>
            <a:fld id="{1556A3F2-7883-4135-BE99-3C77573DEA9C}" type="slidenum">
              <a:rPr lang="en-US" smtClean="0"/>
              <a:t>‹#›</a:t>
            </a:fld>
            <a:endParaRPr lang="en-US"/>
          </a:p>
        </p:txBody>
      </p:sp>
    </p:spTree>
    <p:extLst>
      <p:ext uri="{BB962C8B-B14F-4D97-AF65-F5344CB8AC3E}">
        <p14:creationId xmlns:p14="http://schemas.microsoft.com/office/powerpoint/2010/main" val="296625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ACA45D-7D69-4485-B6EA-A277FFE367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835337-C413-4CEF-BA37-7880386ED8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7FF26C-4636-4004-8288-8C24169781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AB791F-2CDD-4BBF-9AF6-C7ED02ABFF0A}" type="datetimeFigureOut">
              <a:rPr lang="en-US" smtClean="0"/>
              <a:t>2/11/2020</a:t>
            </a:fld>
            <a:endParaRPr lang="en-US"/>
          </a:p>
        </p:txBody>
      </p:sp>
      <p:sp>
        <p:nvSpPr>
          <p:cNvPr id="5" name="Footer Placeholder 4">
            <a:extLst>
              <a:ext uri="{FF2B5EF4-FFF2-40B4-BE49-F238E27FC236}">
                <a16:creationId xmlns:a16="http://schemas.microsoft.com/office/drawing/2014/main" id="{FEC80C97-C3AA-492A-A400-98C5ACFF66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7521B4E-7EB4-4AC8-A47E-EAFA82CBCB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56A3F2-7883-4135-BE99-3C77573DEA9C}" type="slidenum">
              <a:rPr lang="en-US" smtClean="0"/>
              <a:t>‹#›</a:t>
            </a:fld>
            <a:endParaRPr lang="en-US"/>
          </a:p>
        </p:txBody>
      </p:sp>
    </p:spTree>
    <p:extLst>
      <p:ext uri="{BB962C8B-B14F-4D97-AF65-F5344CB8AC3E}">
        <p14:creationId xmlns:p14="http://schemas.microsoft.com/office/powerpoint/2010/main" val="17123195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18" Type="http://schemas.openxmlformats.org/officeDocument/2006/relationships/image" Target="../media/image24.png"/><Relationship Id="rId3" Type="http://schemas.openxmlformats.org/officeDocument/2006/relationships/image" Target="../media/image23.png"/><Relationship Id="rId7" Type="http://schemas.openxmlformats.org/officeDocument/2006/relationships/image" Target="../media/image12.jpeg"/><Relationship Id="rId12" Type="http://schemas.openxmlformats.org/officeDocument/2006/relationships/image" Target="../media/image17.jpeg"/><Relationship Id="rId17" Type="http://schemas.openxmlformats.org/officeDocument/2006/relationships/image" Target="../media/image22.jpeg"/><Relationship Id="rId2" Type="http://schemas.openxmlformats.org/officeDocument/2006/relationships/notesSlide" Target="../notesSlides/notesSlide6.xml"/><Relationship Id="rId16"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5" Type="http://schemas.openxmlformats.org/officeDocument/2006/relationships/image" Target="../media/image20.jpeg"/><Relationship Id="rId10" Type="http://schemas.openxmlformats.org/officeDocument/2006/relationships/image" Target="../media/image15.jpeg"/><Relationship Id="rId19" Type="http://schemas.openxmlformats.org/officeDocument/2006/relationships/image" Target="../media/image25.jpeg"/><Relationship Id="rId4" Type="http://schemas.openxmlformats.org/officeDocument/2006/relationships/image" Target="../media/image9.jpeg"/><Relationship Id="rId9" Type="http://schemas.openxmlformats.org/officeDocument/2006/relationships/image" Target="../media/image14.jpeg"/><Relationship Id="rId1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46.jpeg"/><Relationship Id="rId7" Type="http://schemas.openxmlformats.org/officeDocument/2006/relationships/image" Target="../media/image6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1.jpeg"/><Relationship Id="rId11" Type="http://schemas.openxmlformats.org/officeDocument/2006/relationships/image" Target="../media/image14.jpeg"/><Relationship Id="rId5" Type="http://schemas.openxmlformats.org/officeDocument/2006/relationships/image" Target="../media/image60.jpeg"/><Relationship Id="rId10" Type="http://schemas.microsoft.com/office/2007/relationships/hdphoto" Target="../media/hdphoto3.wdp"/><Relationship Id="rId4" Type="http://schemas.openxmlformats.org/officeDocument/2006/relationships/image" Target="../media/image65.jpeg"/><Relationship Id="rId9" Type="http://schemas.openxmlformats.org/officeDocument/2006/relationships/image" Target="../media/image64.png"/></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67.png"/><Relationship Id="rId18" Type="http://schemas.openxmlformats.org/officeDocument/2006/relationships/image" Target="../media/image72.png"/><Relationship Id="rId3" Type="http://schemas.openxmlformats.org/officeDocument/2006/relationships/image" Target="../media/image60.jpeg"/><Relationship Id="rId7" Type="http://schemas.openxmlformats.org/officeDocument/2006/relationships/image" Target="../media/image64.png"/><Relationship Id="rId12" Type="http://schemas.openxmlformats.org/officeDocument/2006/relationships/image" Target="../media/image66.png"/><Relationship Id="rId17" Type="http://schemas.openxmlformats.org/officeDocument/2006/relationships/image" Target="../media/image71.png"/><Relationship Id="rId2" Type="http://schemas.openxmlformats.org/officeDocument/2006/relationships/notesSlide" Target="../notesSlides/notesSlide8.xml"/><Relationship Id="rId16" Type="http://schemas.openxmlformats.org/officeDocument/2006/relationships/image" Target="../media/image70.png"/><Relationship Id="rId20"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63.jpeg"/><Relationship Id="rId11" Type="http://schemas.openxmlformats.org/officeDocument/2006/relationships/image" Target="../media/image46.jpeg"/><Relationship Id="rId5" Type="http://schemas.openxmlformats.org/officeDocument/2006/relationships/image" Target="../media/image62.jpeg"/><Relationship Id="rId15" Type="http://schemas.openxmlformats.org/officeDocument/2006/relationships/image" Target="../media/image69.jpeg"/><Relationship Id="rId10" Type="http://schemas.openxmlformats.org/officeDocument/2006/relationships/image" Target="../media/image65.jpeg"/><Relationship Id="rId19" Type="http://schemas.openxmlformats.org/officeDocument/2006/relationships/image" Target="../media/image73.png"/><Relationship Id="rId4" Type="http://schemas.openxmlformats.org/officeDocument/2006/relationships/image" Target="../media/image61.jpeg"/><Relationship Id="rId9" Type="http://schemas.openxmlformats.org/officeDocument/2006/relationships/image" Target="../media/image14.jpeg"/><Relationship Id="rId14" Type="http://schemas.openxmlformats.org/officeDocument/2006/relationships/image" Target="../media/image68.png"/></Relationships>
</file>

<file path=ppt/slides/_rels/slide13.xml.rels><?xml version="1.0" encoding="UTF-8" standalone="yes"?>
<Relationships xmlns="http://schemas.openxmlformats.org/package/2006/relationships"><Relationship Id="rId8" Type="http://schemas.openxmlformats.org/officeDocument/2006/relationships/image" Target="../media/image76.jpeg"/><Relationship Id="rId13" Type="http://schemas.openxmlformats.org/officeDocument/2006/relationships/image" Target="../media/image46.jpeg"/><Relationship Id="rId18" Type="http://schemas.openxmlformats.org/officeDocument/2006/relationships/image" Target="../media/image64.png"/><Relationship Id="rId3" Type="http://schemas.openxmlformats.org/officeDocument/2006/relationships/image" Target="../media/image66.png"/><Relationship Id="rId21" Type="http://schemas.openxmlformats.org/officeDocument/2006/relationships/image" Target="../media/image77.png"/><Relationship Id="rId7" Type="http://schemas.openxmlformats.org/officeDocument/2006/relationships/image" Target="../media/image71.png"/><Relationship Id="rId12" Type="http://schemas.openxmlformats.org/officeDocument/2006/relationships/image" Target="../media/image70.png"/><Relationship Id="rId17" Type="http://schemas.openxmlformats.org/officeDocument/2006/relationships/image" Target="../media/image63.jpeg"/><Relationship Id="rId2" Type="http://schemas.openxmlformats.org/officeDocument/2006/relationships/notesSlide" Target="../notesSlides/notesSlide9.xml"/><Relationship Id="rId16" Type="http://schemas.openxmlformats.org/officeDocument/2006/relationships/image" Target="../media/image62.jpeg"/><Relationship Id="rId20"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74.png"/><Relationship Id="rId11" Type="http://schemas.openxmlformats.org/officeDocument/2006/relationships/image" Target="../media/image69.jpeg"/><Relationship Id="rId5" Type="http://schemas.openxmlformats.org/officeDocument/2006/relationships/image" Target="../media/image75.png"/><Relationship Id="rId15" Type="http://schemas.openxmlformats.org/officeDocument/2006/relationships/image" Target="../media/image61.jpeg"/><Relationship Id="rId10" Type="http://schemas.openxmlformats.org/officeDocument/2006/relationships/image" Target="../media/image73.png"/><Relationship Id="rId19" Type="http://schemas.microsoft.com/office/2007/relationships/hdphoto" Target="../media/hdphoto3.wdp"/><Relationship Id="rId4" Type="http://schemas.openxmlformats.org/officeDocument/2006/relationships/image" Target="../media/image68.png"/><Relationship Id="rId9" Type="http://schemas.openxmlformats.org/officeDocument/2006/relationships/image" Target="../media/image72.png"/><Relationship Id="rId14" Type="http://schemas.openxmlformats.org/officeDocument/2006/relationships/image" Target="../media/image60.jpeg"/></Relationships>
</file>

<file path=ppt/slides/_rels/slide1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46.jpeg"/><Relationship Id="rId7" Type="http://schemas.openxmlformats.org/officeDocument/2006/relationships/image" Target="../media/image63.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10" Type="http://schemas.openxmlformats.org/officeDocument/2006/relationships/image" Target="../media/image14.jpeg"/><Relationship Id="rId4" Type="http://schemas.openxmlformats.org/officeDocument/2006/relationships/image" Target="../media/image60.jpeg"/><Relationship Id="rId9" Type="http://schemas.microsoft.com/office/2007/relationships/hdphoto" Target="../media/hdphoto3.wdp"/></Relationships>
</file>

<file path=ppt/slides/_rels/slide15.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18" Type="http://schemas.openxmlformats.org/officeDocument/2006/relationships/image" Target="../media/image24.png"/><Relationship Id="rId3" Type="http://schemas.openxmlformats.org/officeDocument/2006/relationships/image" Target="../media/image23.png"/><Relationship Id="rId7" Type="http://schemas.openxmlformats.org/officeDocument/2006/relationships/image" Target="../media/image12.jpeg"/><Relationship Id="rId12" Type="http://schemas.openxmlformats.org/officeDocument/2006/relationships/image" Target="../media/image17.jpeg"/><Relationship Id="rId17" Type="http://schemas.openxmlformats.org/officeDocument/2006/relationships/image" Target="../media/image22.jpeg"/><Relationship Id="rId2" Type="http://schemas.openxmlformats.org/officeDocument/2006/relationships/notesSlide" Target="../notesSlides/notesSlide11.xml"/><Relationship Id="rId16"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5" Type="http://schemas.openxmlformats.org/officeDocument/2006/relationships/image" Target="../media/image20.jpeg"/><Relationship Id="rId10" Type="http://schemas.openxmlformats.org/officeDocument/2006/relationships/image" Target="../media/image15.jpeg"/><Relationship Id="rId19" Type="http://schemas.openxmlformats.org/officeDocument/2006/relationships/image" Target="../media/image25.jpeg"/><Relationship Id="rId4" Type="http://schemas.openxmlformats.org/officeDocument/2006/relationships/image" Target="../media/image9.jpeg"/><Relationship Id="rId9" Type="http://schemas.openxmlformats.org/officeDocument/2006/relationships/image" Target="../media/image14.jpeg"/><Relationship Id="rId14"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46.jpeg"/><Relationship Id="rId7" Type="http://schemas.openxmlformats.org/officeDocument/2006/relationships/image" Target="../media/image61.jpeg"/><Relationship Id="rId12"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0.jpeg"/><Relationship Id="rId11" Type="http://schemas.microsoft.com/office/2007/relationships/hdphoto" Target="../media/hdphoto3.wdp"/><Relationship Id="rId5" Type="http://schemas.openxmlformats.org/officeDocument/2006/relationships/hyperlink" Target="https://nctc.fws.gov/resources/knowledge-resources/video-gallery/human-dimensions.html" TargetMode="External"/><Relationship Id="rId10" Type="http://schemas.openxmlformats.org/officeDocument/2006/relationships/image" Target="../media/image64.png"/><Relationship Id="rId4" Type="http://schemas.openxmlformats.org/officeDocument/2006/relationships/image" Target="../media/image78.jpg"/><Relationship Id="rId9" Type="http://schemas.openxmlformats.org/officeDocument/2006/relationships/image" Target="../media/image63.jpeg"/></Relationships>
</file>

<file path=ppt/slides/_rels/slide17.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81.png"/><Relationship Id="rId3" Type="http://schemas.openxmlformats.org/officeDocument/2006/relationships/image" Target="../media/image46.jpeg"/><Relationship Id="rId7" Type="http://schemas.openxmlformats.org/officeDocument/2006/relationships/image" Target="../media/image63.jpeg"/><Relationship Id="rId12" Type="http://schemas.openxmlformats.org/officeDocument/2006/relationships/image" Target="../media/image8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2.jpeg"/><Relationship Id="rId11" Type="http://schemas.openxmlformats.org/officeDocument/2006/relationships/image" Target="../media/image79.png"/><Relationship Id="rId5" Type="http://schemas.openxmlformats.org/officeDocument/2006/relationships/image" Target="../media/image61.jpeg"/><Relationship Id="rId10" Type="http://schemas.openxmlformats.org/officeDocument/2006/relationships/image" Target="../media/image14.jpeg"/><Relationship Id="rId4" Type="http://schemas.openxmlformats.org/officeDocument/2006/relationships/image" Target="../media/image60.jpeg"/><Relationship Id="rId9" Type="http://schemas.microsoft.com/office/2007/relationships/hdphoto" Target="../media/hdphoto3.wdp"/></Relationships>
</file>

<file path=ppt/slides/_rels/slide18.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18" Type="http://schemas.openxmlformats.org/officeDocument/2006/relationships/image" Target="../media/image24.png"/><Relationship Id="rId3" Type="http://schemas.openxmlformats.org/officeDocument/2006/relationships/image" Target="../media/image23.png"/><Relationship Id="rId7" Type="http://schemas.openxmlformats.org/officeDocument/2006/relationships/image" Target="../media/image12.jpeg"/><Relationship Id="rId12" Type="http://schemas.openxmlformats.org/officeDocument/2006/relationships/image" Target="../media/image17.jpeg"/><Relationship Id="rId17" Type="http://schemas.openxmlformats.org/officeDocument/2006/relationships/image" Target="../media/image22.jpeg"/><Relationship Id="rId2" Type="http://schemas.openxmlformats.org/officeDocument/2006/relationships/notesSlide" Target="../notesSlides/notesSlide14.xml"/><Relationship Id="rId16"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5" Type="http://schemas.openxmlformats.org/officeDocument/2006/relationships/image" Target="../media/image20.jpeg"/><Relationship Id="rId10" Type="http://schemas.openxmlformats.org/officeDocument/2006/relationships/image" Target="../media/image15.jpeg"/><Relationship Id="rId19" Type="http://schemas.openxmlformats.org/officeDocument/2006/relationships/image" Target="../media/image25.jpeg"/><Relationship Id="rId4" Type="http://schemas.openxmlformats.org/officeDocument/2006/relationships/image" Target="../media/image9.jpeg"/><Relationship Id="rId9" Type="http://schemas.openxmlformats.org/officeDocument/2006/relationships/image" Target="../media/image14.jpeg"/><Relationship Id="rId14" Type="http://schemas.openxmlformats.org/officeDocument/2006/relationships/image" Target="../media/image19.png"/></Relationships>
</file>

<file path=ppt/slides/_rels/slide1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46.jpeg"/><Relationship Id="rId7" Type="http://schemas.openxmlformats.org/officeDocument/2006/relationships/image" Target="../media/image63.jpeg"/><Relationship Id="rId12" Type="http://schemas.openxmlformats.org/officeDocument/2006/relationships/image" Target="../media/image83.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2.jpeg"/><Relationship Id="rId11" Type="http://schemas.openxmlformats.org/officeDocument/2006/relationships/image" Target="../media/image82.jpeg"/><Relationship Id="rId5" Type="http://schemas.openxmlformats.org/officeDocument/2006/relationships/image" Target="../media/image61.jpeg"/><Relationship Id="rId10" Type="http://schemas.openxmlformats.org/officeDocument/2006/relationships/image" Target="../media/image14.jpeg"/><Relationship Id="rId4" Type="http://schemas.openxmlformats.org/officeDocument/2006/relationships/image" Target="../media/image60.jpeg"/><Relationship Id="rId9" Type="http://schemas.microsoft.com/office/2007/relationships/hdphoto" Target="../media/hdphoto3.wdp"/></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85.png"/><Relationship Id="rId3" Type="http://schemas.openxmlformats.org/officeDocument/2006/relationships/image" Target="../media/image46.jpeg"/><Relationship Id="rId7" Type="http://schemas.openxmlformats.org/officeDocument/2006/relationships/image" Target="../media/image63.jpeg"/><Relationship Id="rId12" Type="http://schemas.microsoft.com/office/2007/relationships/hdphoto" Target="../media/hdphoto4.wdp"/><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2.jpeg"/><Relationship Id="rId11" Type="http://schemas.openxmlformats.org/officeDocument/2006/relationships/image" Target="../media/image84.png"/><Relationship Id="rId5" Type="http://schemas.openxmlformats.org/officeDocument/2006/relationships/image" Target="../media/image61.jpeg"/><Relationship Id="rId15" Type="http://schemas.openxmlformats.org/officeDocument/2006/relationships/image" Target="../media/image87.png"/><Relationship Id="rId10" Type="http://schemas.openxmlformats.org/officeDocument/2006/relationships/image" Target="../media/image14.jpeg"/><Relationship Id="rId4" Type="http://schemas.openxmlformats.org/officeDocument/2006/relationships/image" Target="../media/image60.jpeg"/><Relationship Id="rId9" Type="http://schemas.microsoft.com/office/2007/relationships/hdphoto" Target="../media/hdphoto3.wdp"/><Relationship Id="rId14" Type="http://schemas.openxmlformats.org/officeDocument/2006/relationships/image" Target="../media/image86.png"/></Relationships>
</file>

<file path=ppt/slides/_rels/slide21.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18" Type="http://schemas.openxmlformats.org/officeDocument/2006/relationships/image" Target="../media/image24.png"/><Relationship Id="rId3" Type="http://schemas.openxmlformats.org/officeDocument/2006/relationships/image" Target="../media/image23.png"/><Relationship Id="rId7" Type="http://schemas.openxmlformats.org/officeDocument/2006/relationships/image" Target="../media/image12.jpeg"/><Relationship Id="rId12" Type="http://schemas.openxmlformats.org/officeDocument/2006/relationships/image" Target="../media/image17.jpeg"/><Relationship Id="rId17" Type="http://schemas.openxmlformats.org/officeDocument/2006/relationships/image" Target="../media/image22.jpeg"/><Relationship Id="rId2" Type="http://schemas.openxmlformats.org/officeDocument/2006/relationships/notesSlide" Target="../notesSlides/notesSlide17.xml"/><Relationship Id="rId16"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5" Type="http://schemas.openxmlformats.org/officeDocument/2006/relationships/image" Target="../media/image20.jpeg"/><Relationship Id="rId10" Type="http://schemas.openxmlformats.org/officeDocument/2006/relationships/image" Target="../media/image15.jpeg"/><Relationship Id="rId19" Type="http://schemas.openxmlformats.org/officeDocument/2006/relationships/image" Target="../media/image25.jpeg"/><Relationship Id="rId4" Type="http://schemas.openxmlformats.org/officeDocument/2006/relationships/image" Target="../media/image9.jpeg"/><Relationship Id="rId9" Type="http://schemas.openxmlformats.org/officeDocument/2006/relationships/image" Target="../media/image14.jpeg"/><Relationship Id="rId14" Type="http://schemas.openxmlformats.org/officeDocument/2006/relationships/image" Target="../media/image19.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image" Target="../media/image9.jpeg"/><Relationship Id="rId7" Type="http://schemas.openxmlformats.org/officeDocument/2006/relationships/image" Target="../media/image13.jpeg"/><Relationship Id="rId12" Type="http://schemas.openxmlformats.org/officeDocument/2006/relationships/image" Target="../media/image18.jpeg"/><Relationship Id="rId17" Type="http://schemas.openxmlformats.org/officeDocument/2006/relationships/image" Target="../media/image23.png"/><Relationship Id="rId2" Type="http://schemas.openxmlformats.org/officeDocument/2006/relationships/notesSlide" Target="../notesSlides/notesSlide2.xml"/><Relationship Id="rId16"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5" Type="http://schemas.openxmlformats.org/officeDocument/2006/relationships/image" Target="../media/image21.jpeg"/><Relationship Id="rId10" Type="http://schemas.openxmlformats.org/officeDocument/2006/relationships/image" Target="../media/image16.jpeg"/><Relationship Id="rId19" Type="http://schemas.openxmlformats.org/officeDocument/2006/relationships/image" Target="../media/image25.jpeg"/><Relationship Id="rId4" Type="http://schemas.openxmlformats.org/officeDocument/2006/relationships/image" Target="../media/image10.jpeg"/><Relationship Id="rId9" Type="http://schemas.openxmlformats.org/officeDocument/2006/relationships/image" Target="../media/image15.jpeg"/><Relationship Id="rId14" Type="http://schemas.openxmlformats.org/officeDocument/2006/relationships/image" Target="../media/image20.jpeg"/></Relationships>
</file>

<file path=ppt/slides/_rels/slide7.xml.rels><?xml version="1.0" encoding="UTF-8" standalone="yes"?>
<Relationships xmlns="http://schemas.openxmlformats.org/package/2006/relationships"><Relationship Id="rId13" Type="http://schemas.openxmlformats.org/officeDocument/2006/relationships/image" Target="../media/image35.jpeg"/><Relationship Id="rId18" Type="http://schemas.openxmlformats.org/officeDocument/2006/relationships/image" Target="../media/image40.png"/><Relationship Id="rId26" Type="http://schemas.openxmlformats.org/officeDocument/2006/relationships/image" Target="../media/image48.png"/><Relationship Id="rId3" Type="http://schemas.openxmlformats.org/officeDocument/2006/relationships/image" Target="../media/image26.jpeg"/><Relationship Id="rId21" Type="http://schemas.openxmlformats.org/officeDocument/2006/relationships/image" Target="../media/image43.png"/><Relationship Id="rId7" Type="http://schemas.openxmlformats.org/officeDocument/2006/relationships/image" Target="../media/image29.jpeg"/><Relationship Id="rId12" Type="http://schemas.openxmlformats.org/officeDocument/2006/relationships/image" Target="../media/image34.jpg"/><Relationship Id="rId17" Type="http://schemas.openxmlformats.org/officeDocument/2006/relationships/image" Target="../media/image39.gif"/><Relationship Id="rId25" Type="http://schemas.openxmlformats.org/officeDocument/2006/relationships/image" Target="../media/image47.png"/><Relationship Id="rId33" Type="http://schemas.openxmlformats.org/officeDocument/2006/relationships/image" Target="../media/image55.png"/><Relationship Id="rId2" Type="http://schemas.openxmlformats.org/officeDocument/2006/relationships/notesSlide" Target="../notesSlides/notesSlide3.xml"/><Relationship Id="rId16" Type="http://schemas.openxmlformats.org/officeDocument/2006/relationships/image" Target="../media/image38.jpeg"/><Relationship Id="rId20" Type="http://schemas.openxmlformats.org/officeDocument/2006/relationships/image" Target="../media/image42.jpeg"/><Relationship Id="rId29"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jpg"/><Relationship Id="rId24" Type="http://schemas.openxmlformats.org/officeDocument/2006/relationships/image" Target="../media/image46.jpeg"/><Relationship Id="rId32" Type="http://schemas.openxmlformats.org/officeDocument/2006/relationships/image" Target="../media/image54.png"/><Relationship Id="rId5" Type="http://schemas.microsoft.com/office/2007/relationships/hdphoto" Target="../media/hdphoto2.wdp"/><Relationship Id="rId15" Type="http://schemas.openxmlformats.org/officeDocument/2006/relationships/image" Target="../media/image37.png"/><Relationship Id="rId23" Type="http://schemas.openxmlformats.org/officeDocument/2006/relationships/image" Target="../media/image45.png"/><Relationship Id="rId28" Type="http://schemas.openxmlformats.org/officeDocument/2006/relationships/image" Target="../media/image50.png"/><Relationship Id="rId10" Type="http://schemas.openxmlformats.org/officeDocument/2006/relationships/image" Target="../media/image32.jpg"/><Relationship Id="rId19" Type="http://schemas.openxmlformats.org/officeDocument/2006/relationships/image" Target="../media/image41.jpeg"/><Relationship Id="rId31" Type="http://schemas.openxmlformats.org/officeDocument/2006/relationships/image" Target="../media/image53.png"/><Relationship Id="rId4" Type="http://schemas.openxmlformats.org/officeDocument/2006/relationships/image" Target="../media/image27.png"/><Relationship Id="rId9" Type="http://schemas.openxmlformats.org/officeDocument/2006/relationships/image" Target="../media/image31.jpg"/><Relationship Id="rId14" Type="http://schemas.openxmlformats.org/officeDocument/2006/relationships/image" Target="../media/image36.jpeg"/><Relationship Id="rId22" Type="http://schemas.openxmlformats.org/officeDocument/2006/relationships/image" Target="../media/image44.png"/><Relationship Id="rId27" Type="http://schemas.openxmlformats.org/officeDocument/2006/relationships/image" Target="../media/image49.gif"/><Relationship Id="rId30" Type="http://schemas.openxmlformats.org/officeDocument/2006/relationships/image" Target="../media/image52.png"/><Relationship Id="rId8"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56.pn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46.jpeg"/><Relationship Id="rId10" Type="http://schemas.openxmlformats.org/officeDocument/2006/relationships/image" Target="../media/image59.jpg"/><Relationship Id="rId4" Type="http://schemas.openxmlformats.org/officeDocument/2006/relationships/image" Target="../media/image57.jpeg"/><Relationship Id="rId9" Type="http://schemas.openxmlformats.org/officeDocument/2006/relationships/image" Target="../media/image58.jpeg"/></Relationships>
</file>

<file path=ppt/slides/_rels/slide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46.jpeg"/><Relationship Id="rId7" Type="http://schemas.openxmlformats.org/officeDocument/2006/relationships/image" Target="../media/image6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10" Type="http://schemas.openxmlformats.org/officeDocument/2006/relationships/image" Target="../media/image14.jpeg"/><Relationship Id="rId4" Type="http://schemas.openxmlformats.org/officeDocument/2006/relationships/image" Target="../media/image60.jpeg"/><Relationship Id="rId9"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5F1C96A-F9DD-47AD-80B3-D1F6C4FD9427}"/>
              </a:ext>
            </a:extLst>
          </p:cNvPr>
          <p:cNvPicPr>
            <a:picLocks noChangeAspect="1"/>
          </p:cNvPicPr>
          <p:nvPr/>
        </p:nvPicPr>
        <p:blipFill>
          <a:blip r:embed="rId2"/>
          <a:stretch>
            <a:fillRect/>
          </a:stretch>
        </p:blipFill>
        <p:spPr>
          <a:xfrm>
            <a:off x="499872" y="2243077"/>
            <a:ext cx="10631424" cy="4575325"/>
          </a:xfrm>
          <a:prstGeom prst="rect">
            <a:avLst/>
          </a:prstGeom>
        </p:spPr>
      </p:pic>
      <p:sp>
        <p:nvSpPr>
          <p:cNvPr id="8" name="Rectangle 7">
            <a:extLst>
              <a:ext uri="{FF2B5EF4-FFF2-40B4-BE49-F238E27FC236}">
                <a16:creationId xmlns:a16="http://schemas.microsoft.com/office/drawing/2014/main" id="{20DB59B3-B7E2-43C1-B095-B6043075BB7C}"/>
              </a:ext>
            </a:extLst>
          </p:cNvPr>
          <p:cNvSpPr/>
          <p:nvPr/>
        </p:nvSpPr>
        <p:spPr>
          <a:xfrm>
            <a:off x="190683" y="864240"/>
            <a:ext cx="11501445" cy="2067233"/>
          </a:xfrm>
          <a:prstGeom prst="rect">
            <a:avLst/>
          </a:prstGeom>
        </p:spPr>
        <p:txBody>
          <a:bodyPr wrap="square">
            <a:spAutoFit/>
          </a:bodyPr>
          <a:lstStyle/>
          <a:p>
            <a:pPr>
              <a:spcAft>
                <a:spcPts val="1000"/>
              </a:spcAft>
            </a:pPr>
            <a:r>
              <a:rPr lang="en-US" sz="2400" dirty="0">
                <a:solidFill>
                  <a:srgbClr val="000000"/>
                </a:solidFill>
                <a:latin typeface="Calibri" panose="020F0502020204030204" pitchFamily="34" charset="0"/>
              </a:rPr>
              <a:t>Collating stories of </a:t>
            </a:r>
            <a:r>
              <a:rPr lang="en-US" sz="2400" b="1" dirty="0">
                <a:solidFill>
                  <a:srgbClr val="1155CC"/>
                </a:solidFill>
                <a:latin typeface="Calibri" panose="020F0502020204030204" pitchFamily="34" charset="0"/>
              </a:rPr>
              <a:t>non-traditional partnerships</a:t>
            </a:r>
            <a:r>
              <a:rPr lang="en-US" sz="2400" b="1" dirty="0">
                <a:solidFill>
                  <a:srgbClr val="6BA3B4"/>
                </a:solidFill>
                <a:latin typeface="Calibri" panose="020F0502020204030204" pitchFamily="34" charset="0"/>
              </a:rPr>
              <a:t> </a:t>
            </a:r>
            <a:r>
              <a:rPr lang="en-US" sz="2400" dirty="0">
                <a:solidFill>
                  <a:srgbClr val="000000"/>
                </a:solidFill>
                <a:latin typeface="Calibri" panose="020F0502020204030204" pitchFamily="34" charset="0"/>
              </a:rPr>
              <a:t>forged in order to generate benefits for both </a:t>
            </a:r>
            <a:r>
              <a:rPr lang="en-US" sz="2400" b="1" dirty="0">
                <a:solidFill>
                  <a:srgbClr val="A64D79"/>
                </a:solidFill>
                <a:latin typeface="Calibri" panose="020F0502020204030204" pitchFamily="34" charset="0"/>
              </a:rPr>
              <a:t>human communities </a:t>
            </a:r>
            <a:r>
              <a:rPr lang="en-US" sz="2400" dirty="0">
                <a:solidFill>
                  <a:srgbClr val="000000"/>
                </a:solidFill>
                <a:latin typeface="Calibri" panose="020F0502020204030204" pitchFamily="34" charset="0"/>
              </a:rPr>
              <a:t>and </a:t>
            </a:r>
            <a:r>
              <a:rPr lang="en-US" sz="2400" b="1" dirty="0">
                <a:solidFill>
                  <a:srgbClr val="A64D79"/>
                </a:solidFill>
                <a:latin typeface="Calibri" panose="020F0502020204030204" pitchFamily="34" charset="0"/>
              </a:rPr>
              <a:t>birds</a:t>
            </a:r>
            <a:endParaRPr lang="en-US" sz="2400" dirty="0"/>
          </a:p>
          <a:p>
            <a:r>
              <a:rPr lang="en-US" sz="2400" b="1" i="1" dirty="0">
                <a:solidFill>
                  <a:srgbClr val="E69138"/>
                </a:solidFill>
                <a:latin typeface="Calibri" panose="020F0502020204030204" pitchFamily="34" charset="0"/>
              </a:rPr>
              <a:t>Productive working lands, </a:t>
            </a:r>
            <a:r>
              <a:rPr lang="en-US" sz="2400" b="1" i="1" dirty="0">
                <a:solidFill>
                  <a:srgbClr val="45818E"/>
                </a:solidFill>
                <a:latin typeface="Calibri" panose="020F0502020204030204" pitchFamily="34" charset="0"/>
              </a:rPr>
              <a:t>sustainable water resources</a:t>
            </a:r>
            <a:r>
              <a:rPr lang="en-US" sz="2400" i="1" dirty="0">
                <a:solidFill>
                  <a:srgbClr val="45818E"/>
                </a:solidFill>
                <a:latin typeface="Calibri" panose="020F0502020204030204" pitchFamily="34" charset="0"/>
              </a:rPr>
              <a:t>,</a:t>
            </a:r>
            <a:r>
              <a:rPr lang="en-US" sz="2400" i="1" dirty="0">
                <a:solidFill>
                  <a:srgbClr val="E69138"/>
                </a:solidFill>
                <a:latin typeface="Calibri" panose="020F0502020204030204" pitchFamily="34" charset="0"/>
              </a:rPr>
              <a:t> </a:t>
            </a:r>
            <a:r>
              <a:rPr lang="en-US" sz="2400" i="1" dirty="0">
                <a:solidFill>
                  <a:srgbClr val="000000"/>
                </a:solidFill>
                <a:latin typeface="Calibri" panose="020F0502020204030204" pitchFamily="34" charset="0"/>
              </a:rPr>
              <a:t>and </a:t>
            </a:r>
            <a:r>
              <a:rPr lang="en-US" sz="2400" b="1" i="1" dirty="0">
                <a:solidFill>
                  <a:srgbClr val="A61C00"/>
                </a:solidFill>
                <a:latin typeface="Calibri" panose="020F0502020204030204" pitchFamily="34" charset="0"/>
              </a:rPr>
              <a:t>healthy urban communities</a:t>
            </a:r>
            <a:endParaRPr lang="en-US" sz="2400" dirty="0"/>
          </a:p>
          <a:p>
            <a:br>
              <a:rPr lang="en-US" sz="2400" dirty="0"/>
            </a:br>
            <a:endParaRPr lang="en-US" sz="2400" dirty="0"/>
          </a:p>
        </p:txBody>
      </p:sp>
      <p:sp>
        <p:nvSpPr>
          <p:cNvPr id="12" name="Rectangle 11">
            <a:extLst>
              <a:ext uri="{FF2B5EF4-FFF2-40B4-BE49-F238E27FC236}">
                <a16:creationId xmlns:a16="http://schemas.microsoft.com/office/drawing/2014/main" id="{5720B1C4-3E5F-4EB7-829A-F23FF1D5BA50}"/>
              </a:ext>
            </a:extLst>
          </p:cNvPr>
          <p:cNvSpPr/>
          <p:nvPr/>
        </p:nvSpPr>
        <p:spPr>
          <a:xfrm>
            <a:off x="190683" y="194752"/>
            <a:ext cx="9331270" cy="1754326"/>
          </a:xfrm>
          <a:prstGeom prst="rect">
            <a:avLst/>
          </a:prstGeom>
        </p:spPr>
        <p:txBody>
          <a:bodyPr wrap="square">
            <a:spAutoFit/>
          </a:bodyPr>
          <a:lstStyle/>
          <a:p>
            <a:r>
              <a:rPr lang="en-US" sz="3600" b="1" dirty="0">
                <a:solidFill>
                  <a:srgbClr val="000000"/>
                </a:solidFill>
                <a:latin typeface="Calibri" panose="020F0502020204030204" pitchFamily="34" charset="0"/>
              </a:rPr>
              <a:t>Partnering for People and Birds: </a:t>
            </a:r>
            <a:r>
              <a:rPr lang="en-US" sz="3600" b="1" i="1" dirty="0">
                <a:solidFill>
                  <a:srgbClr val="000000"/>
                </a:solidFill>
                <a:latin typeface="Calibri" panose="020F0502020204030204" pitchFamily="34" charset="0"/>
              </a:rPr>
              <a:t>Success Stories</a:t>
            </a:r>
            <a:endParaRPr lang="en-US" sz="3600" dirty="0"/>
          </a:p>
          <a:p>
            <a:br>
              <a:rPr lang="en-US" sz="3600" dirty="0"/>
            </a:br>
            <a:endParaRPr lang="en-US" sz="3600" dirty="0"/>
          </a:p>
        </p:txBody>
      </p:sp>
    </p:spTree>
    <p:extLst>
      <p:ext uri="{BB962C8B-B14F-4D97-AF65-F5344CB8AC3E}">
        <p14:creationId xmlns:p14="http://schemas.microsoft.com/office/powerpoint/2010/main" val="4786921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2" descr="Image result for vdgif"/>
          <p:cNvSpPr>
            <a:spLocks noChangeAspect="1" noChangeArrowheads="1"/>
          </p:cNvSpPr>
          <p:nvPr/>
        </p:nvSpPr>
        <p:spPr bwMode="auto">
          <a:xfrm>
            <a:off x="1936750" y="27892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p:cNvSpPr/>
          <p:nvPr/>
        </p:nvSpPr>
        <p:spPr>
          <a:xfrm>
            <a:off x="2091307" y="2225172"/>
            <a:ext cx="8009385" cy="1754326"/>
          </a:xfrm>
          <a:prstGeom prst="rect">
            <a:avLst/>
          </a:prstGeom>
        </p:spPr>
        <p:txBody>
          <a:bodyPr wrap="square">
            <a:spAutoFit/>
          </a:bodyPr>
          <a:lstStyle/>
          <a:p>
            <a:pPr algn="ctr"/>
            <a:r>
              <a:rPr lang="en-US" sz="3600" b="1" dirty="0">
                <a:solidFill>
                  <a:srgbClr val="3853A3"/>
                </a:solidFill>
              </a:rPr>
              <a:t>Action 1:</a:t>
            </a:r>
          </a:p>
          <a:p>
            <a:pPr algn="ctr">
              <a:spcAft>
                <a:spcPts val="1800"/>
              </a:spcAft>
            </a:pPr>
            <a:r>
              <a:rPr lang="en-US" sz="3600" b="1" dirty="0">
                <a:solidFill>
                  <a:srgbClr val="69AED0"/>
                </a:solidFill>
              </a:rPr>
              <a:t>Liaise to support and connect HD efforts across the bird conservation community</a:t>
            </a:r>
          </a:p>
        </p:txBody>
      </p:sp>
      <p:pic>
        <p:nvPicPr>
          <p:cNvPr id="4"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57592" y="5994870"/>
            <a:ext cx="1295401" cy="728123"/>
          </a:xfrm>
          <a:prstGeom prst="rect">
            <a:avLst/>
          </a:prstGeom>
        </p:spPr>
      </p:pic>
      <p:pic>
        <p:nvPicPr>
          <p:cNvPr id="35" name="Picture 2" descr="Image result for bird silhouette">
            <a:extLst>
              <a:ext uri="{FF2B5EF4-FFF2-40B4-BE49-F238E27FC236}">
                <a16:creationId xmlns:a16="http://schemas.microsoft.com/office/drawing/2014/main" id="{A133A4FE-7F01-4B3D-87FC-2BE34C85AD1C}"/>
              </a:ext>
            </a:extLst>
          </p:cNvPr>
          <p:cNvPicPr>
            <a:picLocks noChangeAspect="1" noChangeArrowheads="1"/>
          </p:cNvPicPr>
          <p:nvPr/>
        </p:nvPicPr>
        <p:blipFill rotWithShape="1">
          <a:blip r:embed="rId4" cstate="print">
            <a:lum bright="70000" contrast="-70000"/>
            <a:extLst>
              <a:ext uri="{28A0092B-C50C-407E-A947-70E740481C1C}">
                <a14:useLocalDpi xmlns:a14="http://schemas.microsoft.com/office/drawing/2010/main" val="0"/>
              </a:ext>
            </a:extLst>
          </a:blip>
          <a:srcRect t="52663" r="79175"/>
          <a:stretch/>
        </p:blipFill>
        <p:spPr bwMode="auto">
          <a:xfrm rot="21084053">
            <a:off x="2175081" y="769911"/>
            <a:ext cx="737726" cy="1173855"/>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42">
            <a:extLst>
              <a:ext uri="{FF2B5EF4-FFF2-40B4-BE49-F238E27FC236}">
                <a16:creationId xmlns:a16="http://schemas.microsoft.com/office/drawing/2014/main" id="{5736ED82-28DC-40D6-88F5-763BCCB93C73}"/>
              </a:ext>
            </a:extLst>
          </p:cNvPr>
          <p:cNvGrpSpPr/>
          <p:nvPr/>
        </p:nvGrpSpPr>
        <p:grpSpPr>
          <a:xfrm>
            <a:off x="8531273" y="877693"/>
            <a:ext cx="1347801" cy="970316"/>
            <a:chOff x="2994199" y="3689597"/>
            <a:chExt cx="1192406" cy="828000"/>
          </a:xfrm>
        </p:grpSpPr>
        <p:grpSp>
          <p:nvGrpSpPr>
            <p:cNvPr id="45" name="Group 44">
              <a:extLst>
                <a:ext uri="{FF2B5EF4-FFF2-40B4-BE49-F238E27FC236}">
                  <a16:creationId xmlns:a16="http://schemas.microsoft.com/office/drawing/2014/main" id="{318B2C6E-C3E2-497C-80B0-D7956B24F57E}"/>
                </a:ext>
              </a:extLst>
            </p:cNvPr>
            <p:cNvGrpSpPr/>
            <p:nvPr/>
          </p:nvGrpSpPr>
          <p:grpSpPr>
            <a:xfrm>
              <a:off x="2994199" y="3689597"/>
              <a:ext cx="1192406" cy="687222"/>
              <a:chOff x="3965705" y="4010016"/>
              <a:chExt cx="1192406" cy="687222"/>
            </a:xfrm>
          </p:grpSpPr>
          <p:pic>
            <p:nvPicPr>
              <p:cNvPr id="47" name="Picture 2" descr="Image result for bird silhouette">
                <a:extLst>
                  <a:ext uri="{FF2B5EF4-FFF2-40B4-BE49-F238E27FC236}">
                    <a16:creationId xmlns:a16="http://schemas.microsoft.com/office/drawing/2014/main" id="{2AE37B56-17C4-47AF-8DA4-47FEFA78AE8D}"/>
                  </a:ext>
                </a:extLst>
              </p:cNvPr>
              <p:cNvPicPr>
                <a:picLocks noChangeAspect="1" noChangeArrowheads="1"/>
              </p:cNvPicPr>
              <p:nvPr/>
            </p:nvPicPr>
            <p:blipFill rotWithShape="1">
              <a:blip r:embed="rId5" cstate="print">
                <a:lum bright="70000" contrast="-70000"/>
                <a:extLst>
                  <a:ext uri="{28A0092B-C50C-407E-A947-70E740481C1C}">
                    <a14:useLocalDpi xmlns:a14="http://schemas.microsoft.com/office/drawing/2010/main" val="0"/>
                  </a:ext>
                </a:extLst>
              </a:blip>
              <a:srcRect l="74568" t="12915" b="56793"/>
              <a:stretch/>
            </p:blipFill>
            <p:spPr bwMode="auto">
              <a:xfrm>
                <a:off x="4508824" y="4010016"/>
                <a:ext cx="649287" cy="54134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Image result for bird silhouette">
                <a:extLst>
                  <a:ext uri="{FF2B5EF4-FFF2-40B4-BE49-F238E27FC236}">
                    <a16:creationId xmlns:a16="http://schemas.microsoft.com/office/drawing/2014/main" id="{2DA15CE8-8E72-4B0B-BBD3-52EED5A414E0}"/>
                  </a:ext>
                </a:extLst>
              </p:cNvPr>
              <p:cNvPicPr>
                <a:picLocks noChangeAspect="1" noChangeArrowheads="1"/>
              </p:cNvPicPr>
              <p:nvPr/>
            </p:nvPicPr>
            <p:blipFill rotWithShape="1">
              <a:blip r:embed="rId6" cstate="print">
                <a:lum bright="70000" contrast="-70000"/>
                <a:extLst>
                  <a:ext uri="{28A0092B-C50C-407E-A947-70E740481C1C}">
                    <a14:useLocalDpi xmlns:a14="http://schemas.microsoft.com/office/drawing/2010/main" val="0"/>
                  </a:ext>
                </a:extLst>
              </a:blip>
              <a:srcRect l="74568" t="12915" b="56793"/>
              <a:stretch/>
            </p:blipFill>
            <p:spPr bwMode="auto">
              <a:xfrm flipH="1">
                <a:off x="3965705" y="4246851"/>
                <a:ext cx="409107" cy="450387"/>
              </a:xfrm>
              <a:prstGeom prst="rect">
                <a:avLst/>
              </a:prstGeom>
              <a:noFill/>
              <a:extLst>
                <a:ext uri="{909E8E84-426E-40DD-AFC4-6F175D3DCCD1}">
                  <a14:hiddenFill xmlns:a14="http://schemas.microsoft.com/office/drawing/2010/main">
                    <a:solidFill>
                      <a:srgbClr val="FFFFFF"/>
                    </a:solidFill>
                  </a14:hiddenFill>
                </a:ext>
              </a:extLst>
            </p:spPr>
          </p:pic>
        </p:grpSp>
        <p:pic>
          <p:nvPicPr>
            <p:cNvPr id="46" name="Picture 2" descr="Image result for bird silhouette">
              <a:extLst>
                <a:ext uri="{FF2B5EF4-FFF2-40B4-BE49-F238E27FC236}">
                  <a16:creationId xmlns:a16="http://schemas.microsoft.com/office/drawing/2014/main" id="{42A4FB71-872C-4D55-9426-9B1136F99DF2}"/>
                </a:ext>
              </a:extLst>
            </p:cNvPr>
            <p:cNvPicPr>
              <a:picLocks noChangeAspect="1" noChangeArrowheads="1"/>
            </p:cNvPicPr>
            <p:nvPr/>
          </p:nvPicPr>
          <p:blipFill rotWithShape="1">
            <a:blip r:embed="rId7" cstate="print">
              <a:lum bright="70000" contrast="-70000"/>
              <a:extLst>
                <a:ext uri="{28A0092B-C50C-407E-A947-70E740481C1C}">
                  <a14:useLocalDpi xmlns:a14="http://schemas.microsoft.com/office/drawing/2010/main" val="0"/>
                </a:ext>
              </a:extLst>
            </a:blip>
            <a:srcRect l="74568" t="12915" b="56793"/>
            <a:stretch/>
          </p:blipFill>
          <p:spPr bwMode="auto">
            <a:xfrm>
              <a:off x="3513158" y="4182659"/>
              <a:ext cx="401720" cy="334938"/>
            </a:xfrm>
            <a:prstGeom prst="rect">
              <a:avLst/>
            </a:prstGeom>
            <a:noFill/>
            <a:extLst>
              <a:ext uri="{909E8E84-426E-40DD-AFC4-6F175D3DCCD1}">
                <a14:hiddenFill xmlns:a14="http://schemas.microsoft.com/office/drawing/2010/main">
                  <a:solidFill>
                    <a:srgbClr val="FFFFFF"/>
                  </a:solidFill>
                </a14:hiddenFill>
              </a:ext>
            </a:extLst>
          </p:spPr>
        </p:pic>
      </p:grpSp>
      <p:pic>
        <p:nvPicPr>
          <p:cNvPr id="49" name="Picture 2" descr="Image result for bird silhouette">
            <a:extLst>
              <a:ext uri="{FF2B5EF4-FFF2-40B4-BE49-F238E27FC236}">
                <a16:creationId xmlns:a16="http://schemas.microsoft.com/office/drawing/2014/main" id="{44919913-B4BA-4F0D-B162-8DEC0547C869}"/>
              </a:ext>
            </a:extLst>
          </p:cNvPr>
          <p:cNvPicPr>
            <a:picLocks noChangeAspect="1" noChangeArrowheads="1"/>
          </p:cNvPicPr>
          <p:nvPr/>
        </p:nvPicPr>
        <p:blipFill rotWithShape="1">
          <a:blip r:embed="rId8" cstate="print">
            <a:lum bright="70000" contrast="-70000"/>
            <a:extLst>
              <a:ext uri="{28A0092B-C50C-407E-A947-70E740481C1C}">
                <a14:useLocalDpi xmlns:a14="http://schemas.microsoft.com/office/drawing/2010/main" val="0"/>
              </a:ext>
            </a:extLst>
          </a:blip>
          <a:srcRect t="6575" r="73430" b="56793"/>
          <a:stretch/>
        </p:blipFill>
        <p:spPr bwMode="auto">
          <a:xfrm>
            <a:off x="9595164" y="1887309"/>
            <a:ext cx="650103" cy="62739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Image result for bird silhouette">
            <a:extLst>
              <a:ext uri="{FF2B5EF4-FFF2-40B4-BE49-F238E27FC236}">
                <a16:creationId xmlns:a16="http://schemas.microsoft.com/office/drawing/2014/main" id="{4FA8930A-BF7A-4E46-8923-E675757FAFA3}"/>
              </a:ext>
            </a:extLst>
          </p:cNvPr>
          <p:cNvPicPr>
            <a:picLocks noChangeAspect="1" noChangeArrowheads="1"/>
          </p:cNvPicPr>
          <p:nvPr/>
        </p:nvPicPr>
        <p:blipFill rotWithShape="1">
          <a:blip r:embed="rId9" cstate="print">
            <a:lum bright="70000" contrast="-70000"/>
            <a:extLst>
              <a:ext uri="{28A0092B-C50C-407E-A947-70E740481C1C}">
                <a14:useLocalDpi xmlns:a14="http://schemas.microsoft.com/office/drawing/2010/main" val="0"/>
              </a:ext>
            </a:extLst>
          </a:blip>
          <a:srcRect l="51158" t="13283" r="26487" b="54311"/>
          <a:stretch/>
        </p:blipFill>
        <p:spPr bwMode="auto">
          <a:xfrm>
            <a:off x="10601496" y="1776176"/>
            <a:ext cx="368990" cy="458585"/>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8" descr="Image result for bird silhouette">
            <a:extLst>
              <a:ext uri="{FF2B5EF4-FFF2-40B4-BE49-F238E27FC236}">
                <a16:creationId xmlns:a16="http://schemas.microsoft.com/office/drawing/2014/main" id="{1A75381B-411D-4A2C-AFCC-551EBCB68158}"/>
              </a:ext>
            </a:extLst>
          </p:cNvPr>
          <p:cNvPicPr>
            <a:picLocks noChangeAspect="1" noChangeArrowheads="1"/>
          </p:cNvPicPr>
          <p:nvPr/>
        </p:nvPicPr>
        <p:blipFill rotWithShape="1">
          <a:blip r:embed="rId10" cstate="print">
            <a:lum bright="70000" contrast="-70000"/>
            <a:extLst>
              <a:ext uri="{28A0092B-C50C-407E-A947-70E740481C1C}">
                <a14:useLocalDpi xmlns:a14="http://schemas.microsoft.com/office/drawing/2010/main" val="0"/>
              </a:ext>
            </a:extLst>
          </a:blip>
          <a:srcRect l="6232" t="10056"/>
          <a:stretch/>
        </p:blipFill>
        <p:spPr bwMode="auto">
          <a:xfrm>
            <a:off x="541917" y="1070199"/>
            <a:ext cx="1699633" cy="130340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Image result for bird silhouette">
            <a:extLst>
              <a:ext uri="{FF2B5EF4-FFF2-40B4-BE49-F238E27FC236}">
                <a16:creationId xmlns:a16="http://schemas.microsoft.com/office/drawing/2014/main" id="{87BDD41A-5343-4BD7-A1CF-5753A19E9918}"/>
              </a:ext>
            </a:extLst>
          </p:cNvPr>
          <p:cNvPicPr>
            <a:picLocks noChangeAspect="1" noChangeArrowheads="1"/>
          </p:cNvPicPr>
          <p:nvPr/>
        </p:nvPicPr>
        <p:blipFill rotWithShape="1">
          <a:blip r:embed="rId11" cstate="print">
            <a:lum bright="70000" contrast="-70000"/>
            <a:extLst>
              <a:ext uri="{28A0092B-C50C-407E-A947-70E740481C1C}">
                <a14:useLocalDpi xmlns:a14="http://schemas.microsoft.com/office/drawing/2010/main" val="0"/>
              </a:ext>
            </a:extLst>
          </a:blip>
          <a:srcRect l="74568" t="49077" b="11314"/>
          <a:stretch/>
        </p:blipFill>
        <p:spPr bwMode="auto">
          <a:xfrm>
            <a:off x="1687935" y="2082645"/>
            <a:ext cx="596296" cy="650083"/>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Image result for bird silhouette">
            <a:extLst>
              <a:ext uri="{FF2B5EF4-FFF2-40B4-BE49-F238E27FC236}">
                <a16:creationId xmlns:a16="http://schemas.microsoft.com/office/drawing/2014/main" id="{9EAB1B8C-43BA-432D-BB7D-193A233AB26D}"/>
              </a:ext>
            </a:extLst>
          </p:cNvPr>
          <p:cNvPicPr>
            <a:picLocks noChangeAspect="1" noChangeArrowheads="1"/>
          </p:cNvPicPr>
          <p:nvPr/>
        </p:nvPicPr>
        <p:blipFill rotWithShape="1">
          <a:blip r:embed="rId12" cstate="print">
            <a:lum bright="70000" contrast="-70000"/>
            <a:extLst>
              <a:ext uri="{28A0092B-C50C-407E-A947-70E740481C1C}">
                <a14:useLocalDpi xmlns:a14="http://schemas.microsoft.com/office/drawing/2010/main" val="0"/>
              </a:ext>
            </a:extLst>
          </a:blip>
          <a:srcRect l="43172" t="56827" r="24610" b="13184"/>
          <a:stretch/>
        </p:blipFill>
        <p:spPr bwMode="auto">
          <a:xfrm>
            <a:off x="10448848" y="971049"/>
            <a:ext cx="1103802" cy="71922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descr="Image result for person silhouette">
            <a:extLst>
              <a:ext uri="{FF2B5EF4-FFF2-40B4-BE49-F238E27FC236}">
                <a16:creationId xmlns:a16="http://schemas.microsoft.com/office/drawing/2014/main" id="{8CFEF48E-F2C4-4671-913A-240D096AFFBB}"/>
              </a:ext>
            </a:extLst>
          </p:cNvPr>
          <p:cNvPicPr>
            <a:picLocks noChangeAspect="1" noChangeArrowheads="1"/>
          </p:cNvPicPr>
          <p:nvPr/>
        </p:nvPicPr>
        <p:blipFill rotWithShape="1">
          <a:blip r:embed="rId13" cstate="print">
            <a:lum bright="70000" contrast="-70000"/>
            <a:extLst>
              <a:ext uri="{28A0092B-C50C-407E-A947-70E740481C1C}">
                <a14:useLocalDpi xmlns:a14="http://schemas.microsoft.com/office/drawing/2010/main" val="0"/>
              </a:ext>
            </a:extLst>
          </a:blip>
          <a:srcRect l="20124" r="22743"/>
          <a:stretch/>
        </p:blipFill>
        <p:spPr bwMode="auto">
          <a:xfrm>
            <a:off x="2560330" y="4106156"/>
            <a:ext cx="1666422" cy="1643249"/>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6" descr="Related image">
            <a:extLst>
              <a:ext uri="{FF2B5EF4-FFF2-40B4-BE49-F238E27FC236}">
                <a16:creationId xmlns:a16="http://schemas.microsoft.com/office/drawing/2014/main" id="{B8B2AA60-7E5E-41A6-8B41-50914CC89143}"/>
              </a:ext>
            </a:extLst>
          </p:cNvPr>
          <p:cNvPicPr>
            <a:picLocks noChangeAspect="1" noChangeArrowheads="1"/>
          </p:cNvPicPr>
          <p:nvPr/>
        </p:nvPicPr>
        <p:blipFill>
          <a:blip r:embed="rId14">
            <a:lum bright="70000" contrast="-70000"/>
            <a:extLst>
              <a:ext uri="{28A0092B-C50C-407E-A947-70E740481C1C}">
                <a14:useLocalDpi xmlns:a14="http://schemas.microsoft.com/office/drawing/2010/main" val="0"/>
              </a:ext>
            </a:extLst>
          </a:blip>
          <a:srcRect/>
          <a:stretch>
            <a:fillRect/>
          </a:stretch>
        </p:blipFill>
        <p:spPr bwMode="auto">
          <a:xfrm>
            <a:off x="9217883" y="4218846"/>
            <a:ext cx="1550485" cy="155048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0" descr="Image result for cat silhouette">
            <a:extLst>
              <a:ext uri="{FF2B5EF4-FFF2-40B4-BE49-F238E27FC236}">
                <a16:creationId xmlns:a16="http://schemas.microsoft.com/office/drawing/2014/main" id="{211CCFBA-D551-4E7E-A625-FAA7168710BC}"/>
              </a:ext>
            </a:extLst>
          </p:cNvPr>
          <p:cNvPicPr>
            <a:picLocks noChangeAspect="1" noChangeArrowheads="1"/>
          </p:cNvPicPr>
          <p:nvPr/>
        </p:nvPicPr>
        <p:blipFill>
          <a:blip r:embed="rId15" cstate="print">
            <a:lum bright="70000" contrast="-70000"/>
            <a:extLst>
              <a:ext uri="{28A0092B-C50C-407E-A947-70E740481C1C}">
                <a14:useLocalDpi xmlns:a14="http://schemas.microsoft.com/office/drawing/2010/main" val="0"/>
              </a:ext>
            </a:extLst>
          </a:blip>
          <a:srcRect/>
          <a:stretch>
            <a:fillRect/>
          </a:stretch>
        </p:blipFill>
        <p:spPr bwMode="auto">
          <a:xfrm>
            <a:off x="9047056" y="5328860"/>
            <a:ext cx="389640" cy="38964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8" descr="Related image">
            <a:extLst>
              <a:ext uri="{FF2B5EF4-FFF2-40B4-BE49-F238E27FC236}">
                <a16:creationId xmlns:a16="http://schemas.microsoft.com/office/drawing/2014/main" id="{9D616346-1312-4E80-9B10-9694A404D471}"/>
              </a:ext>
            </a:extLst>
          </p:cNvPr>
          <p:cNvPicPr>
            <a:picLocks noChangeAspect="1" noChangeArrowheads="1"/>
          </p:cNvPicPr>
          <p:nvPr/>
        </p:nvPicPr>
        <p:blipFill rotWithShape="1">
          <a:blip r:embed="rId16" cstate="print">
            <a:lum bright="70000" contrast="-70000"/>
            <a:extLst>
              <a:ext uri="{28A0092B-C50C-407E-A947-70E740481C1C}">
                <a14:useLocalDpi xmlns:a14="http://schemas.microsoft.com/office/drawing/2010/main" val="0"/>
              </a:ext>
            </a:extLst>
          </a:blip>
          <a:srcRect t="20792" r="62632" b="26643"/>
          <a:stretch/>
        </p:blipFill>
        <p:spPr bwMode="auto">
          <a:xfrm>
            <a:off x="8311856" y="4879269"/>
            <a:ext cx="793055" cy="870136"/>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4" descr="Image result for person silhouette">
            <a:extLst>
              <a:ext uri="{FF2B5EF4-FFF2-40B4-BE49-F238E27FC236}">
                <a16:creationId xmlns:a16="http://schemas.microsoft.com/office/drawing/2014/main" id="{DCD37D52-C647-4E8F-A59C-F551C20A069A}"/>
              </a:ext>
            </a:extLst>
          </p:cNvPr>
          <p:cNvPicPr>
            <a:picLocks noChangeAspect="1" noChangeArrowheads="1"/>
          </p:cNvPicPr>
          <p:nvPr/>
        </p:nvPicPr>
        <p:blipFill rotWithShape="1">
          <a:blip r:embed="rId13" cstate="print">
            <a:lum bright="70000" contrast="-70000"/>
            <a:extLst>
              <a:ext uri="{28A0092B-C50C-407E-A947-70E740481C1C}">
                <a14:useLocalDpi xmlns:a14="http://schemas.microsoft.com/office/drawing/2010/main" val="0"/>
              </a:ext>
            </a:extLst>
          </a:blip>
          <a:srcRect l="76591" r="915"/>
          <a:stretch/>
        </p:blipFill>
        <p:spPr bwMode="auto">
          <a:xfrm>
            <a:off x="10615411" y="4049551"/>
            <a:ext cx="674287" cy="1688811"/>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descr="Image result for rancher silhouette">
            <a:extLst>
              <a:ext uri="{FF2B5EF4-FFF2-40B4-BE49-F238E27FC236}">
                <a16:creationId xmlns:a16="http://schemas.microsoft.com/office/drawing/2014/main" id="{A5A05DE9-7493-4502-8BDC-7DE1A91FF743}"/>
              </a:ext>
            </a:extLst>
          </p:cNvPr>
          <p:cNvPicPr>
            <a:picLocks noChangeAspect="1" noChangeArrowheads="1"/>
          </p:cNvPicPr>
          <p:nvPr/>
        </p:nvPicPr>
        <p:blipFill>
          <a:blip r:embed="rId17" cstate="print">
            <a:lum bright="70000" contrast="-70000"/>
            <a:extLst>
              <a:ext uri="{28A0092B-C50C-407E-A947-70E740481C1C}">
                <a14:useLocalDpi xmlns:a14="http://schemas.microsoft.com/office/drawing/2010/main" val="0"/>
              </a:ext>
            </a:extLst>
          </a:blip>
          <a:srcRect/>
          <a:stretch>
            <a:fillRect/>
          </a:stretch>
        </p:blipFill>
        <p:spPr bwMode="auto">
          <a:xfrm>
            <a:off x="747046" y="4045799"/>
            <a:ext cx="1636977" cy="1666939"/>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8" descr="Related image">
            <a:extLst>
              <a:ext uri="{FF2B5EF4-FFF2-40B4-BE49-F238E27FC236}">
                <a16:creationId xmlns:a16="http://schemas.microsoft.com/office/drawing/2014/main" id="{F877A88D-4BC3-435E-B70D-C1CF7D570388}"/>
              </a:ext>
            </a:extLst>
          </p:cNvPr>
          <p:cNvPicPr>
            <a:picLocks noChangeAspect="1" noChangeArrowheads="1"/>
          </p:cNvPicPr>
          <p:nvPr/>
        </p:nvPicPr>
        <p:blipFill>
          <a:blip r:embed="rId18" cstate="print">
            <a:lum bright="70000" contrast="-70000"/>
            <a:extLst>
              <a:ext uri="{28A0092B-C50C-407E-A947-70E740481C1C}">
                <a14:useLocalDpi xmlns:a14="http://schemas.microsoft.com/office/drawing/2010/main" val="0"/>
              </a:ext>
            </a:extLst>
          </a:blip>
          <a:srcRect/>
          <a:stretch>
            <a:fillRect/>
          </a:stretch>
        </p:blipFill>
        <p:spPr bwMode="auto">
          <a:xfrm>
            <a:off x="5697651" y="4236682"/>
            <a:ext cx="2049332" cy="1450543"/>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0" descr="Related image">
            <a:extLst>
              <a:ext uri="{FF2B5EF4-FFF2-40B4-BE49-F238E27FC236}">
                <a16:creationId xmlns:a16="http://schemas.microsoft.com/office/drawing/2014/main" id="{CC999781-6CFD-49F8-A1F9-84C8E1BCAEA9}"/>
              </a:ext>
            </a:extLst>
          </p:cNvPr>
          <p:cNvPicPr>
            <a:picLocks noChangeAspect="1" noChangeArrowheads="1"/>
          </p:cNvPicPr>
          <p:nvPr/>
        </p:nvPicPr>
        <p:blipFill>
          <a:blip r:embed="rId19" cstate="print">
            <a:lum bright="70000" contrast="-70000"/>
            <a:extLst>
              <a:ext uri="{28A0092B-C50C-407E-A947-70E740481C1C}">
                <a14:useLocalDpi xmlns:a14="http://schemas.microsoft.com/office/drawing/2010/main" val="0"/>
              </a:ext>
            </a:extLst>
          </a:blip>
          <a:srcRect/>
          <a:stretch>
            <a:fillRect/>
          </a:stretch>
        </p:blipFill>
        <p:spPr bwMode="auto">
          <a:xfrm>
            <a:off x="4573884" y="4522567"/>
            <a:ext cx="558894" cy="1193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05620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7592" y="5994870"/>
            <a:ext cx="1295401" cy="728123"/>
          </a:xfrm>
          <a:prstGeom prst="rect">
            <a:avLst/>
          </a:prstGeom>
        </p:spPr>
      </p:pic>
      <p:sp>
        <p:nvSpPr>
          <p:cNvPr id="14" name="TextBox 13">
            <a:extLst>
              <a:ext uri="{FF2B5EF4-FFF2-40B4-BE49-F238E27FC236}">
                <a16:creationId xmlns:a16="http://schemas.microsoft.com/office/drawing/2014/main" id="{35A705B6-AE04-4AB2-A80E-595C2549FC6D}"/>
              </a:ext>
            </a:extLst>
          </p:cNvPr>
          <p:cNvSpPr txBox="1"/>
          <p:nvPr/>
        </p:nvSpPr>
        <p:spPr>
          <a:xfrm>
            <a:off x="87762" y="221169"/>
            <a:ext cx="11557699" cy="584775"/>
          </a:xfrm>
          <a:prstGeom prst="rect">
            <a:avLst/>
          </a:prstGeom>
          <a:noFill/>
        </p:spPr>
        <p:txBody>
          <a:bodyPr wrap="square" rtlCol="0">
            <a:spAutoFit/>
          </a:bodyPr>
          <a:lstStyle/>
          <a:p>
            <a:r>
              <a:rPr lang="en-US" sz="3200" b="1" dirty="0">
                <a:solidFill>
                  <a:srgbClr val="3853A3"/>
                </a:solidFill>
              </a:rPr>
              <a:t>Audience Research and Interpretive Content, CZA</a:t>
            </a:r>
          </a:p>
        </p:txBody>
      </p:sp>
      <p:grpSp>
        <p:nvGrpSpPr>
          <p:cNvPr id="31" name="Group 30">
            <a:extLst>
              <a:ext uri="{FF2B5EF4-FFF2-40B4-BE49-F238E27FC236}">
                <a16:creationId xmlns:a16="http://schemas.microsoft.com/office/drawing/2014/main" id="{4D3DEA2E-8365-4650-A75E-DB23BEF112B0}"/>
              </a:ext>
            </a:extLst>
          </p:cNvPr>
          <p:cNvGrpSpPr/>
          <p:nvPr/>
        </p:nvGrpSpPr>
        <p:grpSpPr>
          <a:xfrm>
            <a:off x="-34518" y="861470"/>
            <a:ext cx="3975899" cy="6082183"/>
            <a:chOff x="3374702" y="2000250"/>
            <a:chExt cx="3300740" cy="4927137"/>
          </a:xfrm>
        </p:grpSpPr>
        <p:pic>
          <p:nvPicPr>
            <p:cNvPr id="7172" name="Picture 4" descr="Image result for people at a zoo&quot;">
              <a:extLst>
                <a:ext uri="{FF2B5EF4-FFF2-40B4-BE49-F238E27FC236}">
                  <a16:creationId xmlns:a16="http://schemas.microsoft.com/office/drawing/2014/main" id="{854EAA59-7A82-4809-A8A7-54761B6EC0F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6585" r="8627"/>
            <a:stretch/>
          </p:blipFill>
          <p:spPr bwMode="auto">
            <a:xfrm>
              <a:off x="3403359" y="2000250"/>
              <a:ext cx="3272083" cy="4857750"/>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E944FB2A-61A1-4F71-BFD3-C9F7726CDAAA}"/>
                </a:ext>
              </a:extLst>
            </p:cNvPr>
            <p:cNvSpPr txBox="1"/>
            <p:nvPr/>
          </p:nvSpPr>
          <p:spPr>
            <a:xfrm>
              <a:off x="3374702" y="6619610"/>
              <a:ext cx="1283493" cy="307777"/>
            </a:xfrm>
            <a:prstGeom prst="rect">
              <a:avLst/>
            </a:prstGeom>
            <a:noFill/>
          </p:spPr>
          <p:txBody>
            <a:bodyPr wrap="none" rtlCol="0">
              <a:spAutoFit/>
            </a:bodyPr>
            <a:lstStyle/>
            <a:p>
              <a:r>
                <a:rPr lang="en-US" sz="1400" dirty="0">
                  <a:solidFill>
                    <a:schemeClr val="bg2"/>
                  </a:solidFill>
                </a:rPr>
                <a:t>zooantwerp.be</a:t>
              </a:r>
            </a:p>
          </p:txBody>
        </p:sp>
      </p:grpSp>
      <p:sp>
        <p:nvSpPr>
          <p:cNvPr id="57" name="Rectangle 56">
            <a:extLst>
              <a:ext uri="{FF2B5EF4-FFF2-40B4-BE49-F238E27FC236}">
                <a16:creationId xmlns:a16="http://schemas.microsoft.com/office/drawing/2014/main" id="{AEA38CAD-093E-49D1-8172-439F9717DC54}"/>
              </a:ext>
            </a:extLst>
          </p:cNvPr>
          <p:cNvSpPr/>
          <p:nvPr/>
        </p:nvSpPr>
        <p:spPr>
          <a:xfrm>
            <a:off x="4078194" y="2542448"/>
            <a:ext cx="7861557" cy="4247317"/>
          </a:xfrm>
          <a:prstGeom prst="rect">
            <a:avLst/>
          </a:prstGeom>
        </p:spPr>
        <p:txBody>
          <a:bodyPr wrap="square">
            <a:spAutoFit/>
          </a:bodyPr>
          <a:lstStyle/>
          <a:p>
            <a:r>
              <a:rPr lang="en-US" sz="2400" b="1" i="1" dirty="0">
                <a:solidFill>
                  <a:srgbClr val="3853A3"/>
                </a:solidFill>
              </a:rPr>
              <a:t>Preliminary Findings</a:t>
            </a:r>
          </a:p>
          <a:p>
            <a:pPr>
              <a:spcAft>
                <a:spcPts val="1200"/>
              </a:spcAft>
            </a:pPr>
            <a:r>
              <a:rPr lang="en-US" sz="2400" dirty="0"/>
              <a:t>46% of respondents strongly agreed that </a:t>
            </a:r>
            <a:r>
              <a:rPr lang="en-US" sz="2400" b="1" dirty="0">
                <a:solidFill>
                  <a:srgbClr val="69AED0"/>
                </a:solidFill>
              </a:rPr>
              <a:t>individual actions impact conservation</a:t>
            </a:r>
            <a:r>
              <a:rPr lang="en-US" sz="2400" dirty="0"/>
              <a:t> (positive or negative) </a:t>
            </a:r>
          </a:p>
          <a:p>
            <a:pPr>
              <a:spcAft>
                <a:spcPts val="1200"/>
              </a:spcAft>
            </a:pPr>
            <a:r>
              <a:rPr lang="en-US" sz="2400" dirty="0"/>
              <a:t>Interest level is most important in </a:t>
            </a:r>
            <a:r>
              <a:rPr lang="en-US" sz="2400" b="1" dirty="0">
                <a:solidFill>
                  <a:srgbClr val="69AED0"/>
                </a:solidFill>
              </a:rPr>
              <a:t>adopting an action</a:t>
            </a:r>
            <a:r>
              <a:rPr lang="en-US" sz="2400" dirty="0">
                <a:solidFill>
                  <a:srgbClr val="69AED0"/>
                </a:solidFill>
              </a:rPr>
              <a:t> </a:t>
            </a:r>
            <a:r>
              <a:rPr lang="en-US" sz="2400" dirty="0"/>
              <a:t>into everyday lifestyle; direct benefit was least important</a:t>
            </a:r>
          </a:p>
          <a:p>
            <a:pPr>
              <a:spcAft>
                <a:spcPts val="1200"/>
              </a:spcAft>
            </a:pPr>
            <a:r>
              <a:rPr lang="en-US" sz="2400" dirty="0"/>
              <a:t>Average </a:t>
            </a:r>
            <a:r>
              <a:rPr lang="en-US" sz="2400" b="1" dirty="0">
                <a:solidFill>
                  <a:srgbClr val="69AED0"/>
                </a:solidFill>
              </a:rPr>
              <a:t>interest level </a:t>
            </a:r>
            <a:r>
              <a:rPr lang="en-US" sz="2400" dirty="0"/>
              <a:t>in birds, bird conservation, and threats to migratory birds = ~5; over 50% rated their interest level at 5+ </a:t>
            </a:r>
          </a:p>
          <a:p>
            <a:pPr>
              <a:spcAft>
                <a:spcPts val="1200"/>
              </a:spcAft>
            </a:pPr>
            <a:r>
              <a:rPr lang="en-US" sz="2400" dirty="0"/>
              <a:t>Average </a:t>
            </a:r>
            <a:r>
              <a:rPr lang="en-US" sz="2400" b="1" dirty="0">
                <a:solidFill>
                  <a:srgbClr val="69AED0"/>
                </a:solidFill>
              </a:rPr>
              <a:t>knowledge</a:t>
            </a:r>
            <a:r>
              <a:rPr lang="en-US" sz="2400" dirty="0"/>
              <a:t> about birds, birds conservation, and threats to migratory birds = ~3.5</a:t>
            </a:r>
          </a:p>
        </p:txBody>
      </p:sp>
      <p:sp>
        <p:nvSpPr>
          <p:cNvPr id="58" name="Rectangle 57">
            <a:extLst>
              <a:ext uri="{FF2B5EF4-FFF2-40B4-BE49-F238E27FC236}">
                <a16:creationId xmlns:a16="http://schemas.microsoft.com/office/drawing/2014/main" id="{CF4EB6B2-4006-4136-810F-BF825E9F194E}"/>
              </a:ext>
            </a:extLst>
          </p:cNvPr>
          <p:cNvSpPr/>
          <p:nvPr/>
        </p:nvSpPr>
        <p:spPr>
          <a:xfrm>
            <a:off x="4078195" y="861470"/>
            <a:ext cx="7746375" cy="1631216"/>
          </a:xfrm>
          <a:prstGeom prst="rect">
            <a:avLst/>
          </a:prstGeom>
        </p:spPr>
        <p:txBody>
          <a:bodyPr wrap="square">
            <a:spAutoFit/>
          </a:bodyPr>
          <a:lstStyle/>
          <a:p>
            <a:r>
              <a:rPr lang="en-US" sz="2800" b="1" dirty="0">
                <a:solidFill>
                  <a:srgbClr val="3853A3"/>
                </a:solidFill>
              </a:rPr>
              <a:t>Visitor Survey</a:t>
            </a:r>
          </a:p>
          <a:p>
            <a:r>
              <a:rPr lang="en-US" sz="2400" b="1" dirty="0"/>
              <a:t>13 zoos &amp; aquariums </a:t>
            </a:r>
            <a:r>
              <a:rPr lang="en-US" sz="2400" dirty="0"/>
              <a:t>participated</a:t>
            </a:r>
          </a:p>
          <a:p>
            <a:r>
              <a:rPr lang="en-US" sz="2400" dirty="0"/>
              <a:t>1,127 responses; majority: 35-54 year-old females</a:t>
            </a:r>
          </a:p>
          <a:p>
            <a:r>
              <a:rPr lang="en-US" sz="2400" dirty="0"/>
              <a:t>Data analysis and reporting </a:t>
            </a:r>
            <a:r>
              <a:rPr lang="en-US" sz="2400" b="1" dirty="0"/>
              <a:t>still in progress</a:t>
            </a:r>
          </a:p>
        </p:txBody>
      </p:sp>
      <p:grpSp>
        <p:nvGrpSpPr>
          <p:cNvPr id="59" name="Group 58">
            <a:extLst>
              <a:ext uri="{FF2B5EF4-FFF2-40B4-BE49-F238E27FC236}">
                <a16:creationId xmlns:a16="http://schemas.microsoft.com/office/drawing/2014/main" id="{CDA4508B-E1B1-467D-A88A-6F4F7FB4D536}"/>
              </a:ext>
            </a:extLst>
          </p:cNvPr>
          <p:cNvGrpSpPr/>
          <p:nvPr/>
        </p:nvGrpSpPr>
        <p:grpSpPr>
          <a:xfrm>
            <a:off x="9824943" y="49290"/>
            <a:ext cx="2332703" cy="1492429"/>
            <a:chOff x="9824943" y="49290"/>
            <a:chExt cx="2332703" cy="1492429"/>
          </a:xfrm>
        </p:grpSpPr>
        <p:grpSp>
          <p:nvGrpSpPr>
            <p:cNvPr id="60" name="Group 59">
              <a:extLst>
                <a:ext uri="{FF2B5EF4-FFF2-40B4-BE49-F238E27FC236}">
                  <a16:creationId xmlns:a16="http://schemas.microsoft.com/office/drawing/2014/main" id="{9CB9A8DB-E92D-44FA-9878-C13A998737CF}"/>
                </a:ext>
              </a:extLst>
            </p:cNvPr>
            <p:cNvGrpSpPr/>
            <p:nvPr/>
          </p:nvGrpSpPr>
          <p:grpSpPr>
            <a:xfrm>
              <a:off x="10834199" y="581992"/>
              <a:ext cx="990371" cy="653140"/>
              <a:chOff x="2994199" y="3689597"/>
              <a:chExt cx="1192406" cy="828000"/>
            </a:xfrm>
          </p:grpSpPr>
          <p:grpSp>
            <p:nvGrpSpPr>
              <p:cNvPr id="64" name="Group 63">
                <a:extLst>
                  <a:ext uri="{FF2B5EF4-FFF2-40B4-BE49-F238E27FC236}">
                    <a16:creationId xmlns:a16="http://schemas.microsoft.com/office/drawing/2014/main" id="{85952429-97FE-4BB2-9E8B-C272C0E55940}"/>
                  </a:ext>
                </a:extLst>
              </p:cNvPr>
              <p:cNvGrpSpPr/>
              <p:nvPr/>
            </p:nvGrpSpPr>
            <p:grpSpPr>
              <a:xfrm>
                <a:off x="2994199" y="3689597"/>
                <a:ext cx="1192406" cy="687222"/>
                <a:chOff x="3965705" y="4010016"/>
                <a:chExt cx="1192406" cy="687222"/>
              </a:xfrm>
            </p:grpSpPr>
            <p:pic>
              <p:nvPicPr>
                <p:cNvPr id="66" name="Picture 2" descr="Image result for bird silhouette">
                  <a:extLst>
                    <a:ext uri="{FF2B5EF4-FFF2-40B4-BE49-F238E27FC236}">
                      <a16:creationId xmlns:a16="http://schemas.microsoft.com/office/drawing/2014/main" id="{EA932D8E-9897-43A2-BE70-15C7EA4DBF4C}"/>
                    </a:ext>
                  </a:extLst>
                </p:cNvPr>
                <p:cNvPicPr>
                  <a:picLocks noChangeAspect="1" noChangeArrowheads="1"/>
                </p:cNvPicPr>
                <p:nvPr/>
              </p:nvPicPr>
              <p:blipFill rotWithShape="1">
                <a:blip r:embed="rId5" cstate="print">
                  <a:lum bright="70000" contrast="-70000"/>
                  <a:extLst>
                    <a:ext uri="{28A0092B-C50C-407E-A947-70E740481C1C}">
                      <a14:useLocalDpi xmlns:a14="http://schemas.microsoft.com/office/drawing/2010/main" val="0"/>
                    </a:ext>
                  </a:extLst>
                </a:blip>
                <a:srcRect l="74568" t="12915" b="56793"/>
                <a:stretch/>
              </p:blipFill>
              <p:spPr bwMode="auto">
                <a:xfrm>
                  <a:off x="4508824" y="4010016"/>
                  <a:ext cx="649287" cy="541349"/>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Image result for bird silhouette">
                  <a:extLst>
                    <a:ext uri="{FF2B5EF4-FFF2-40B4-BE49-F238E27FC236}">
                      <a16:creationId xmlns:a16="http://schemas.microsoft.com/office/drawing/2014/main" id="{2F92AFCB-6757-4B53-B8F1-EA0A4C6BA8EF}"/>
                    </a:ext>
                  </a:extLst>
                </p:cNvPr>
                <p:cNvPicPr>
                  <a:picLocks noChangeAspect="1" noChangeArrowheads="1"/>
                </p:cNvPicPr>
                <p:nvPr/>
              </p:nvPicPr>
              <p:blipFill rotWithShape="1">
                <a:blip r:embed="rId6" cstate="print">
                  <a:lum bright="70000" contrast="-70000"/>
                  <a:extLst>
                    <a:ext uri="{28A0092B-C50C-407E-A947-70E740481C1C}">
                      <a14:useLocalDpi xmlns:a14="http://schemas.microsoft.com/office/drawing/2010/main" val="0"/>
                    </a:ext>
                  </a:extLst>
                </a:blip>
                <a:srcRect l="74568" t="12915" b="56793"/>
                <a:stretch/>
              </p:blipFill>
              <p:spPr bwMode="auto">
                <a:xfrm flipH="1">
                  <a:off x="3965705" y="4246851"/>
                  <a:ext cx="409107" cy="450387"/>
                </a:xfrm>
                <a:prstGeom prst="rect">
                  <a:avLst/>
                </a:prstGeom>
                <a:noFill/>
                <a:extLst>
                  <a:ext uri="{909E8E84-426E-40DD-AFC4-6F175D3DCCD1}">
                    <a14:hiddenFill xmlns:a14="http://schemas.microsoft.com/office/drawing/2010/main">
                      <a:solidFill>
                        <a:srgbClr val="FFFFFF"/>
                      </a:solidFill>
                    </a14:hiddenFill>
                  </a:ext>
                </a:extLst>
              </p:spPr>
            </p:pic>
          </p:grpSp>
          <p:pic>
            <p:nvPicPr>
              <p:cNvPr id="65" name="Picture 2" descr="Image result for bird silhouette">
                <a:extLst>
                  <a:ext uri="{FF2B5EF4-FFF2-40B4-BE49-F238E27FC236}">
                    <a16:creationId xmlns:a16="http://schemas.microsoft.com/office/drawing/2014/main" id="{095FC199-CFEF-4FEB-9181-AD9664D8D327}"/>
                  </a:ext>
                </a:extLst>
              </p:cNvPr>
              <p:cNvPicPr>
                <a:picLocks noChangeAspect="1" noChangeArrowheads="1"/>
              </p:cNvPicPr>
              <p:nvPr/>
            </p:nvPicPr>
            <p:blipFill rotWithShape="1">
              <a:blip r:embed="rId7" cstate="print">
                <a:lum bright="70000" contrast="-70000"/>
                <a:extLst>
                  <a:ext uri="{28A0092B-C50C-407E-A947-70E740481C1C}">
                    <a14:useLocalDpi xmlns:a14="http://schemas.microsoft.com/office/drawing/2010/main" val="0"/>
                  </a:ext>
                </a:extLst>
              </a:blip>
              <a:srcRect l="74568" t="12915" b="56793"/>
              <a:stretch/>
            </p:blipFill>
            <p:spPr bwMode="auto">
              <a:xfrm>
                <a:off x="3513158" y="4182659"/>
                <a:ext cx="401720" cy="334938"/>
              </a:xfrm>
              <a:prstGeom prst="rect">
                <a:avLst/>
              </a:prstGeom>
              <a:noFill/>
              <a:extLst>
                <a:ext uri="{909E8E84-426E-40DD-AFC4-6F175D3DCCD1}">
                  <a14:hiddenFill xmlns:a14="http://schemas.microsoft.com/office/drawing/2010/main">
                    <a:solidFill>
                      <a:srgbClr val="FFFFFF"/>
                    </a:solidFill>
                  </a14:hiddenFill>
                </a:ext>
              </a:extLst>
            </p:spPr>
          </p:pic>
        </p:grpSp>
        <p:pic>
          <p:nvPicPr>
            <p:cNvPr id="61" name="Picture 2" descr="Image result for bird silhouette">
              <a:extLst>
                <a:ext uri="{FF2B5EF4-FFF2-40B4-BE49-F238E27FC236}">
                  <a16:creationId xmlns:a16="http://schemas.microsoft.com/office/drawing/2014/main" id="{229889C6-93DE-4F33-8C15-28754A07D511}"/>
                </a:ext>
              </a:extLst>
            </p:cNvPr>
            <p:cNvPicPr>
              <a:picLocks noChangeAspect="1" noChangeArrowheads="1"/>
            </p:cNvPicPr>
            <p:nvPr/>
          </p:nvPicPr>
          <p:blipFill rotWithShape="1">
            <a:blip r:embed="rId8" cstate="print">
              <a:lum bright="70000" contrast="-70000"/>
              <a:extLst>
                <a:ext uri="{28A0092B-C50C-407E-A947-70E740481C1C}">
                  <a14:useLocalDpi xmlns:a14="http://schemas.microsoft.com/office/drawing/2010/main" val="0"/>
                </a:ext>
              </a:extLst>
            </a:blip>
            <a:srcRect l="43172" t="56827" r="24610" b="13184"/>
            <a:stretch/>
          </p:blipFill>
          <p:spPr bwMode="auto">
            <a:xfrm>
              <a:off x="11317801" y="49290"/>
              <a:ext cx="839845" cy="54723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8" descr="Image result for bird silhouette">
              <a:extLst>
                <a:ext uri="{FF2B5EF4-FFF2-40B4-BE49-F238E27FC236}">
                  <a16:creationId xmlns:a16="http://schemas.microsoft.com/office/drawing/2014/main" id="{0D2E0B63-B179-4AFC-B731-0FE9EF473CD2}"/>
                </a:ext>
              </a:extLst>
            </p:cNvPr>
            <p:cNvPicPr>
              <a:picLocks noChangeAspect="1" noChangeArrowheads="1"/>
            </p:cNvPicPr>
            <p:nvPr/>
          </p:nvPicPr>
          <p:blipFill rotWithShape="1">
            <a:blip r:embed="rId9" cstate="print">
              <a:lum bright="70000" contrast="-70000"/>
              <a:extLst>
                <a:ext uri="{BEBA8EAE-BF5A-486C-A8C5-ECC9F3942E4B}">
                  <a14:imgProps xmlns:a14="http://schemas.microsoft.com/office/drawing/2010/main">
                    <a14:imgLayer r:embed="rId10">
                      <a14:imgEffect>
                        <a14:backgroundRemoval t="19050" b="91006" l="15609" r="90623"/>
                      </a14:imgEffect>
                    </a14:imgLayer>
                  </a14:imgProps>
                </a:ext>
                <a:ext uri="{28A0092B-C50C-407E-A947-70E740481C1C}">
                  <a14:useLocalDpi xmlns:a14="http://schemas.microsoft.com/office/drawing/2010/main" val="0"/>
                </a:ext>
              </a:extLst>
            </a:blip>
            <a:srcRect l="29103" t="33148"/>
            <a:stretch/>
          </p:blipFill>
          <p:spPr bwMode="auto">
            <a:xfrm>
              <a:off x="9824943" y="230020"/>
              <a:ext cx="1285063" cy="968767"/>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Image result for bird silhouette">
              <a:extLst>
                <a:ext uri="{FF2B5EF4-FFF2-40B4-BE49-F238E27FC236}">
                  <a16:creationId xmlns:a16="http://schemas.microsoft.com/office/drawing/2014/main" id="{00770897-F39F-4640-BEEB-8A700E79E3A8}"/>
                </a:ext>
              </a:extLst>
            </p:cNvPr>
            <p:cNvPicPr>
              <a:picLocks noChangeAspect="1" noChangeArrowheads="1"/>
            </p:cNvPicPr>
            <p:nvPr/>
          </p:nvPicPr>
          <p:blipFill rotWithShape="1">
            <a:blip r:embed="rId11" cstate="print">
              <a:lum bright="70000" contrast="-70000"/>
              <a:extLst>
                <a:ext uri="{28A0092B-C50C-407E-A947-70E740481C1C}">
                  <a14:useLocalDpi xmlns:a14="http://schemas.microsoft.com/office/drawing/2010/main" val="0"/>
                </a:ext>
              </a:extLst>
            </a:blip>
            <a:srcRect l="51158" t="13283" r="26487" b="54311"/>
            <a:stretch/>
          </p:blipFill>
          <p:spPr bwMode="auto">
            <a:xfrm>
              <a:off x="11740080" y="1083134"/>
              <a:ext cx="368990" cy="45858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5952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
                                            <p:txEl>
                                              <p:pRg st="1" end="1"/>
                                            </p:txEl>
                                          </p:spTgt>
                                        </p:tgtEl>
                                        <p:attrNameLst>
                                          <p:attrName>style.visibility</p:attrName>
                                        </p:attrNameLst>
                                      </p:cBhvr>
                                      <p:to>
                                        <p:strVal val="visible"/>
                                      </p:to>
                                    </p:set>
                                    <p:animEffect transition="in" filter="fade">
                                      <p:cBhvr>
                                        <p:cTn id="7" dur="500"/>
                                        <p:tgtEl>
                                          <p:spTgt spid="58">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8">
                                            <p:txEl>
                                              <p:pRg st="2" end="2"/>
                                            </p:txEl>
                                          </p:spTgt>
                                        </p:tgtEl>
                                        <p:attrNameLst>
                                          <p:attrName>style.visibility</p:attrName>
                                        </p:attrNameLst>
                                      </p:cBhvr>
                                      <p:to>
                                        <p:strVal val="visible"/>
                                      </p:to>
                                    </p:set>
                                    <p:animEffect transition="in" filter="fade">
                                      <p:cBhvr>
                                        <p:cTn id="10" dur="500"/>
                                        <p:tgtEl>
                                          <p:spTgt spid="58">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8">
                                            <p:txEl>
                                              <p:pRg st="3" end="3"/>
                                            </p:txEl>
                                          </p:spTgt>
                                        </p:tgtEl>
                                        <p:attrNameLst>
                                          <p:attrName>style.visibility</p:attrName>
                                        </p:attrNameLst>
                                      </p:cBhvr>
                                      <p:to>
                                        <p:strVal val="visible"/>
                                      </p:to>
                                    </p:set>
                                    <p:animEffect transition="in" filter="fade">
                                      <p:cBhvr>
                                        <p:cTn id="13" dur="500"/>
                                        <p:tgtEl>
                                          <p:spTgt spid="58">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7">
                                            <p:txEl>
                                              <p:pRg st="0" end="0"/>
                                            </p:txEl>
                                          </p:spTgt>
                                        </p:tgtEl>
                                        <p:attrNameLst>
                                          <p:attrName>style.visibility</p:attrName>
                                        </p:attrNameLst>
                                      </p:cBhvr>
                                      <p:to>
                                        <p:strVal val="visible"/>
                                      </p:to>
                                    </p:set>
                                    <p:animEffect transition="in" filter="fade">
                                      <p:cBhvr>
                                        <p:cTn id="18" dur="500"/>
                                        <p:tgtEl>
                                          <p:spTgt spid="5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7">
                                            <p:txEl>
                                              <p:pRg st="1" end="1"/>
                                            </p:txEl>
                                          </p:spTgt>
                                        </p:tgtEl>
                                        <p:attrNameLst>
                                          <p:attrName>style.visibility</p:attrName>
                                        </p:attrNameLst>
                                      </p:cBhvr>
                                      <p:to>
                                        <p:strVal val="visible"/>
                                      </p:to>
                                    </p:set>
                                    <p:animEffect transition="in" filter="fade">
                                      <p:cBhvr>
                                        <p:cTn id="23" dur="500"/>
                                        <p:tgtEl>
                                          <p:spTgt spid="5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7">
                                            <p:txEl>
                                              <p:pRg st="2" end="2"/>
                                            </p:txEl>
                                          </p:spTgt>
                                        </p:tgtEl>
                                        <p:attrNameLst>
                                          <p:attrName>style.visibility</p:attrName>
                                        </p:attrNameLst>
                                      </p:cBhvr>
                                      <p:to>
                                        <p:strVal val="visible"/>
                                      </p:to>
                                    </p:set>
                                    <p:animEffect transition="in" filter="fade">
                                      <p:cBhvr>
                                        <p:cTn id="28" dur="500"/>
                                        <p:tgtEl>
                                          <p:spTgt spid="57">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7">
                                            <p:txEl>
                                              <p:pRg st="3" end="3"/>
                                            </p:txEl>
                                          </p:spTgt>
                                        </p:tgtEl>
                                        <p:attrNameLst>
                                          <p:attrName>style.visibility</p:attrName>
                                        </p:attrNameLst>
                                      </p:cBhvr>
                                      <p:to>
                                        <p:strVal val="visible"/>
                                      </p:to>
                                    </p:set>
                                    <p:animEffect transition="in" filter="fade">
                                      <p:cBhvr>
                                        <p:cTn id="33" dur="500"/>
                                        <p:tgtEl>
                                          <p:spTgt spid="57">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7">
                                            <p:txEl>
                                              <p:pRg st="4" end="4"/>
                                            </p:txEl>
                                          </p:spTgt>
                                        </p:tgtEl>
                                        <p:attrNameLst>
                                          <p:attrName>style.visibility</p:attrName>
                                        </p:attrNameLst>
                                      </p:cBhvr>
                                      <p:to>
                                        <p:strVal val="visible"/>
                                      </p:to>
                                    </p:set>
                                    <p:animEffect transition="in" filter="fade">
                                      <p:cBhvr>
                                        <p:cTn id="38" dur="500"/>
                                        <p:tgtEl>
                                          <p:spTgt spid="5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AEA38CAD-093E-49D1-8172-439F9717DC54}"/>
              </a:ext>
            </a:extLst>
          </p:cNvPr>
          <p:cNvSpPr/>
          <p:nvPr/>
        </p:nvSpPr>
        <p:spPr>
          <a:xfrm>
            <a:off x="3607677" y="904677"/>
            <a:ext cx="6628445" cy="2092881"/>
          </a:xfrm>
          <a:prstGeom prst="rect">
            <a:avLst/>
          </a:prstGeom>
        </p:spPr>
        <p:txBody>
          <a:bodyPr wrap="square">
            <a:spAutoFit/>
          </a:bodyPr>
          <a:lstStyle/>
          <a:p>
            <a:r>
              <a:rPr lang="en-US" sz="2400" b="1" dirty="0">
                <a:solidFill>
                  <a:srgbClr val="3853A3"/>
                </a:solidFill>
              </a:rPr>
              <a:t>Preliminary Findings</a:t>
            </a:r>
          </a:p>
          <a:p>
            <a:pPr>
              <a:spcAft>
                <a:spcPts val="1200"/>
              </a:spcAft>
            </a:pPr>
            <a:r>
              <a:rPr lang="en-US" sz="2400" b="1" dirty="0">
                <a:solidFill>
                  <a:srgbClr val="69AED0"/>
                </a:solidFill>
              </a:rPr>
              <a:t>Most difficult actions:</a:t>
            </a:r>
            <a:r>
              <a:rPr lang="en-US" sz="2400" dirty="0">
                <a:solidFill>
                  <a:srgbClr val="69AED0"/>
                </a:solidFill>
              </a:rPr>
              <a:t> </a:t>
            </a:r>
            <a:r>
              <a:rPr lang="en-US" sz="2400" dirty="0"/>
              <a:t>keeping cats indoors, joining organizations, and doing citizen science</a:t>
            </a:r>
          </a:p>
          <a:p>
            <a:pPr>
              <a:spcAft>
                <a:spcPts val="1200"/>
              </a:spcAft>
            </a:pPr>
            <a:r>
              <a:rPr lang="en-US" sz="2400" b="1" dirty="0">
                <a:solidFill>
                  <a:srgbClr val="69AED0"/>
                </a:solidFill>
              </a:rPr>
              <a:t>Easiest actions: </a:t>
            </a:r>
            <a:r>
              <a:rPr lang="en-US" sz="2400" dirty="0"/>
              <a:t>not releasing helium balloons, learning about birds, and creating backyard habitat</a:t>
            </a:r>
          </a:p>
        </p:txBody>
      </p:sp>
      <p:grpSp>
        <p:nvGrpSpPr>
          <p:cNvPr id="27" name="Group 26">
            <a:extLst>
              <a:ext uri="{FF2B5EF4-FFF2-40B4-BE49-F238E27FC236}">
                <a16:creationId xmlns:a16="http://schemas.microsoft.com/office/drawing/2014/main" id="{E010C06B-9FCD-4F4B-AA51-9C1222F1593D}"/>
              </a:ext>
            </a:extLst>
          </p:cNvPr>
          <p:cNvGrpSpPr/>
          <p:nvPr/>
        </p:nvGrpSpPr>
        <p:grpSpPr>
          <a:xfrm>
            <a:off x="9824943" y="49290"/>
            <a:ext cx="2332703" cy="1492429"/>
            <a:chOff x="9824943" y="49290"/>
            <a:chExt cx="2332703" cy="1492429"/>
          </a:xfrm>
        </p:grpSpPr>
        <p:grpSp>
          <p:nvGrpSpPr>
            <p:cNvPr id="28" name="Group 27">
              <a:extLst>
                <a:ext uri="{FF2B5EF4-FFF2-40B4-BE49-F238E27FC236}">
                  <a16:creationId xmlns:a16="http://schemas.microsoft.com/office/drawing/2014/main" id="{09F2F413-5F25-408F-B1D5-985E642EDE20}"/>
                </a:ext>
              </a:extLst>
            </p:cNvPr>
            <p:cNvGrpSpPr/>
            <p:nvPr/>
          </p:nvGrpSpPr>
          <p:grpSpPr>
            <a:xfrm>
              <a:off x="10834199" y="581992"/>
              <a:ext cx="990371" cy="653140"/>
              <a:chOff x="2994199" y="3689597"/>
              <a:chExt cx="1192406" cy="828000"/>
            </a:xfrm>
          </p:grpSpPr>
          <p:grpSp>
            <p:nvGrpSpPr>
              <p:cNvPr id="34" name="Group 33">
                <a:extLst>
                  <a:ext uri="{FF2B5EF4-FFF2-40B4-BE49-F238E27FC236}">
                    <a16:creationId xmlns:a16="http://schemas.microsoft.com/office/drawing/2014/main" id="{52DAEC19-E5C2-4A0D-ADB9-121A5C523943}"/>
                  </a:ext>
                </a:extLst>
              </p:cNvPr>
              <p:cNvGrpSpPr/>
              <p:nvPr/>
            </p:nvGrpSpPr>
            <p:grpSpPr>
              <a:xfrm>
                <a:off x="2994199" y="3689597"/>
                <a:ext cx="1192406" cy="687222"/>
                <a:chOff x="3965705" y="4010016"/>
                <a:chExt cx="1192406" cy="687222"/>
              </a:xfrm>
            </p:grpSpPr>
            <p:pic>
              <p:nvPicPr>
                <p:cNvPr id="37" name="Picture 2" descr="Image result for bird silhouette">
                  <a:extLst>
                    <a:ext uri="{FF2B5EF4-FFF2-40B4-BE49-F238E27FC236}">
                      <a16:creationId xmlns:a16="http://schemas.microsoft.com/office/drawing/2014/main" id="{CC8EE0B5-25D1-46B2-9630-F4DAD6F0062B}"/>
                    </a:ext>
                  </a:extLst>
                </p:cNvPr>
                <p:cNvPicPr>
                  <a:picLocks noChangeAspect="1" noChangeArrowheads="1"/>
                </p:cNvPicPr>
                <p:nvPr/>
              </p:nvPicPr>
              <p:blipFill rotWithShape="1">
                <a:blip r:embed="rId3" cstate="print">
                  <a:lum bright="70000" contrast="-70000"/>
                  <a:extLst>
                    <a:ext uri="{28A0092B-C50C-407E-A947-70E740481C1C}">
                      <a14:useLocalDpi xmlns:a14="http://schemas.microsoft.com/office/drawing/2010/main" val="0"/>
                    </a:ext>
                  </a:extLst>
                </a:blip>
                <a:srcRect l="74568" t="12915" b="56793"/>
                <a:stretch/>
              </p:blipFill>
              <p:spPr bwMode="auto">
                <a:xfrm>
                  <a:off x="4508824" y="4010016"/>
                  <a:ext cx="649287" cy="54134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Image result for bird silhouette">
                  <a:extLst>
                    <a:ext uri="{FF2B5EF4-FFF2-40B4-BE49-F238E27FC236}">
                      <a16:creationId xmlns:a16="http://schemas.microsoft.com/office/drawing/2014/main" id="{5A527849-5FAA-4B40-A388-DF3CB845858E}"/>
                    </a:ext>
                  </a:extLst>
                </p:cNvPr>
                <p:cNvPicPr>
                  <a:picLocks noChangeAspect="1" noChangeArrowheads="1"/>
                </p:cNvPicPr>
                <p:nvPr/>
              </p:nvPicPr>
              <p:blipFill rotWithShape="1">
                <a:blip r:embed="rId4" cstate="print">
                  <a:lum bright="70000" contrast="-70000"/>
                  <a:extLst>
                    <a:ext uri="{28A0092B-C50C-407E-A947-70E740481C1C}">
                      <a14:useLocalDpi xmlns:a14="http://schemas.microsoft.com/office/drawing/2010/main" val="0"/>
                    </a:ext>
                  </a:extLst>
                </a:blip>
                <a:srcRect l="74568" t="12915" b="56793"/>
                <a:stretch/>
              </p:blipFill>
              <p:spPr bwMode="auto">
                <a:xfrm flipH="1">
                  <a:off x="3965705" y="4246851"/>
                  <a:ext cx="409107" cy="450387"/>
                </a:xfrm>
                <a:prstGeom prst="rect">
                  <a:avLst/>
                </a:prstGeom>
                <a:noFill/>
                <a:extLst>
                  <a:ext uri="{909E8E84-426E-40DD-AFC4-6F175D3DCCD1}">
                    <a14:hiddenFill xmlns:a14="http://schemas.microsoft.com/office/drawing/2010/main">
                      <a:solidFill>
                        <a:srgbClr val="FFFFFF"/>
                      </a:solidFill>
                    </a14:hiddenFill>
                  </a:ext>
                </a:extLst>
              </p:spPr>
            </p:pic>
          </p:grpSp>
          <p:pic>
            <p:nvPicPr>
              <p:cNvPr id="36" name="Picture 2" descr="Image result for bird silhouette">
                <a:extLst>
                  <a:ext uri="{FF2B5EF4-FFF2-40B4-BE49-F238E27FC236}">
                    <a16:creationId xmlns:a16="http://schemas.microsoft.com/office/drawing/2014/main" id="{985C9FA5-1C71-4C70-BE81-EE48949EBDD6}"/>
                  </a:ext>
                </a:extLst>
              </p:cNvPr>
              <p:cNvPicPr>
                <a:picLocks noChangeAspect="1" noChangeArrowheads="1"/>
              </p:cNvPicPr>
              <p:nvPr/>
            </p:nvPicPr>
            <p:blipFill rotWithShape="1">
              <a:blip r:embed="rId5" cstate="print">
                <a:lum bright="70000" contrast="-70000"/>
                <a:extLst>
                  <a:ext uri="{28A0092B-C50C-407E-A947-70E740481C1C}">
                    <a14:useLocalDpi xmlns:a14="http://schemas.microsoft.com/office/drawing/2010/main" val="0"/>
                  </a:ext>
                </a:extLst>
              </a:blip>
              <a:srcRect l="74568" t="12915" b="56793"/>
              <a:stretch/>
            </p:blipFill>
            <p:spPr bwMode="auto">
              <a:xfrm>
                <a:off x="3513158" y="4182659"/>
                <a:ext cx="401720" cy="334938"/>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2" descr="Image result for bird silhouette">
              <a:extLst>
                <a:ext uri="{FF2B5EF4-FFF2-40B4-BE49-F238E27FC236}">
                  <a16:creationId xmlns:a16="http://schemas.microsoft.com/office/drawing/2014/main" id="{8FB2B0A5-8CE2-466C-BE3E-E5613E2B0114}"/>
                </a:ext>
              </a:extLst>
            </p:cNvPr>
            <p:cNvPicPr>
              <a:picLocks noChangeAspect="1" noChangeArrowheads="1"/>
            </p:cNvPicPr>
            <p:nvPr/>
          </p:nvPicPr>
          <p:blipFill rotWithShape="1">
            <a:blip r:embed="rId6" cstate="print">
              <a:lum bright="70000" contrast="-70000"/>
              <a:extLst>
                <a:ext uri="{28A0092B-C50C-407E-A947-70E740481C1C}">
                  <a14:useLocalDpi xmlns:a14="http://schemas.microsoft.com/office/drawing/2010/main" val="0"/>
                </a:ext>
              </a:extLst>
            </a:blip>
            <a:srcRect l="43172" t="56827" r="24610" b="13184"/>
            <a:stretch/>
          </p:blipFill>
          <p:spPr bwMode="auto">
            <a:xfrm>
              <a:off x="11317801" y="49290"/>
              <a:ext cx="839845" cy="54723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Image result for bird silhouette">
              <a:extLst>
                <a:ext uri="{FF2B5EF4-FFF2-40B4-BE49-F238E27FC236}">
                  <a16:creationId xmlns:a16="http://schemas.microsoft.com/office/drawing/2014/main" id="{ACC33DBE-5670-4D46-A99E-9E35841EE0D3}"/>
                </a:ext>
              </a:extLst>
            </p:cNvPr>
            <p:cNvPicPr>
              <a:picLocks noChangeAspect="1" noChangeArrowheads="1"/>
            </p:cNvPicPr>
            <p:nvPr/>
          </p:nvPicPr>
          <p:blipFill rotWithShape="1">
            <a:blip r:embed="rId7" cstate="print">
              <a:lum bright="70000" contrast="-70000"/>
              <a:extLst>
                <a:ext uri="{BEBA8EAE-BF5A-486C-A8C5-ECC9F3942E4B}">
                  <a14:imgProps xmlns:a14="http://schemas.microsoft.com/office/drawing/2010/main">
                    <a14:imgLayer r:embed="rId8">
                      <a14:imgEffect>
                        <a14:backgroundRemoval t="19050" b="91006" l="15609" r="90623"/>
                      </a14:imgEffect>
                    </a14:imgLayer>
                  </a14:imgProps>
                </a:ext>
                <a:ext uri="{28A0092B-C50C-407E-A947-70E740481C1C}">
                  <a14:useLocalDpi xmlns:a14="http://schemas.microsoft.com/office/drawing/2010/main" val="0"/>
                </a:ext>
              </a:extLst>
            </a:blip>
            <a:srcRect l="29103" t="33148"/>
            <a:stretch/>
          </p:blipFill>
          <p:spPr bwMode="auto">
            <a:xfrm>
              <a:off x="9824943" y="230020"/>
              <a:ext cx="1285063" cy="96876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Image result for bird silhouette">
              <a:extLst>
                <a:ext uri="{FF2B5EF4-FFF2-40B4-BE49-F238E27FC236}">
                  <a16:creationId xmlns:a16="http://schemas.microsoft.com/office/drawing/2014/main" id="{6E91CD51-5925-48FA-8E29-9CFB374C1E40}"/>
                </a:ext>
              </a:extLst>
            </p:cNvPr>
            <p:cNvPicPr>
              <a:picLocks noChangeAspect="1" noChangeArrowheads="1"/>
            </p:cNvPicPr>
            <p:nvPr/>
          </p:nvPicPr>
          <p:blipFill rotWithShape="1">
            <a:blip r:embed="rId9" cstate="print">
              <a:lum bright="70000" contrast="-70000"/>
              <a:extLst>
                <a:ext uri="{28A0092B-C50C-407E-A947-70E740481C1C}">
                  <a14:useLocalDpi xmlns:a14="http://schemas.microsoft.com/office/drawing/2010/main" val="0"/>
                </a:ext>
              </a:extLst>
            </a:blip>
            <a:srcRect l="51158" t="13283" r="26487" b="54311"/>
            <a:stretch/>
          </p:blipFill>
          <p:spPr bwMode="auto">
            <a:xfrm>
              <a:off x="11740080" y="1083134"/>
              <a:ext cx="368990" cy="458585"/>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Picture 4" descr="Image result for people at a zoo&quot;">
            <a:extLst>
              <a:ext uri="{FF2B5EF4-FFF2-40B4-BE49-F238E27FC236}">
                <a16:creationId xmlns:a16="http://schemas.microsoft.com/office/drawing/2014/main" id="{8400D735-8D38-405A-9275-17BC23A1DE4B}"/>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9203" r="52096"/>
          <a:stretch/>
        </p:blipFill>
        <p:spPr bwMode="auto">
          <a:xfrm>
            <a:off x="0" y="877478"/>
            <a:ext cx="3405777" cy="599653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7592" y="5994870"/>
            <a:ext cx="1295401" cy="728123"/>
          </a:xfrm>
          <a:prstGeom prst="rect">
            <a:avLst/>
          </a:prstGeom>
        </p:spPr>
      </p:pic>
      <p:sp>
        <p:nvSpPr>
          <p:cNvPr id="26" name="TextBox 25">
            <a:extLst>
              <a:ext uri="{FF2B5EF4-FFF2-40B4-BE49-F238E27FC236}">
                <a16:creationId xmlns:a16="http://schemas.microsoft.com/office/drawing/2014/main" id="{F9CD04FC-C212-44A4-AAB3-BE953219C695}"/>
              </a:ext>
            </a:extLst>
          </p:cNvPr>
          <p:cNvSpPr txBox="1"/>
          <p:nvPr/>
        </p:nvSpPr>
        <p:spPr>
          <a:xfrm>
            <a:off x="3607677" y="5911766"/>
            <a:ext cx="6608378" cy="830997"/>
          </a:xfrm>
          <a:prstGeom prst="rect">
            <a:avLst/>
          </a:prstGeom>
          <a:noFill/>
        </p:spPr>
        <p:txBody>
          <a:bodyPr wrap="square" rtlCol="0">
            <a:spAutoFit/>
          </a:bodyPr>
          <a:lstStyle/>
          <a:p>
            <a:r>
              <a:rPr lang="en-US" sz="2400" b="1" i="1" dirty="0">
                <a:solidFill>
                  <a:srgbClr val="3853A3"/>
                </a:solidFill>
              </a:rPr>
              <a:t>NEXT: </a:t>
            </a:r>
            <a:r>
              <a:rPr lang="en-US" sz="2400" i="1" dirty="0">
                <a:solidFill>
                  <a:srgbClr val="3853A3"/>
                </a:solidFill>
              </a:rPr>
              <a:t>explore the best ways for visitors to learn about and adopt conservation actions</a:t>
            </a:r>
          </a:p>
        </p:txBody>
      </p:sp>
      <p:pic>
        <p:nvPicPr>
          <p:cNvPr id="35" name="Picture 6" descr="Image result for cat icon">
            <a:extLst>
              <a:ext uri="{FF2B5EF4-FFF2-40B4-BE49-F238E27FC236}">
                <a16:creationId xmlns:a16="http://schemas.microsoft.com/office/drawing/2014/main" id="{5DFF149A-A2FA-460C-9553-CEE5C0061EB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44586" y="3193815"/>
            <a:ext cx="753565" cy="71752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7169">
            <a:extLst>
              <a:ext uri="{FF2B5EF4-FFF2-40B4-BE49-F238E27FC236}">
                <a16:creationId xmlns:a16="http://schemas.microsoft.com/office/drawing/2014/main" id="{480D7BB1-009C-4939-A309-5D39CA2AA43F}"/>
              </a:ext>
            </a:extLst>
          </p:cNvPr>
          <p:cNvPicPr>
            <a:picLocks noChangeAspect="1"/>
          </p:cNvPicPr>
          <p:nvPr/>
        </p:nvPicPr>
        <p:blipFill rotWithShape="1">
          <a:blip r:embed="rId13"/>
          <a:srcRect b="45479"/>
          <a:stretch/>
        </p:blipFill>
        <p:spPr>
          <a:xfrm>
            <a:off x="9824943" y="3171618"/>
            <a:ext cx="601191" cy="578969"/>
          </a:xfrm>
          <a:prstGeom prst="rect">
            <a:avLst/>
          </a:prstGeom>
        </p:spPr>
      </p:pic>
      <p:pic>
        <p:nvPicPr>
          <p:cNvPr id="42" name="Picture 10" descr="Image result for city icon">
            <a:extLst>
              <a:ext uri="{FF2B5EF4-FFF2-40B4-BE49-F238E27FC236}">
                <a16:creationId xmlns:a16="http://schemas.microsoft.com/office/drawing/2014/main" id="{48E88969-1017-4BC3-AA5C-2B7952A3F4B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99608" y="3109433"/>
            <a:ext cx="717525" cy="717525"/>
          </a:xfrm>
          <a:prstGeom prst="rect">
            <a:avLst/>
          </a:prstGeom>
          <a:noFill/>
          <a:extLst>
            <a:ext uri="{909E8E84-426E-40DD-AFC4-6F175D3DCCD1}">
              <a14:hiddenFill xmlns:a14="http://schemas.microsoft.com/office/drawing/2010/main">
                <a:solidFill>
                  <a:srgbClr val="FFFFFF"/>
                </a:solidFill>
              </a14:hiddenFill>
            </a:ext>
          </a:extLst>
        </p:spPr>
      </p:pic>
      <p:grpSp>
        <p:nvGrpSpPr>
          <p:cNvPr id="7175" name="Group 7174">
            <a:extLst>
              <a:ext uri="{FF2B5EF4-FFF2-40B4-BE49-F238E27FC236}">
                <a16:creationId xmlns:a16="http://schemas.microsoft.com/office/drawing/2014/main" id="{8E286340-C825-4673-AE85-A48A8C9B6B8B}"/>
              </a:ext>
            </a:extLst>
          </p:cNvPr>
          <p:cNvGrpSpPr/>
          <p:nvPr/>
        </p:nvGrpSpPr>
        <p:grpSpPr>
          <a:xfrm>
            <a:off x="6129051" y="3118753"/>
            <a:ext cx="673570" cy="717525"/>
            <a:chOff x="87763" y="3552093"/>
            <a:chExt cx="682342" cy="740330"/>
          </a:xfrm>
        </p:grpSpPr>
        <p:pic>
          <p:nvPicPr>
            <p:cNvPr id="7176" name="Picture 8" descr="Image result for garden vector&quot;">
              <a:extLst>
                <a:ext uri="{FF2B5EF4-FFF2-40B4-BE49-F238E27FC236}">
                  <a16:creationId xmlns:a16="http://schemas.microsoft.com/office/drawing/2014/main" id="{B7E5B2FB-22A3-4DC6-B82E-E35B18DCAC87}"/>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3824" t="43151" r="35825" b="8845"/>
            <a:stretch/>
          </p:blipFill>
          <p:spPr bwMode="auto">
            <a:xfrm>
              <a:off x="87763" y="3552093"/>
              <a:ext cx="682342" cy="74033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8" descr="Image result for butterfly icon monarch">
              <a:extLst>
                <a:ext uri="{FF2B5EF4-FFF2-40B4-BE49-F238E27FC236}">
                  <a16:creationId xmlns:a16="http://schemas.microsoft.com/office/drawing/2014/main" id="{A59F81D6-0AEA-42A4-959F-8201E3EB8D2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852457">
              <a:off x="463172" y="3597164"/>
              <a:ext cx="178449" cy="122478"/>
            </a:xfrm>
            <a:prstGeom prst="rect">
              <a:avLst/>
            </a:prstGeom>
            <a:noFill/>
            <a:extLst>
              <a:ext uri="{909E8E84-426E-40DD-AFC4-6F175D3DCCD1}">
                <a14:hiddenFill xmlns:a14="http://schemas.microsoft.com/office/drawing/2010/main">
                  <a:solidFill>
                    <a:srgbClr val="FFFFFF"/>
                  </a:solidFill>
                </a14:hiddenFill>
              </a:ext>
            </a:extLst>
          </p:spPr>
        </p:pic>
      </p:grpSp>
      <p:pic>
        <p:nvPicPr>
          <p:cNvPr id="44" name="Picture 18" descr="phone icon mobile phone free photo">
            <a:extLst>
              <a:ext uri="{FF2B5EF4-FFF2-40B4-BE49-F238E27FC236}">
                <a16:creationId xmlns:a16="http://schemas.microsoft.com/office/drawing/2014/main" id="{652E037D-5B57-4060-A434-127BFE39146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209571" y="3146901"/>
            <a:ext cx="359620" cy="690163"/>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a:extLst>
              <a:ext uri="{FF2B5EF4-FFF2-40B4-BE49-F238E27FC236}">
                <a16:creationId xmlns:a16="http://schemas.microsoft.com/office/drawing/2014/main" id="{7415563A-E1BC-497F-844E-CC8BCEA22B47}"/>
              </a:ext>
            </a:extLst>
          </p:cNvPr>
          <p:cNvGrpSpPr/>
          <p:nvPr/>
        </p:nvGrpSpPr>
        <p:grpSpPr>
          <a:xfrm>
            <a:off x="8839495" y="3083231"/>
            <a:ext cx="732133" cy="747473"/>
            <a:chOff x="395511" y="4967110"/>
            <a:chExt cx="1890889" cy="1890889"/>
          </a:xfrm>
        </p:grpSpPr>
        <p:grpSp>
          <p:nvGrpSpPr>
            <p:cNvPr id="50" name="Group 49">
              <a:extLst>
                <a:ext uri="{FF2B5EF4-FFF2-40B4-BE49-F238E27FC236}">
                  <a16:creationId xmlns:a16="http://schemas.microsoft.com/office/drawing/2014/main" id="{D51A018C-D3CA-48B3-9B8A-80FAADCF528B}"/>
                </a:ext>
              </a:extLst>
            </p:cNvPr>
            <p:cNvGrpSpPr/>
            <p:nvPr/>
          </p:nvGrpSpPr>
          <p:grpSpPr>
            <a:xfrm>
              <a:off x="395511" y="4967110"/>
              <a:ext cx="1890889" cy="1890889"/>
              <a:chOff x="2684744" y="0"/>
              <a:chExt cx="6858000" cy="6858000"/>
            </a:xfrm>
          </p:grpSpPr>
          <p:pic>
            <p:nvPicPr>
              <p:cNvPr id="52" name="Picture 14" descr="Image result for brain vector black&quot;">
                <a:extLst>
                  <a:ext uri="{FF2B5EF4-FFF2-40B4-BE49-F238E27FC236}">
                    <a16:creationId xmlns:a16="http://schemas.microsoft.com/office/drawing/2014/main" id="{9268BDB1-98AE-4603-A9FC-D762AF3AF3A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684744"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3" name="Oval 52">
                <a:extLst>
                  <a:ext uri="{FF2B5EF4-FFF2-40B4-BE49-F238E27FC236}">
                    <a16:creationId xmlns:a16="http://schemas.microsoft.com/office/drawing/2014/main" id="{DBDE06F8-D60C-44A9-AA55-74193F14D1C3}"/>
                  </a:ext>
                </a:extLst>
              </p:cNvPr>
              <p:cNvSpPr/>
              <p:nvPr/>
            </p:nvSpPr>
            <p:spPr>
              <a:xfrm>
                <a:off x="4380089" y="903111"/>
                <a:ext cx="2235200" cy="28365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D784D614-85C1-4E72-BFC5-B8706C424004}"/>
                  </a:ext>
                </a:extLst>
              </p:cNvPr>
              <p:cNvSpPr/>
              <p:nvPr/>
            </p:nvSpPr>
            <p:spPr>
              <a:xfrm rot="19723703">
                <a:off x="5813779" y="564204"/>
                <a:ext cx="2235200" cy="31824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1" name="Picture 2" descr="Image result for bird vector blacks&quot;">
              <a:extLst>
                <a:ext uri="{FF2B5EF4-FFF2-40B4-BE49-F238E27FC236}">
                  <a16:creationId xmlns:a16="http://schemas.microsoft.com/office/drawing/2014/main" id="{9EDE2D69-61C6-4047-8010-6A46C6EAEC6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57928" y="5216116"/>
              <a:ext cx="700509" cy="700509"/>
            </a:xfrm>
            <a:prstGeom prst="rect">
              <a:avLst/>
            </a:prstGeom>
            <a:noFill/>
            <a:extLst>
              <a:ext uri="{909E8E84-426E-40DD-AFC4-6F175D3DCCD1}">
                <a14:hiddenFill xmlns:a14="http://schemas.microsoft.com/office/drawing/2010/main">
                  <a:solidFill>
                    <a:srgbClr val="FFFFFF"/>
                  </a:solidFill>
                </a14:hiddenFill>
              </a:ext>
            </a:extLst>
          </p:spPr>
        </p:pic>
      </p:grpSp>
      <p:pic>
        <p:nvPicPr>
          <p:cNvPr id="56" name="Picture 16" descr="Image result for coffee icon&quot;">
            <a:extLst>
              <a:ext uri="{FF2B5EF4-FFF2-40B4-BE49-F238E27FC236}">
                <a16:creationId xmlns:a16="http://schemas.microsoft.com/office/drawing/2014/main" id="{67E4B70C-339F-4725-A047-F4A62FBD1265}"/>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t="48979"/>
          <a:stretch/>
        </p:blipFill>
        <p:spPr bwMode="auto">
          <a:xfrm>
            <a:off x="7063970" y="3333466"/>
            <a:ext cx="841929" cy="535946"/>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7E69FABA-D25F-4A8D-94FC-EB92AF658AB8}"/>
              </a:ext>
            </a:extLst>
          </p:cNvPr>
          <p:cNvSpPr txBox="1"/>
          <p:nvPr/>
        </p:nvSpPr>
        <p:spPr>
          <a:xfrm>
            <a:off x="-34518" y="6563725"/>
            <a:ext cx="1546029" cy="379928"/>
          </a:xfrm>
          <a:prstGeom prst="rect">
            <a:avLst/>
          </a:prstGeom>
          <a:noFill/>
        </p:spPr>
        <p:txBody>
          <a:bodyPr wrap="none" rtlCol="0">
            <a:spAutoFit/>
          </a:bodyPr>
          <a:lstStyle/>
          <a:p>
            <a:r>
              <a:rPr lang="en-US" sz="1400" dirty="0">
                <a:solidFill>
                  <a:schemeClr val="bg2"/>
                </a:solidFill>
              </a:rPr>
              <a:t>zooantwerp.be</a:t>
            </a:r>
          </a:p>
        </p:txBody>
      </p:sp>
      <p:sp>
        <p:nvSpPr>
          <p:cNvPr id="2" name="Rectangle 1">
            <a:extLst>
              <a:ext uri="{FF2B5EF4-FFF2-40B4-BE49-F238E27FC236}">
                <a16:creationId xmlns:a16="http://schemas.microsoft.com/office/drawing/2014/main" id="{109D79D8-F090-4830-9790-465B1B812C83}"/>
              </a:ext>
            </a:extLst>
          </p:cNvPr>
          <p:cNvSpPr/>
          <p:nvPr/>
        </p:nvSpPr>
        <p:spPr>
          <a:xfrm>
            <a:off x="3607677" y="4126723"/>
            <a:ext cx="7566313" cy="1569660"/>
          </a:xfrm>
          <a:prstGeom prst="rect">
            <a:avLst/>
          </a:prstGeom>
        </p:spPr>
        <p:txBody>
          <a:bodyPr wrap="square">
            <a:spAutoFit/>
          </a:bodyPr>
          <a:lstStyle/>
          <a:p>
            <a:pPr>
              <a:spcAft>
                <a:spcPts val="1200"/>
              </a:spcAft>
            </a:pPr>
            <a:r>
              <a:rPr lang="en-US" sz="2400" dirty="0"/>
              <a:t>The most people felt that habitat loss/alteration, pesticides, and climate change are the </a:t>
            </a:r>
            <a:r>
              <a:rPr lang="en-US" sz="2400" b="1" dirty="0">
                <a:solidFill>
                  <a:srgbClr val="69AED0"/>
                </a:solidFill>
              </a:rPr>
              <a:t>most significant threats to migratory birds; </a:t>
            </a:r>
            <a:r>
              <a:rPr lang="en-US" sz="2400" dirty="0"/>
              <a:t>the fewest people indicated that wind turbines and starvation were significant threats </a:t>
            </a:r>
          </a:p>
        </p:txBody>
      </p:sp>
      <p:sp>
        <p:nvSpPr>
          <p:cNvPr id="55" name="TextBox 54">
            <a:extLst>
              <a:ext uri="{FF2B5EF4-FFF2-40B4-BE49-F238E27FC236}">
                <a16:creationId xmlns:a16="http://schemas.microsoft.com/office/drawing/2014/main" id="{78A611A0-989F-453C-96A6-225F80709F20}"/>
              </a:ext>
            </a:extLst>
          </p:cNvPr>
          <p:cNvSpPr txBox="1"/>
          <p:nvPr/>
        </p:nvSpPr>
        <p:spPr>
          <a:xfrm>
            <a:off x="87762" y="221169"/>
            <a:ext cx="11557699" cy="584775"/>
          </a:xfrm>
          <a:prstGeom prst="rect">
            <a:avLst/>
          </a:prstGeom>
          <a:noFill/>
        </p:spPr>
        <p:txBody>
          <a:bodyPr wrap="square" rtlCol="0">
            <a:spAutoFit/>
          </a:bodyPr>
          <a:lstStyle/>
          <a:p>
            <a:r>
              <a:rPr lang="en-US" sz="3200" b="1" dirty="0">
                <a:solidFill>
                  <a:srgbClr val="3853A3"/>
                </a:solidFill>
              </a:rPr>
              <a:t>Audience Research and Interpretive Content, CZA</a:t>
            </a:r>
          </a:p>
        </p:txBody>
      </p:sp>
    </p:spTree>
    <p:extLst>
      <p:ext uri="{BB962C8B-B14F-4D97-AF65-F5344CB8AC3E}">
        <p14:creationId xmlns:p14="http://schemas.microsoft.com/office/powerpoint/2010/main" val="3640338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57" name="Group 6156">
            <a:extLst>
              <a:ext uri="{FF2B5EF4-FFF2-40B4-BE49-F238E27FC236}">
                <a16:creationId xmlns:a16="http://schemas.microsoft.com/office/drawing/2014/main" id="{EF59869C-A80D-4959-99A3-D94657B10043}"/>
              </a:ext>
            </a:extLst>
          </p:cNvPr>
          <p:cNvGrpSpPr/>
          <p:nvPr/>
        </p:nvGrpSpPr>
        <p:grpSpPr>
          <a:xfrm>
            <a:off x="410238" y="2874516"/>
            <a:ext cx="6925283" cy="3762315"/>
            <a:chOff x="509203" y="2874516"/>
            <a:chExt cx="6925283" cy="3762315"/>
          </a:xfrm>
        </p:grpSpPr>
        <p:grpSp>
          <p:nvGrpSpPr>
            <p:cNvPr id="6151" name="Group 6150">
              <a:extLst>
                <a:ext uri="{FF2B5EF4-FFF2-40B4-BE49-F238E27FC236}">
                  <a16:creationId xmlns:a16="http://schemas.microsoft.com/office/drawing/2014/main" id="{3B549C7B-49BD-4C11-8F79-4958D39AAF0E}"/>
                </a:ext>
              </a:extLst>
            </p:cNvPr>
            <p:cNvGrpSpPr/>
            <p:nvPr/>
          </p:nvGrpSpPr>
          <p:grpSpPr>
            <a:xfrm>
              <a:off x="509203" y="2874516"/>
              <a:ext cx="6925283" cy="3762315"/>
              <a:chOff x="509203" y="2874516"/>
              <a:chExt cx="6925283" cy="3762315"/>
            </a:xfrm>
          </p:grpSpPr>
          <p:grpSp>
            <p:nvGrpSpPr>
              <p:cNvPr id="6147" name="Group 6146">
                <a:extLst>
                  <a:ext uri="{FF2B5EF4-FFF2-40B4-BE49-F238E27FC236}">
                    <a16:creationId xmlns:a16="http://schemas.microsoft.com/office/drawing/2014/main" id="{484F5535-8C93-4475-8AAF-E68048D16632}"/>
                  </a:ext>
                </a:extLst>
              </p:cNvPr>
              <p:cNvGrpSpPr/>
              <p:nvPr/>
            </p:nvGrpSpPr>
            <p:grpSpPr>
              <a:xfrm>
                <a:off x="1278171" y="3016175"/>
                <a:ext cx="5972373" cy="3585597"/>
                <a:chOff x="541175" y="3063045"/>
                <a:chExt cx="5972373" cy="3585597"/>
              </a:xfrm>
            </p:grpSpPr>
            <p:sp>
              <p:nvSpPr>
                <p:cNvPr id="17" name="Rectangle 16">
                  <a:extLst>
                    <a:ext uri="{FF2B5EF4-FFF2-40B4-BE49-F238E27FC236}">
                      <a16:creationId xmlns:a16="http://schemas.microsoft.com/office/drawing/2014/main" id="{508A0AA4-282D-4086-8E04-C648EEEC8F01}"/>
                    </a:ext>
                  </a:extLst>
                </p:cNvPr>
                <p:cNvSpPr/>
                <p:nvPr/>
              </p:nvSpPr>
              <p:spPr>
                <a:xfrm>
                  <a:off x="1473740" y="3063045"/>
                  <a:ext cx="4264477" cy="3585597"/>
                </a:xfrm>
                <a:prstGeom prst="rect">
                  <a:avLst/>
                </a:prstGeom>
              </p:spPr>
              <p:txBody>
                <a:bodyPr wrap="square">
                  <a:spAutoFit/>
                </a:bodyPr>
                <a:lstStyle/>
                <a:p>
                  <a:pPr>
                    <a:spcAft>
                      <a:spcPts val="600"/>
                    </a:spcAft>
                  </a:pPr>
                  <a:r>
                    <a:rPr lang="en-US" sz="2400" b="1" dirty="0">
                      <a:solidFill>
                        <a:srgbClr val="3853A3"/>
                      </a:solidFill>
                    </a:rPr>
                    <a:t>Reduce collisions</a:t>
                  </a:r>
                </a:p>
                <a:p>
                  <a:pPr>
                    <a:spcAft>
                      <a:spcPts val="600"/>
                    </a:spcAft>
                  </a:pPr>
                  <a:r>
                    <a:rPr lang="en-US" sz="2400" b="1" dirty="0">
                      <a:solidFill>
                        <a:srgbClr val="69AED0"/>
                      </a:solidFill>
                    </a:rPr>
                    <a:t>Reduce mortality from cats</a:t>
                  </a:r>
                </a:p>
                <a:p>
                  <a:pPr>
                    <a:spcAft>
                      <a:spcPts val="600"/>
                    </a:spcAft>
                  </a:pPr>
                  <a:r>
                    <a:rPr lang="en-US" sz="2400" b="1" dirty="0">
                      <a:solidFill>
                        <a:srgbClr val="3853A3"/>
                      </a:solidFill>
                    </a:rPr>
                    <a:t>Save habitat </a:t>
                  </a:r>
                </a:p>
                <a:p>
                  <a:pPr>
                    <a:spcAft>
                      <a:spcPts val="600"/>
                    </a:spcAft>
                  </a:pPr>
                  <a:r>
                    <a:rPr lang="en-US" sz="2400" b="1" dirty="0">
                      <a:solidFill>
                        <a:srgbClr val="69AED0"/>
                      </a:solidFill>
                    </a:rPr>
                    <a:t>Reduce contaminants </a:t>
                  </a:r>
                </a:p>
                <a:p>
                  <a:pPr>
                    <a:spcAft>
                      <a:spcPts val="600"/>
                    </a:spcAft>
                  </a:pPr>
                  <a:r>
                    <a:rPr lang="en-US" sz="2400" b="1" dirty="0">
                      <a:solidFill>
                        <a:srgbClr val="3853A3"/>
                      </a:solidFill>
                    </a:rPr>
                    <a:t>Promote bird-friendly products</a:t>
                  </a:r>
                </a:p>
                <a:p>
                  <a:pPr>
                    <a:spcAft>
                      <a:spcPts val="600"/>
                    </a:spcAft>
                  </a:pPr>
                  <a:r>
                    <a:rPr lang="en-US" sz="2400" b="1" dirty="0">
                      <a:solidFill>
                        <a:srgbClr val="69AED0"/>
                      </a:solidFill>
                    </a:rPr>
                    <a:t>Participate in citizen science</a:t>
                  </a:r>
                </a:p>
                <a:p>
                  <a:pPr>
                    <a:spcAft>
                      <a:spcPts val="600"/>
                    </a:spcAft>
                  </a:pPr>
                  <a:r>
                    <a:rPr lang="en-US" sz="2400" b="1" dirty="0">
                      <a:solidFill>
                        <a:srgbClr val="3853A3"/>
                      </a:solidFill>
                    </a:rPr>
                    <a:t>Reduce songbird trafficking</a:t>
                  </a:r>
                </a:p>
                <a:p>
                  <a:pPr>
                    <a:spcAft>
                      <a:spcPts val="600"/>
                    </a:spcAft>
                  </a:pPr>
                  <a:r>
                    <a:rPr lang="en-US" sz="2400" b="1" dirty="0">
                      <a:solidFill>
                        <a:srgbClr val="69AED0"/>
                      </a:solidFill>
                    </a:rPr>
                    <a:t>Increase empathy &amp; awareness</a:t>
                  </a:r>
                  <a:endParaRPr lang="en-US" sz="2400" b="1" dirty="0"/>
                </a:p>
              </p:txBody>
            </p:sp>
            <p:pic>
              <p:nvPicPr>
                <p:cNvPr id="6150" name="Picture 6" descr="Image result for cat icon">
                  <a:extLst>
                    <a:ext uri="{FF2B5EF4-FFF2-40B4-BE49-F238E27FC236}">
                      <a16:creationId xmlns:a16="http://schemas.microsoft.com/office/drawing/2014/main" id="{1CD52671-B020-433B-8E2B-98C462531E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4876" y="3101345"/>
                  <a:ext cx="828289" cy="788675"/>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Image result for city icon">
                  <a:extLst>
                    <a:ext uri="{FF2B5EF4-FFF2-40B4-BE49-F238E27FC236}">
                      <a16:creationId xmlns:a16="http://schemas.microsoft.com/office/drawing/2014/main" id="{2D4BA21B-7189-4DE6-B7F7-BD145F3952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703" y="3101345"/>
                  <a:ext cx="711922" cy="711922"/>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Image result for plastic water bottle vector&quot;">
                  <a:extLst>
                    <a:ext uri="{FF2B5EF4-FFF2-40B4-BE49-F238E27FC236}">
                      <a16:creationId xmlns:a16="http://schemas.microsoft.com/office/drawing/2014/main" id="{9E989AE5-311F-42F0-8DFF-090FF64F0A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5259" y="3914456"/>
                  <a:ext cx="828289" cy="828289"/>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Image result for coffee icon&quot;">
                  <a:extLst>
                    <a:ext uri="{FF2B5EF4-FFF2-40B4-BE49-F238E27FC236}">
                      <a16:creationId xmlns:a16="http://schemas.microsoft.com/office/drawing/2014/main" id="{C9C1F9B3-6693-4AEA-8579-E928013FF89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8979"/>
                <a:stretch/>
              </p:blipFill>
              <p:spPr bwMode="auto">
                <a:xfrm>
                  <a:off x="541175" y="5027714"/>
                  <a:ext cx="901193" cy="535946"/>
                </a:xfrm>
                <a:prstGeom prst="rect">
                  <a:avLst/>
                </a:prstGeom>
                <a:noFill/>
                <a:extLst>
                  <a:ext uri="{909E8E84-426E-40DD-AFC4-6F175D3DCCD1}">
                    <a14:hiddenFill xmlns:a14="http://schemas.microsoft.com/office/drawing/2010/main">
                      <a:solidFill>
                        <a:srgbClr val="FFFFFF"/>
                      </a:solidFill>
                    </a14:hiddenFill>
                  </a:ext>
                </a:extLst>
              </p:spPr>
            </p:pic>
            <p:pic>
              <p:nvPicPr>
                <p:cNvPr id="6162" name="Picture 18" descr="phone icon mobile phone free photo">
                  <a:extLst>
                    <a:ext uri="{FF2B5EF4-FFF2-40B4-BE49-F238E27FC236}">
                      <a16:creationId xmlns:a16="http://schemas.microsoft.com/office/drawing/2014/main" id="{209BCAEF-060C-4AB3-8EF5-C09804A68A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14911" y="4890918"/>
                  <a:ext cx="396730" cy="761383"/>
                </a:xfrm>
                <a:prstGeom prst="rect">
                  <a:avLst/>
                </a:prstGeom>
                <a:noFill/>
                <a:extLst>
                  <a:ext uri="{909E8E84-426E-40DD-AFC4-6F175D3DCCD1}">
                    <a14:hiddenFill xmlns:a14="http://schemas.microsoft.com/office/drawing/2010/main">
                      <a:solidFill>
                        <a:srgbClr val="FFFFFF"/>
                      </a:solidFill>
                    </a14:hiddenFill>
                  </a:ext>
                </a:extLst>
              </p:spPr>
            </p:pic>
            <p:pic>
              <p:nvPicPr>
                <p:cNvPr id="6166" name="Picture 22" descr="Image result for birdcage&quot;">
                  <a:extLst>
                    <a:ext uri="{FF2B5EF4-FFF2-40B4-BE49-F238E27FC236}">
                      <a16:creationId xmlns:a16="http://schemas.microsoft.com/office/drawing/2014/main" id="{B285E471-20DE-4939-A5FC-AED21E532C9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6923" b="8299"/>
                <a:stretch/>
              </p:blipFill>
              <p:spPr bwMode="auto">
                <a:xfrm>
                  <a:off x="661406" y="5648310"/>
                  <a:ext cx="660730" cy="8642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49" name="Group 6148">
                <a:extLst>
                  <a:ext uri="{FF2B5EF4-FFF2-40B4-BE49-F238E27FC236}">
                    <a16:creationId xmlns:a16="http://schemas.microsoft.com/office/drawing/2014/main" id="{F2A40FA8-C529-4381-9B85-E100884A8CDC}"/>
                  </a:ext>
                </a:extLst>
              </p:cNvPr>
              <p:cNvGrpSpPr/>
              <p:nvPr/>
            </p:nvGrpSpPr>
            <p:grpSpPr>
              <a:xfrm>
                <a:off x="509203" y="2874516"/>
                <a:ext cx="6925283" cy="3762315"/>
                <a:chOff x="486626" y="2874515"/>
                <a:chExt cx="6925283" cy="3762315"/>
              </a:xfrm>
            </p:grpSpPr>
            <p:sp>
              <p:nvSpPr>
                <p:cNvPr id="45" name="TextBox 44">
                  <a:extLst>
                    <a:ext uri="{FF2B5EF4-FFF2-40B4-BE49-F238E27FC236}">
                      <a16:creationId xmlns:a16="http://schemas.microsoft.com/office/drawing/2014/main" id="{16FEABD0-3460-46E9-B052-E3B70440C992}"/>
                    </a:ext>
                  </a:extLst>
                </p:cNvPr>
                <p:cNvSpPr txBox="1"/>
                <p:nvPr/>
              </p:nvSpPr>
              <p:spPr>
                <a:xfrm rot="16200000">
                  <a:off x="-1102144" y="4463285"/>
                  <a:ext cx="3762315" cy="584775"/>
                </a:xfrm>
                <a:prstGeom prst="rect">
                  <a:avLst/>
                </a:prstGeom>
                <a:solidFill>
                  <a:srgbClr val="000000"/>
                </a:solidFill>
              </p:spPr>
              <p:txBody>
                <a:bodyPr wrap="square" rtlCol="0">
                  <a:spAutoFit/>
                </a:bodyPr>
                <a:lstStyle/>
                <a:p>
                  <a:pPr algn="ctr"/>
                  <a:r>
                    <a:rPr lang="en-US" sz="3200" b="1" dirty="0">
                      <a:solidFill>
                        <a:schemeClr val="bg1"/>
                      </a:solidFill>
                    </a:rPr>
                    <a:t>Plan Actions</a:t>
                  </a:r>
                </a:p>
              </p:txBody>
            </p:sp>
            <p:sp>
              <p:nvSpPr>
                <p:cNvPr id="6148" name="Rectangle 6147">
                  <a:extLst>
                    <a:ext uri="{FF2B5EF4-FFF2-40B4-BE49-F238E27FC236}">
                      <a16:creationId xmlns:a16="http://schemas.microsoft.com/office/drawing/2014/main" id="{9D94C549-2667-476A-82B4-0120E20C9DD6}"/>
                    </a:ext>
                  </a:extLst>
                </p:cNvPr>
                <p:cNvSpPr/>
                <p:nvPr/>
              </p:nvSpPr>
              <p:spPr>
                <a:xfrm>
                  <a:off x="954863" y="2901244"/>
                  <a:ext cx="6457046" cy="3700528"/>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155" name="Group 6154">
              <a:extLst>
                <a:ext uri="{FF2B5EF4-FFF2-40B4-BE49-F238E27FC236}">
                  <a16:creationId xmlns:a16="http://schemas.microsoft.com/office/drawing/2014/main" id="{881D0F93-A1F4-42F1-9128-37616EFDE2BB}"/>
                </a:ext>
              </a:extLst>
            </p:cNvPr>
            <p:cNvGrpSpPr/>
            <p:nvPr/>
          </p:nvGrpSpPr>
          <p:grpSpPr>
            <a:xfrm>
              <a:off x="1354875" y="3978350"/>
              <a:ext cx="5892265" cy="2487327"/>
              <a:chOff x="1354875" y="3978350"/>
              <a:chExt cx="5892265" cy="2487327"/>
            </a:xfrm>
          </p:grpSpPr>
          <p:grpSp>
            <p:nvGrpSpPr>
              <p:cNvPr id="50" name="Group 49">
                <a:extLst>
                  <a:ext uri="{FF2B5EF4-FFF2-40B4-BE49-F238E27FC236}">
                    <a16:creationId xmlns:a16="http://schemas.microsoft.com/office/drawing/2014/main" id="{7B7758FC-F550-43E8-9CEC-43B105DBC80B}"/>
                  </a:ext>
                </a:extLst>
              </p:cNvPr>
              <p:cNvGrpSpPr/>
              <p:nvPr/>
            </p:nvGrpSpPr>
            <p:grpSpPr>
              <a:xfrm>
                <a:off x="6506585" y="5713469"/>
                <a:ext cx="740555" cy="752208"/>
                <a:chOff x="395511" y="4802525"/>
                <a:chExt cx="1890889" cy="1890889"/>
              </a:xfrm>
            </p:grpSpPr>
            <p:grpSp>
              <p:nvGrpSpPr>
                <p:cNvPr id="51" name="Group 50">
                  <a:extLst>
                    <a:ext uri="{FF2B5EF4-FFF2-40B4-BE49-F238E27FC236}">
                      <a16:creationId xmlns:a16="http://schemas.microsoft.com/office/drawing/2014/main" id="{5E693811-6EAB-4461-8C5B-2B91C9AE889B}"/>
                    </a:ext>
                  </a:extLst>
                </p:cNvPr>
                <p:cNvGrpSpPr/>
                <p:nvPr/>
              </p:nvGrpSpPr>
              <p:grpSpPr>
                <a:xfrm>
                  <a:off x="395511" y="4802525"/>
                  <a:ext cx="1890889" cy="1890889"/>
                  <a:chOff x="2684744" y="-596928"/>
                  <a:chExt cx="6858000" cy="6858000"/>
                </a:xfrm>
              </p:grpSpPr>
              <p:pic>
                <p:nvPicPr>
                  <p:cNvPr id="53" name="Picture 14" descr="Image result for brain vector black&quot;">
                    <a:extLst>
                      <a:ext uri="{FF2B5EF4-FFF2-40B4-BE49-F238E27FC236}">
                        <a16:creationId xmlns:a16="http://schemas.microsoft.com/office/drawing/2014/main" id="{348D2165-8A57-4F9D-88F8-444082260B4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84744" y="-596928"/>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4" name="Oval 53">
                    <a:extLst>
                      <a:ext uri="{FF2B5EF4-FFF2-40B4-BE49-F238E27FC236}">
                        <a16:creationId xmlns:a16="http://schemas.microsoft.com/office/drawing/2014/main" id="{1EE3C353-8BB9-40D7-A2A5-9D75F66587B4}"/>
                      </a:ext>
                    </a:extLst>
                  </p:cNvPr>
                  <p:cNvSpPr/>
                  <p:nvPr/>
                </p:nvSpPr>
                <p:spPr>
                  <a:xfrm>
                    <a:off x="4380089" y="903111"/>
                    <a:ext cx="2235200" cy="28365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2E8E438E-BD18-4C28-A17F-DD5394ADABDA}"/>
                      </a:ext>
                    </a:extLst>
                  </p:cNvPr>
                  <p:cNvSpPr/>
                  <p:nvPr/>
                </p:nvSpPr>
                <p:spPr>
                  <a:xfrm rot="19723703">
                    <a:off x="5813779" y="564204"/>
                    <a:ext cx="2235200" cy="31824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2" name="Picture 2" descr="Image result for bird vector blacks&quot;">
                  <a:extLst>
                    <a:ext uri="{FF2B5EF4-FFF2-40B4-BE49-F238E27FC236}">
                      <a16:creationId xmlns:a16="http://schemas.microsoft.com/office/drawing/2014/main" id="{6B33F115-FA2D-40C9-958C-F1AA9413732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7928" y="5216116"/>
                  <a:ext cx="700509" cy="7005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6" name="Group 55">
                <a:extLst>
                  <a:ext uri="{FF2B5EF4-FFF2-40B4-BE49-F238E27FC236}">
                    <a16:creationId xmlns:a16="http://schemas.microsoft.com/office/drawing/2014/main" id="{2B6D1791-54C0-4EC8-AB33-8466ACF93F29}"/>
                  </a:ext>
                </a:extLst>
              </p:cNvPr>
              <p:cNvGrpSpPr/>
              <p:nvPr/>
            </p:nvGrpSpPr>
            <p:grpSpPr>
              <a:xfrm>
                <a:off x="1354875" y="3978350"/>
                <a:ext cx="673570" cy="717525"/>
                <a:chOff x="87763" y="3552093"/>
                <a:chExt cx="682342" cy="740330"/>
              </a:xfrm>
            </p:grpSpPr>
            <p:pic>
              <p:nvPicPr>
                <p:cNvPr id="57" name="Picture 8" descr="Image result for garden vector&quot;">
                  <a:extLst>
                    <a:ext uri="{FF2B5EF4-FFF2-40B4-BE49-F238E27FC236}">
                      <a16:creationId xmlns:a16="http://schemas.microsoft.com/office/drawing/2014/main" id="{FF25F9B1-C5D3-40B3-A3D7-77011DFF4FE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3824" t="43151" r="35825" b="8845"/>
                <a:stretch/>
              </p:blipFill>
              <p:spPr bwMode="auto">
                <a:xfrm>
                  <a:off x="87763" y="3552093"/>
                  <a:ext cx="682342" cy="74033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8" descr="Image result for butterfly icon monarch">
                  <a:extLst>
                    <a:ext uri="{FF2B5EF4-FFF2-40B4-BE49-F238E27FC236}">
                      <a16:creationId xmlns:a16="http://schemas.microsoft.com/office/drawing/2014/main" id="{C40AEDAC-CDA3-4004-8B2A-B1511CFE58F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852457">
                  <a:off x="463172" y="3597164"/>
                  <a:ext cx="178449" cy="122478"/>
                </a:xfrm>
                <a:prstGeom prst="rect">
                  <a:avLst/>
                </a:prstGeom>
                <a:noFill/>
                <a:extLst>
                  <a:ext uri="{909E8E84-426E-40DD-AFC4-6F175D3DCCD1}">
                    <a14:hiddenFill xmlns:a14="http://schemas.microsoft.com/office/drawing/2010/main">
                      <a:solidFill>
                        <a:srgbClr val="FFFFFF"/>
                      </a:solidFill>
                    </a14:hiddenFill>
                  </a:ext>
                </a:extLst>
              </p:spPr>
            </p:pic>
          </p:grpSp>
        </p:grpSp>
      </p:grpSp>
      <p:pic>
        <p:nvPicPr>
          <p:cNvPr id="4" name="Picture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757592" y="5994870"/>
            <a:ext cx="1295401" cy="728123"/>
          </a:xfrm>
          <a:prstGeom prst="rect">
            <a:avLst/>
          </a:prstGeom>
        </p:spPr>
      </p:pic>
      <p:grpSp>
        <p:nvGrpSpPr>
          <p:cNvPr id="5" name="Group 4"/>
          <p:cNvGrpSpPr/>
          <p:nvPr/>
        </p:nvGrpSpPr>
        <p:grpSpPr>
          <a:xfrm>
            <a:off x="10105908" y="48726"/>
            <a:ext cx="1998329" cy="1193584"/>
            <a:chOff x="9824943" y="49290"/>
            <a:chExt cx="2332703" cy="1492429"/>
          </a:xfrm>
        </p:grpSpPr>
        <p:grpSp>
          <p:nvGrpSpPr>
            <p:cNvPr id="6" name="Group 5"/>
            <p:cNvGrpSpPr/>
            <p:nvPr/>
          </p:nvGrpSpPr>
          <p:grpSpPr>
            <a:xfrm>
              <a:off x="10834199" y="581992"/>
              <a:ext cx="990371" cy="653140"/>
              <a:chOff x="2994199" y="3689597"/>
              <a:chExt cx="1192406" cy="828000"/>
            </a:xfrm>
          </p:grpSpPr>
          <p:grpSp>
            <p:nvGrpSpPr>
              <p:cNvPr id="10" name="Group 9"/>
              <p:cNvGrpSpPr/>
              <p:nvPr/>
            </p:nvGrpSpPr>
            <p:grpSpPr>
              <a:xfrm>
                <a:off x="2994199" y="3689597"/>
                <a:ext cx="1192406" cy="687222"/>
                <a:chOff x="3965705" y="4010016"/>
                <a:chExt cx="1192406" cy="687222"/>
              </a:xfrm>
            </p:grpSpPr>
            <p:pic>
              <p:nvPicPr>
                <p:cNvPr id="12" name="Picture 2" descr="Image result for bird silhouette"/>
                <p:cNvPicPr>
                  <a:picLocks noChangeAspect="1" noChangeArrowheads="1"/>
                </p:cNvPicPr>
                <p:nvPr/>
              </p:nvPicPr>
              <p:blipFill rotWithShape="1">
                <a:blip r:embed="rId14" cstate="print">
                  <a:lum bright="70000" contrast="-70000"/>
                  <a:extLst>
                    <a:ext uri="{28A0092B-C50C-407E-A947-70E740481C1C}">
                      <a14:useLocalDpi xmlns:a14="http://schemas.microsoft.com/office/drawing/2010/main" val="0"/>
                    </a:ext>
                  </a:extLst>
                </a:blip>
                <a:srcRect l="74568" t="12915" b="56793"/>
                <a:stretch/>
              </p:blipFill>
              <p:spPr bwMode="auto">
                <a:xfrm>
                  <a:off x="4508824" y="4010016"/>
                  <a:ext cx="649287" cy="54134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mage result for bird silhouette"/>
                <p:cNvPicPr>
                  <a:picLocks noChangeAspect="1" noChangeArrowheads="1"/>
                </p:cNvPicPr>
                <p:nvPr/>
              </p:nvPicPr>
              <p:blipFill rotWithShape="1">
                <a:blip r:embed="rId15" cstate="print">
                  <a:lum bright="70000" contrast="-70000"/>
                  <a:extLst>
                    <a:ext uri="{28A0092B-C50C-407E-A947-70E740481C1C}">
                      <a14:useLocalDpi xmlns:a14="http://schemas.microsoft.com/office/drawing/2010/main" val="0"/>
                    </a:ext>
                  </a:extLst>
                </a:blip>
                <a:srcRect l="74568" t="12915" b="56793"/>
                <a:stretch/>
              </p:blipFill>
              <p:spPr bwMode="auto">
                <a:xfrm flipH="1">
                  <a:off x="3965705" y="4246851"/>
                  <a:ext cx="409107" cy="450387"/>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descr="Image result for bird silhouette"/>
              <p:cNvPicPr>
                <a:picLocks noChangeAspect="1" noChangeArrowheads="1"/>
              </p:cNvPicPr>
              <p:nvPr/>
            </p:nvPicPr>
            <p:blipFill rotWithShape="1">
              <a:blip r:embed="rId16" cstate="print">
                <a:lum bright="70000" contrast="-70000"/>
                <a:extLst>
                  <a:ext uri="{28A0092B-C50C-407E-A947-70E740481C1C}">
                    <a14:useLocalDpi xmlns:a14="http://schemas.microsoft.com/office/drawing/2010/main" val="0"/>
                  </a:ext>
                </a:extLst>
              </a:blip>
              <a:srcRect l="74568" t="12915" b="56793"/>
              <a:stretch/>
            </p:blipFill>
            <p:spPr bwMode="auto">
              <a:xfrm>
                <a:off x="3513158" y="4182659"/>
                <a:ext cx="401720" cy="334938"/>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2" descr="Image result for bird silhouette"/>
            <p:cNvPicPr>
              <a:picLocks noChangeAspect="1" noChangeArrowheads="1"/>
            </p:cNvPicPr>
            <p:nvPr/>
          </p:nvPicPr>
          <p:blipFill rotWithShape="1">
            <a:blip r:embed="rId17" cstate="print">
              <a:lum bright="70000" contrast="-70000"/>
              <a:extLst>
                <a:ext uri="{28A0092B-C50C-407E-A947-70E740481C1C}">
                  <a14:useLocalDpi xmlns:a14="http://schemas.microsoft.com/office/drawing/2010/main" val="0"/>
                </a:ext>
              </a:extLst>
            </a:blip>
            <a:srcRect l="43172" t="56827" r="24610" b="13184"/>
            <a:stretch/>
          </p:blipFill>
          <p:spPr bwMode="auto">
            <a:xfrm>
              <a:off x="11317801" y="49290"/>
              <a:ext cx="839845" cy="5472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Image result for bird silhouette"/>
            <p:cNvPicPr>
              <a:picLocks noChangeAspect="1" noChangeArrowheads="1"/>
            </p:cNvPicPr>
            <p:nvPr/>
          </p:nvPicPr>
          <p:blipFill rotWithShape="1">
            <a:blip r:embed="rId18" cstate="print">
              <a:lum bright="70000" contrast="-70000"/>
              <a:extLst>
                <a:ext uri="{BEBA8EAE-BF5A-486C-A8C5-ECC9F3942E4B}">
                  <a14:imgProps xmlns:a14="http://schemas.microsoft.com/office/drawing/2010/main">
                    <a14:imgLayer r:embed="rId19">
                      <a14:imgEffect>
                        <a14:backgroundRemoval t="19050" b="91006" l="15609" r="90623"/>
                      </a14:imgEffect>
                    </a14:imgLayer>
                  </a14:imgProps>
                </a:ext>
                <a:ext uri="{28A0092B-C50C-407E-A947-70E740481C1C}">
                  <a14:useLocalDpi xmlns:a14="http://schemas.microsoft.com/office/drawing/2010/main" val="0"/>
                </a:ext>
              </a:extLst>
            </a:blip>
            <a:srcRect l="29103" t="33148"/>
            <a:stretch/>
          </p:blipFill>
          <p:spPr bwMode="auto">
            <a:xfrm>
              <a:off x="9824943" y="230020"/>
              <a:ext cx="1285063" cy="9687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bird silhouette"/>
            <p:cNvPicPr>
              <a:picLocks noChangeAspect="1" noChangeArrowheads="1"/>
            </p:cNvPicPr>
            <p:nvPr/>
          </p:nvPicPr>
          <p:blipFill rotWithShape="1">
            <a:blip r:embed="rId20" cstate="print">
              <a:lum bright="70000" contrast="-70000"/>
              <a:extLst>
                <a:ext uri="{28A0092B-C50C-407E-A947-70E740481C1C}">
                  <a14:useLocalDpi xmlns:a14="http://schemas.microsoft.com/office/drawing/2010/main" val="0"/>
                </a:ext>
              </a:extLst>
            </a:blip>
            <a:srcRect l="51158" t="13283" r="26487" b="54311"/>
            <a:stretch/>
          </p:blipFill>
          <p:spPr bwMode="auto">
            <a:xfrm>
              <a:off x="11740080" y="1083134"/>
              <a:ext cx="368990" cy="458585"/>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TextBox 28">
            <a:extLst>
              <a:ext uri="{FF2B5EF4-FFF2-40B4-BE49-F238E27FC236}">
                <a16:creationId xmlns:a16="http://schemas.microsoft.com/office/drawing/2014/main" id="{BC045B8E-52C6-46C2-BF51-E7D00DC7D0BD}"/>
              </a:ext>
            </a:extLst>
          </p:cNvPr>
          <p:cNvSpPr txBox="1"/>
          <p:nvPr/>
        </p:nvSpPr>
        <p:spPr>
          <a:xfrm>
            <a:off x="87763" y="221169"/>
            <a:ext cx="9396890" cy="584775"/>
          </a:xfrm>
          <a:prstGeom prst="rect">
            <a:avLst/>
          </a:prstGeom>
          <a:noFill/>
        </p:spPr>
        <p:txBody>
          <a:bodyPr wrap="square" rtlCol="0">
            <a:spAutoFit/>
          </a:bodyPr>
          <a:lstStyle/>
          <a:p>
            <a:r>
              <a:rPr lang="en-US" sz="3200" b="1" dirty="0">
                <a:solidFill>
                  <a:srgbClr val="3853A3"/>
                </a:solidFill>
              </a:rPr>
              <a:t>AZA North American Songbird SAFE Program</a:t>
            </a:r>
          </a:p>
        </p:txBody>
      </p:sp>
      <p:sp>
        <p:nvSpPr>
          <p:cNvPr id="16" name="Rectangle 15">
            <a:extLst>
              <a:ext uri="{FF2B5EF4-FFF2-40B4-BE49-F238E27FC236}">
                <a16:creationId xmlns:a16="http://schemas.microsoft.com/office/drawing/2014/main" id="{230AB752-46C4-4599-BA79-218DBC614CF6}"/>
              </a:ext>
            </a:extLst>
          </p:cNvPr>
          <p:cNvSpPr/>
          <p:nvPr/>
        </p:nvSpPr>
        <p:spPr>
          <a:xfrm>
            <a:off x="410238" y="789620"/>
            <a:ext cx="7426749" cy="1877437"/>
          </a:xfrm>
          <a:prstGeom prst="rect">
            <a:avLst/>
          </a:prstGeom>
        </p:spPr>
        <p:txBody>
          <a:bodyPr wrap="square">
            <a:spAutoFit/>
          </a:bodyPr>
          <a:lstStyle/>
          <a:p>
            <a:pPr>
              <a:spcAft>
                <a:spcPts val="1200"/>
              </a:spcAft>
            </a:pPr>
            <a:r>
              <a:rPr lang="en-US" sz="2400" b="1" dirty="0"/>
              <a:t>3-yr Action Plan</a:t>
            </a:r>
            <a:r>
              <a:rPr lang="en-US" sz="2400" dirty="0"/>
              <a:t> in final stages</a:t>
            </a:r>
          </a:p>
          <a:p>
            <a:pPr>
              <a:spcAft>
                <a:spcPts val="1200"/>
              </a:spcAft>
            </a:pPr>
            <a:r>
              <a:rPr lang="en-US" sz="2400" b="1" dirty="0"/>
              <a:t>20</a:t>
            </a:r>
            <a:r>
              <a:rPr lang="en-US" sz="2400" dirty="0"/>
              <a:t> </a:t>
            </a:r>
            <a:r>
              <a:rPr lang="en-US" sz="2400" b="1" dirty="0"/>
              <a:t>participating zoo and aquariums </a:t>
            </a:r>
            <a:r>
              <a:rPr lang="en-US" sz="2400" dirty="0"/>
              <a:t>+ many advisors</a:t>
            </a:r>
          </a:p>
          <a:p>
            <a:pPr>
              <a:spcAft>
                <a:spcPts val="1200"/>
              </a:spcAft>
            </a:pPr>
            <a:r>
              <a:rPr lang="en-US" sz="2400" b="1" i="1" dirty="0"/>
              <a:t>State of the Birds</a:t>
            </a:r>
            <a:r>
              <a:rPr lang="en-US" sz="2400" i="1" dirty="0"/>
              <a:t> </a:t>
            </a:r>
            <a:r>
              <a:rPr lang="en-US" sz="2400" dirty="0"/>
              <a:t>and contributions from NABCI members provided background and informed the draft plan</a:t>
            </a:r>
          </a:p>
        </p:txBody>
      </p:sp>
      <p:pic>
        <p:nvPicPr>
          <p:cNvPr id="18" name="Picture 17">
            <a:extLst>
              <a:ext uri="{FF2B5EF4-FFF2-40B4-BE49-F238E27FC236}">
                <a16:creationId xmlns:a16="http://schemas.microsoft.com/office/drawing/2014/main" id="{58B492D2-D5A6-483E-BB2B-038308CEBCF8}"/>
              </a:ext>
            </a:extLst>
          </p:cNvPr>
          <p:cNvPicPr>
            <a:picLocks noChangeAspect="1"/>
          </p:cNvPicPr>
          <p:nvPr/>
        </p:nvPicPr>
        <p:blipFill rotWithShape="1">
          <a:blip r:embed="rId21"/>
          <a:srcRect l="6033" r="5146"/>
          <a:stretch/>
        </p:blipFill>
        <p:spPr>
          <a:xfrm>
            <a:off x="8102159" y="1316189"/>
            <a:ext cx="4089841" cy="4576323"/>
          </a:xfrm>
          <a:prstGeom prst="rect">
            <a:avLst/>
          </a:prstGeom>
        </p:spPr>
      </p:pic>
    </p:spTree>
    <p:extLst>
      <p:ext uri="{BB962C8B-B14F-4D97-AF65-F5344CB8AC3E}">
        <p14:creationId xmlns:p14="http://schemas.microsoft.com/office/powerpoint/2010/main" val="5454406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4E158D0-03EF-4FA1-B507-01C6C004D3B0}"/>
              </a:ext>
            </a:extLst>
          </p:cNvPr>
          <p:cNvSpPr/>
          <p:nvPr/>
        </p:nvSpPr>
        <p:spPr>
          <a:xfrm>
            <a:off x="195790" y="1321986"/>
            <a:ext cx="11857204" cy="4862870"/>
          </a:xfrm>
          <a:prstGeom prst="rect">
            <a:avLst/>
          </a:prstGeom>
        </p:spPr>
        <p:txBody>
          <a:bodyPr wrap="square">
            <a:spAutoFit/>
          </a:bodyPr>
          <a:lstStyle/>
          <a:p>
            <a:r>
              <a:rPr lang="en-US" sz="2800" dirty="0">
                <a:solidFill>
                  <a:srgbClr val="595959"/>
                </a:solidFill>
                <a:sym typeface="Wingdings" panose="05000000000000000000" pitchFamily="2" charset="2"/>
              </a:rPr>
              <a:t> </a:t>
            </a:r>
            <a:r>
              <a:rPr lang="en-US" sz="2800" dirty="0">
                <a:solidFill>
                  <a:srgbClr val="595959"/>
                </a:solidFill>
              </a:rPr>
              <a:t>Building on NABCI HD</a:t>
            </a:r>
            <a:endParaRPr lang="en-US" sz="2800" dirty="0"/>
          </a:p>
          <a:p>
            <a:r>
              <a:rPr lang="en-US" sz="2800" dirty="0">
                <a:solidFill>
                  <a:srgbClr val="595959"/>
                </a:solidFill>
                <a:sym typeface="Wingdings" panose="05000000000000000000" pitchFamily="2" charset="2"/>
              </a:rPr>
              <a:t> </a:t>
            </a:r>
            <a:r>
              <a:rPr lang="en-US" sz="2800" dirty="0">
                <a:solidFill>
                  <a:srgbClr val="595959"/>
                </a:solidFill>
              </a:rPr>
              <a:t>Collaborating with NAWMP HDWG/PET Habitat Team</a:t>
            </a:r>
          </a:p>
          <a:p>
            <a:endParaRPr lang="en-US" sz="2800" b="1" u="sng" dirty="0">
              <a:solidFill>
                <a:srgbClr val="595959"/>
              </a:solidFill>
            </a:endParaRPr>
          </a:p>
          <a:p>
            <a:pPr>
              <a:spcBef>
                <a:spcPts val="1200"/>
              </a:spcBef>
            </a:pPr>
            <a:r>
              <a:rPr lang="en-US" sz="2800" b="1" u="sng" dirty="0">
                <a:solidFill>
                  <a:srgbClr val="595959"/>
                </a:solidFill>
              </a:rPr>
              <a:t>Scope of Work</a:t>
            </a:r>
          </a:p>
          <a:p>
            <a:pPr>
              <a:spcBef>
                <a:spcPts val="1200"/>
              </a:spcBef>
            </a:pPr>
            <a:r>
              <a:rPr lang="en-US" sz="2800" dirty="0">
                <a:solidFill>
                  <a:srgbClr val="595959"/>
                </a:solidFill>
              </a:rPr>
              <a:t>Part 1: </a:t>
            </a:r>
            <a:r>
              <a:rPr lang="en-US" sz="2800" i="1" dirty="0">
                <a:solidFill>
                  <a:srgbClr val="595959"/>
                </a:solidFill>
              </a:rPr>
              <a:t>Pilot </a:t>
            </a:r>
            <a:r>
              <a:rPr lang="en-US" sz="2800" dirty="0">
                <a:solidFill>
                  <a:srgbClr val="595959"/>
                </a:solidFill>
              </a:rPr>
              <a:t>a process for </a:t>
            </a:r>
            <a:r>
              <a:rPr lang="en-US" sz="2800" b="1" dirty="0">
                <a:solidFill>
                  <a:srgbClr val="595959"/>
                </a:solidFill>
              </a:rPr>
              <a:t>evaluating </a:t>
            </a:r>
            <a:r>
              <a:rPr lang="en-US" sz="2800" b="1" dirty="0">
                <a:solidFill>
                  <a:srgbClr val="A64D79"/>
                </a:solidFill>
              </a:rPr>
              <a:t>HD capacity and needs</a:t>
            </a:r>
            <a:r>
              <a:rPr lang="en-US" sz="2800" dirty="0">
                <a:solidFill>
                  <a:srgbClr val="595959"/>
                </a:solidFill>
              </a:rPr>
              <a:t> </a:t>
            </a:r>
            <a:endParaRPr lang="en-US" sz="2800" dirty="0"/>
          </a:p>
          <a:p>
            <a:pPr>
              <a:spcBef>
                <a:spcPts val="1200"/>
              </a:spcBef>
            </a:pPr>
            <a:r>
              <a:rPr lang="en-US" sz="2800" dirty="0">
                <a:solidFill>
                  <a:srgbClr val="595959"/>
                </a:solidFill>
              </a:rPr>
              <a:t>Part 2: Develop </a:t>
            </a:r>
            <a:r>
              <a:rPr lang="en-US" sz="2800" i="1" dirty="0">
                <a:solidFill>
                  <a:srgbClr val="595959"/>
                </a:solidFill>
              </a:rPr>
              <a:t>guidance </a:t>
            </a:r>
            <a:r>
              <a:rPr lang="en-US" sz="2800" dirty="0">
                <a:solidFill>
                  <a:srgbClr val="595959"/>
                </a:solidFill>
              </a:rPr>
              <a:t>for and </a:t>
            </a:r>
            <a:r>
              <a:rPr lang="en-US" sz="2800" i="1" dirty="0">
                <a:solidFill>
                  <a:srgbClr val="595959"/>
                </a:solidFill>
              </a:rPr>
              <a:t>pilot </a:t>
            </a:r>
            <a:r>
              <a:rPr lang="en-US" sz="2800" dirty="0">
                <a:solidFill>
                  <a:srgbClr val="595959"/>
                </a:solidFill>
              </a:rPr>
              <a:t>a process for </a:t>
            </a:r>
            <a:r>
              <a:rPr lang="en-US" sz="2800" b="1" dirty="0">
                <a:solidFill>
                  <a:srgbClr val="595959"/>
                </a:solidFill>
              </a:rPr>
              <a:t>establishing</a:t>
            </a:r>
            <a:r>
              <a:rPr lang="en-US" sz="2800" dirty="0">
                <a:solidFill>
                  <a:srgbClr val="595959"/>
                </a:solidFill>
              </a:rPr>
              <a:t>, </a:t>
            </a:r>
            <a:r>
              <a:rPr lang="en-US" sz="2800" b="1" dirty="0">
                <a:solidFill>
                  <a:srgbClr val="595959"/>
                </a:solidFill>
              </a:rPr>
              <a:t>implementing</a:t>
            </a:r>
            <a:r>
              <a:rPr lang="en-US" sz="2800" dirty="0">
                <a:solidFill>
                  <a:srgbClr val="595959"/>
                </a:solidFill>
              </a:rPr>
              <a:t>, and </a:t>
            </a:r>
            <a:r>
              <a:rPr lang="en-US" sz="2800" b="1" dirty="0">
                <a:solidFill>
                  <a:srgbClr val="595959"/>
                </a:solidFill>
              </a:rPr>
              <a:t>evaluating </a:t>
            </a:r>
            <a:r>
              <a:rPr lang="en-US" sz="2800" b="1" dirty="0">
                <a:solidFill>
                  <a:srgbClr val="3D85C6"/>
                </a:solidFill>
              </a:rPr>
              <a:t>social objectives</a:t>
            </a:r>
            <a:r>
              <a:rPr lang="en-US" sz="2800" dirty="0">
                <a:solidFill>
                  <a:srgbClr val="595959"/>
                </a:solidFill>
              </a:rPr>
              <a:t> that are </a:t>
            </a:r>
            <a:r>
              <a:rPr lang="en-US" sz="2800" b="1" dirty="0">
                <a:solidFill>
                  <a:srgbClr val="595959"/>
                </a:solidFill>
              </a:rPr>
              <a:t>integrated </a:t>
            </a:r>
            <a:r>
              <a:rPr lang="en-US" sz="2800" dirty="0">
                <a:solidFill>
                  <a:srgbClr val="595959"/>
                </a:solidFill>
              </a:rPr>
              <a:t>with biological objectives</a:t>
            </a:r>
            <a:endParaRPr lang="en-US" sz="2800" dirty="0"/>
          </a:p>
          <a:p>
            <a:endParaRPr lang="en-US" sz="2800" dirty="0"/>
          </a:p>
          <a:p>
            <a:r>
              <a:rPr lang="en-US" sz="2800" dirty="0">
                <a:solidFill>
                  <a:srgbClr val="595959"/>
                </a:solidFill>
                <a:sym typeface="Wingdings" panose="05000000000000000000" pitchFamily="2" charset="2"/>
              </a:rPr>
              <a:t> </a:t>
            </a:r>
            <a:r>
              <a:rPr lang="en-US" sz="2800" dirty="0">
                <a:solidFill>
                  <a:srgbClr val="595959"/>
                </a:solidFill>
              </a:rPr>
              <a:t>Ongoing need for access to NAWMP and other national-level survey data at usable scales</a:t>
            </a:r>
            <a:endParaRPr lang="en-US" sz="28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7592" y="5994870"/>
            <a:ext cx="1295401" cy="728123"/>
          </a:xfrm>
          <a:prstGeom prst="rect">
            <a:avLst/>
          </a:prstGeom>
        </p:spPr>
      </p:pic>
      <p:grpSp>
        <p:nvGrpSpPr>
          <p:cNvPr id="5" name="Group 4"/>
          <p:cNvGrpSpPr/>
          <p:nvPr/>
        </p:nvGrpSpPr>
        <p:grpSpPr>
          <a:xfrm>
            <a:off x="10105908" y="48726"/>
            <a:ext cx="1998329" cy="1193584"/>
            <a:chOff x="9824943" y="49290"/>
            <a:chExt cx="2332703" cy="1492429"/>
          </a:xfrm>
        </p:grpSpPr>
        <p:grpSp>
          <p:nvGrpSpPr>
            <p:cNvPr id="6" name="Group 5"/>
            <p:cNvGrpSpPr/>
            <p:nvPr/>
          </p:nvGrpSpPr>
          <p:grpSpPr>
            <a:xfrm>
              <a:off x="10834199" y="581992"/>
              <a:ext cx="990371" cy="653140"/>
              <a:chOff x="2994199" y="3689597"/>
              <a:chExt cx="1192406" cy="828000"/>
            </a:xfrm>
          </p:grpSpPr>
          <p:grpSp>
            <p:nvGrpSpPr>
              <p:cNvPr id="10" name="Group 9"/>
              <p:cNvGrpSpPr/>
              <p:nvPr/>
            </p:nvGrpSpPr>
            <p:grpSpPr>
              <a:xfrm>
                <a:off x="2994199" y="3689597"/>
                <a:ext cx="1192406" cy="687222"/>
                <a:chOff x="3965705" y="4010016"/>
                <a:chExt cx="1192406" cy="687222"/>
              </a:xfrm>
            </p:grpSpPr>
            <p:pic>
              <p:nvPicPr>
                <p:cNvPr id="12" name="Picture 2" descr="Image result for bird silhouette"/>
                <p:cNvPicPr>
                  <a:picLocks noChangeAspect="1" noChangeArrowheads="1"/>
                </p:cNvPicPr>
                <p:nvPr/>
              </p:nvPicPr>
              <p:blipFill rotWithShape="1">
                <a:blip r:embed="rId4" cstate="print">
                  <a:lum bright="70000" contrast="-70000"/>
                  <a:extLst>
                    <a:ext uri="{28A0092B-C50C-407E-A947-70E740481C1C}">
                      <a14:useLocalDpi xmlns:a14="http://schemas.microsoft.com/office/drawing/2010/main" val="0"/>
                    </a:ext>
                  </a:extLst>
                </a:blip>
                <a:srcRect l="74568" t="12915" b="56793"/>
                <a:stretch/>
              </p:blipFill>
              <p:spPr bwMode="auto">
                <a:xfrm>
                  <a:off x="4508824" y="4010016"/>
                  <a:ext cx="649287" cy="54134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mage result for bird silhouette"/>
                <p:cNvPicPr>
                  <a:picLocks noChangeAspect="1" noChangeArrowheads="1"/>
                </p:cNvPicPr>
                <p:nvPr/>
              </p:nvPicPr>
              <p:blipFill rotWithShape="1">
                <a:blip r:embed="rId5" cstate="print">
                  <a:lum bright="70000" contrast="-70000"/>
                  <a:extLst>
                    <a:ext uri="{28A0092B-C50C-407E-A947-70E740481C1C}">
                      <a14:useLocalDpi xmlns:a14="http://schemas.microsoft.com/office/drawing/2010/main" val="0"/>
                    </a:ext>
                  </a:extLst>
                </a:blip>
                <a:srcRect l="74568" t="12915" b="56793"/>
                <a:stretch/>
              </p:blipFill>
              <p:spPr bwMode="auto">
                <a:xfrm flipH="1">
                  <a:off x="3965705" y="4246851"/>
                  <a:ext cx="409107" cy="450387"/>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descr="Image result for bird silhouette"/>
              <p:cNvPicPr>
                <a:picLocks noChangeAspect="1" noChangeArrowheads="1"/>
              </p:cNvPicPr>
              <p:nvPr/>
            </p:nvPicPr>
            <p:blipFill rotWithShape="1">
              <a:blip r:embed="rId6" cstate="print">
                <a:lum bright="70000" contrast="-70000"/>
                <a:extLst>
                  <a:ext uri="{28A0092B-C50C-407E-A947-70E740481C1C}">
                    <a14:useLocalDpi xmlns:a14="http://schemas.microsoft.com/office/drawing/2010/main" val="0"/>
                  </a:ext>
                </a:extLst>
              </a:blip>
              <a:srcRect l="74568" t="12915" b="56793"/>
              <a:stretch/>
            </p:blipFill>
            <p:spPr bwMode="auto">
              <a:xfrm>
                <a:off x="3513158" y="4182659"/>
                <a:ext cx="401720" cy="334938"/>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2" descr="Image result for bird silhouette"/>
            <p:cNvPicPr>
              <a:picLocks noChangeAspect="1" noChangeArrowheads="1"/>
            </p:cNvPicPr>
            <p:nvPr/>
          </p:nvPicPr>
          <p:blipFill rotWithShape="1">
            <a:blip r:embed="rId7" cstate="print">
              <a:lum bright="70000" contrast="-70000"/>
              <a:extLst>
                <a:ext uri="{28A0092B-C50C-407E-A947-70E740481C1C}">
                  <a14:useLocalDpi xmlns:a14="http://schemas.microsoft.com/office/drawing/2010/main" val="0"/>
                </a:ext>
              </a:extLst>
            </a:blip>
            <a:srcRect l="43172" t="56827" r="24610" b="13184"/>
            <a:stretch/>
          </p:blipFill>
          <p:spPr bwMode="auto">
            <a:xfrm>
              <a:off x="11317801" y="49290"/>
              <a:ext cx="839845" cy="5472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Image result for bird silhouette"/>
            <p:cNvPicPr>
              <a:picLocks noChangeAspect="1" noChangeArrowheads="1"/>
            </p:cNvPicPr>
            <p:nvPr/>
          </p:nvPicPr>
          <p:blipFill rotWithShape="1">
            <a:blip r:embed="rId8" cstate="print">
              <a:lum bright="70000" contrast="-70000"/>
              <a:extLst>
                <a:ext uri="{BEBA8EAE-BF5A-486C-A8C5-ECC9F3942E4B}">
                  <a14:imgProps xmlns:a14="http://schemas.microsoft.com/office/drawing/2010/main">
                    <a14:imgLayer r:embed="rId9">
                      <a14:imgEffect>
                        <a14:backgroundRemoval t="19050" b="91006" l="15609" r="90623"/>
                      </a14:imgEffect>
                    </a14:imgLayer>
                  </a14:imgProps>
                </a:ext>
                <a:ext uri="{28A0092B-C50C-407E-A947-70E740481C1C}">
                  <a14:useLocalDpi xmlns:a14="http://schemas.microsoft.com/office/drawing/2010/main" val="0"/>
                </a:ext>
              </a:extLst>
            </a:blip>
            <a:srcRect l="29103" t="33148"/>
            <a:stretch/>
          </p:blipFill>
          <p:spPr bwMode="auto">
            <a:xfrm>
              <a:off x="9824943" y="230020"/>
              <a:ext cx="1285063" cy="9687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bird silhouette"/>
            <p:cNvPicPr>
              <a:picLocks noChangeAspect="1" noChangeArrowheads="1"/>
            </p:cNvPicPr>
            <p:nvPr/>
          </p:nvPicPr>
          <p:blipFill rotWithShape="1">
            <a:blip r:embed="rId10" cstate="print">
              <a:lum bright="70000" contrast="-70000"/>
              <a:extLst>
                <a:ext uri="{28A0092B-C50C-407E-A947-70E740481C1C}">
                  <a14:useLocalDpi xmlns:a14="http://schemas.microsoft.com/office/drawing/2010/main" val="0"/>
                </a:ext>
              </a:extLst>
            </a:blip>
            <a:srcRect l="51158" t="13283" r="26487" b="54311"/>
            <a:stretch/>
          </p:blipFill>
          <p:spPr bwMode="auto">
            <a:xfrm>
              <a:off x="11740080" y="1083134"/>
              <a:ext cx="368990" cy="458585"/>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TextBox 28">
            <a:extLst>
              <a:ext uri="{FF2B5EF4-FFF2-40B4-BE49-F238E27FC236}">
                <a16:creationId xmlns:a16="http://schemas.microsoft.com/office/drawing/2014/main" id="{BC045B8E-52C6-46C2-BF51-E7D00DC7D0BD}"/>
              </a:ext>
            </a:extLst>
          </p:cNvPr>
          <p:cNvSpPr txBox="1"/>
          <p:nvPr/>
        </p:nvSpPr>
        <p:spPr>
          <a:xfrm>
            <a:off x="87763" y="221169"/>
            <a:ext cx="9396890" cy="584775"/>
          </a:xfrm>
          <a:prstGeom prst="rect">
            <a:avLst/>
          </a:prstGeom>
          <a:noFill/>
        </p:spPr>
        <p:txBody>
          <a:bodyPr wrap="square" rtlCol="0">
            <a:spAutoFit/>
          </a:bodyPr>
          <a:lstStyle/>
          <a:p>
            <a:r>
              <a:rPr lang="en-US" sz="3200" b="1" dirty="0">
                <a:solidFill>
                  <a:srgbClr val="3853A3"/>
                </a:solidFill>
              </a:rPr>
              <a:t>Unified Science Team</a:t>
            </a:r>
          </a:p>
        </p:txBody>
      </p:sp>
      <p:sp>
        <p:nvSpPr>
          <p:cNvPr id="14" name="Rectangle 13">
            <a:extLst>
              <a:ext uri="{FF2B5EF4-FFF2-40B4-BE49-F238E27FC236}">
                <a16:creationId xmlns:a16="http://schemas.microsoft.com/office/drawing/2014/main" id="{429DCD13-1527-4C2F-895C-F913CBA5E67D}"/>
              </a:ext>
            </a:extLst>
          </p:cNvPr>
          <p:cNvSpPr/>
          <p:nvPr/>
        </p:nvSpPr>
        <p:spPr>
          <a:xfrm>
            <a:off x="8688306" y="1462913"/>
            <a:ext cx="3216269" cy="1692771"/>
          </a:xfrm>
          <a:prstGeom prst="rect">
            <a:avLst/>
          </a:prstGeom>
          <a:solidFill>
            <a:srgbClr val="3853A3"/>
          </a:solidFill>
        </p:spPr>
        <p:txBody>
          <a:bodyPr wrap="square">
            <a:spAutoFit/>
          </a:bodyPr>
          <a:lstStyle/>
          <a:p>
            <a:pPr algn="ctr"/>
            <a:r>
              <a:rPr lang="en-US" sz="2600" i="1" dirty="0">
                <a:solidFill>
                  <a:schemeClr val="bg1"/>
                </a:solidFill>
                <a:latin typeface="Cambria" panose="02040503050406030204" pitchFamily="18" charset="0"/>
                <a:ea typeface="Cambria" panose="02040503050406030204" pitchFamily="18" charset="0"/>
              </a:rPr>
              <a:t>Other ideas for liaising with and supporting the Unified Science Team?</a:t>
            </a:r>
          </a:p>
        </p:txBody>
      </p:sp>
      <p:sp>
        <p:nvSpPr>
          <p:cNvPr id="15" name="Rectangle 14">
            <a:extLst>
              <a:ext uri="{FF2B5EF4-FFF2-40B4-BE49-F238E27FC236}">
                <a16:creationId xmlns:a16="http://schemas.microsoft.com/office/drawing/2014/main" id="{BBC596BD-162D-4D67-8B40-2810AC399B1B}"/>
              </a:ext>
            </a:extLst>
          </p:cNvPr>
          <p:cNvSpPr/>
          <p:nvPr/>
        </p:nvSpPr>
        <p:spPr>
          <a:xfrm>
            <a:off x="129376" y="737211"/>
            <a:ext cx="7584640" cy="461665"/>
          </a:xfrm>
          <a:prstGeom prst="rect">
            <a:avLst/>
          </a:prstGeom>
        </p:spPr>
        <p:txBody>
          <a:bodyPr wrap="none">
            <a:spAutoFit/>
          </a:bodyPr>
          <a:lstStyle/>
          <a:p>
            <a:r>
              <a:rPr lang="en-US" sz="2400" b="1" dirty="0">
                <a:solidFill>
                  <a:srgbClr val="69AED0"/>
                </a:solidFill>
                <a:latin typeface="Calibri" panose="020F0502020204030204" pitchFamily="34" charset="0"/>
              </a:rPr>
              <a:t>Theme Team 3: Integrating social and biological objectives</a:t>
            </a:r>
            <a:endParaRPr lang="en-US" sz="2400" dirty="0">
              <a:solidFill>
                <a:srgbClr val="69AED0"/>
              </a:solidFill>
            </a:endParaRPr>
          </a:p>
        </p:txBody>
      </p:sp>
    </p:spTree>
    <p:extLst>
      <p:ext uri="{BB962C8B-B14F-4D97-AF65-F5344CB8AC3E}">
        <p14:creationId xmlns:p14="http://schemas.microsoft.com/office/powerpoint/2010/main" val="2201474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fade">
                                      <p:cBhvr>
                                        <p:cTn id="15" dur="500"/>
                                        <p:tgtEl>
                                          <p:spTgt spid="2">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4" end="4"/>
                                            </p:txEl>
                                          </p:spTgt>
                                        </p:tgtEl>
                                        <p:attrNameLst>
                                          <p:attrName>style.visibility</p:attrName>
                                        </p:attrNameLst>
                                      </p:cBhvr>
                                      <p:to>
                                        <p:strVal val="visible"/>
                                      </p:to>
                                    </p:set>
                                    <p:animEffect transition="in" filter="fade">
                                      <p:cBhvr>
                                        <p:cTn id="20" dur="500"/>
                                        <p:tgtEl>
                                          <p:spTgt spid="2">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Effect transition="in" filter="fade">
                                      <p:cBhvr>
                                        <p:cTn id="25" dur="500"/>
                                        <p:tgtEl>
                                          <p:spTgt spid="2">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
                                            <p:txEl>
                                              <p:pRg st="7" end="7"/>
                                            </p:txEl>
                                          </p:spTgt>
                                        </p:tgtEl>
                                        <p:attrNameLst>
                                          <p:attrName>style.visibility</p:attrName>
                                        </p:attrNameLst>
                                      </p:cBhvr>
                                      <p:to>
                                        <p:strVal val="visible"/>
                                      </p:to>
                                    </p:set>
                                    <p:animEffect transition="in" filter="fade">
                                      <p:cBhvr>
                                        <p:cTn id="30" dur="500"/>
                                        <p:tgtEl>
                                          <p:spTgt spid="2">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2" descr="Image result for vdgif"/>
          <p:cNvSpPr>
            <a:spLocks noChangeAspect="1" noChangeArrowheads="1"/>
          </p:cNvSpPr>
          <p:nvPr/>
        </p:nvSpPr>
        <p:spPr bwMode="auto">
          <a:xfrm>
            <a:off x="1936750" y="27892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p:cNvSpPr/>
          <p:nvPr/>
        </p:nvSpPr>
        <p:spPr>
          <a:xfrm>
            <a:off x="681050" y="2213234"/>
            <a:ext cx="10829900" cy="1754326"/>
          </a:xfrm>
          <a:prstGeom prst="rect">
            <a:avLst/>
          </a:prstGeom>
        </p:spPr>
        <p:txBody>
          <a:bodyPr wrap="square">
            <a:spAutoFit/>
          </a:bodyPr>
          <a:lstStyle/>
          <a:p>
            <a:pPr algn="ctr"/>
            <a:r>
              <a:rPr lang="en-US" sz="3600" b="1" dirty="0">
                <a:solidFill>
                  <a:srgbClr val="3A56A2"/>
                </a:solidFill>
              </a:rPr>
              <a:t>Action 2:</a:t>
            </a:r>
          </a:p>
          <a:p>
            <a:pPr algn="ctr">
              <a:spcAft>
                <a:spcPts val="1800"/>
              </a:spcAft>
            </a:pPr>
            <a:r>
              <a:rPr lang="en-US" sz="3600" b="1" dirty="0">
                <a:solidFill>
                  <a:srgbClr val="69AED0"/>
                </a:solidFill>
              </a:rPr>
              <a:t>Develop and share resources and trainings to improve social science integration in bird conservation</a:t>
            </a:r>
          </a:p>
        </p:txBody>
      </p:sp>
      <p:pic>
        <p:nvPicPr>
          <p:cNvPr id="4"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57592" y="5994870"/>
            <a:ext cx="1295401" cy="728123"/>
          </a:xfrm>
          <a:prstGeom prst="rect">
            <a:avLst/>
          </a:prstGeom>
        </p:spPr>
      </p:pic>
      <p:pic>
        <p:nvPicPr>
          <p:cNvPr id="35" name="Picture 2" descr="Image result for bird silhouette">
            <a:extLst>
              <a:ext uri="{FF2B5EF4-FFF2-40B4-BE49-F238E27FC236}">
                <a16:creationId xmlns:a16="http://schemas.microsoft.com/office/drawing/2014/main" id="{A133A4FE-7F01-4B3D-87FC-2BE34C85AD1C}"/>
              </a:ext>
            </a:extLst>
          </p:cNvPr>
          <p:cNvPicPr>
            <a:picLocks noChangeAspect="1" noChangeArrowheads="1"/>
          </p:cNvPicPr>
          <p:nvPr/>
        </p:nvPicPr>
        <p:blipFill rotWithShape="1">
          <a:blip r:embed="rId4" cstate="print">
            <a:lum bright="70000" contrast="-70000"/>
            <a:extLst>
              <a:ext uri="{28A0092B-C50C-407E-A947-70E740481C1C}">
                <a14:useLocalDpi xmlns:a14="http://schemas.microsoft.com/office/drawing/2010/main" val="0"/>
              </a:ext>
            </a:extLst>
          </a:blip>
          <a:srcRect t="52663" r="79175"/>
          <a:stretch/>
        </p:blipFill>
        <p:spPr bwMode="auto">
          <a:xfrm rot="21084053">
            <a:off x="2175081" y="769911"/>
            <a:ext cx="737726" cy="1173855"/>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42">
            <a:extLst>
              <a:ext uri="{FF2B5EF4-FFF2-40B4-BE49-F238E27FC236}">
                <a16:creationId xmlns:a16="http://schemas.microsoft.com/office/drawing/2014/main" id="{5736ED82-28DC-40D6-88F5-763BCCB93C73}"/>
              </a:ext>
            </a:extLst>
          </p:cNvPr>
          <p:cNvGrpSpPr/>
          <p:nvPr/>
        </p:nvGrpSpPr>
        <p:grpSpPr>
          <a:xfrm>
            <a:off x="8531273" y="877693"/>
            <a:ext cx="1347801" cy="970316"/>
            <a:chOff x="2994199" y="3689597"/>
            <a:chExt cx="1192406" cy="828000"/>
          </a:xfrm>
        </p:grpSpPr>
        <p:grpSp>
          <p:nvGrpSpPr>
            <p:cNvPr id="45" name="Group 44">
              <a:extLst>
                <a:ext uri="{FF2B5EF4-FFF2-40B4-BE49-F238E27FC236}">
                  <a16:creationId xmlns:a16="http://schemas.microsoft.com/office/drawing/2014/main" id="{318B2C6E-C3E2-497C-80B0-D7956B24F57E}"/>
                </a:ext>
              </a:extLst>
            </p:cNvPr>
            <p:cNvGrpSpPr/>
            <p:nvPr/>
          </p:nvGrpSpPr>
          <p:grpSpPr>
            <a:xfrm>
              <a:off x="2994199" y="3689597"/>
              <a:ext cx="1192406" cy="687222"/>
              <a:chOff x="3965705" y="4010016"/>
              <a:chExt cx="1192406" cy="687222"/>
            </a:xfrm>
          </p:grpSpPr>
          <p:pic>
            <p:nvPicPr>
              <p:cNvPr id="47" name="Picture 2" descr="Image result for bird silhouette">
                <a:extLst>
                  <a:ext uri="{FF2B5EF4-FFF2-40B4-BE49-F238E27FC236}">
                    <a16:creationId xmlns:a16="http://schemas.microsoft.com/office/drawing/2014/main" id="{2AE37B56-17C4-47AF-8DA4-47FEFA78AE8D}"/>
                  </a:ext>
                </a:extLst>
              </p:cNvPr>
              <p:cNvPicPr>
                <a:picLocks noChangeAspect="1" noChangeArrowheads="1"/>
              </p:cNvPicPr>
              <p:nvPr/>
            </p:nvPicPr>
            <p:blipFill rotWithShape="1">
              <a:blip r:embed="rId5" cstate="print">
                <a:lum bright="70000" contrast="-70000"/>
                <a:extLst>
                  <a:ext uri="{28A0092B-C50C-407E-A947-70E740481C1C}">
                    <a14:useLocalDpi xmlns:a14="http://schemas.microsoft.com/office/drawing/2010/main" val="0"/>
                  </a:ext>
                </a:extLst>
              </a:blip>
              <a:srcRect l="74568" t="12915" b="56793"/>
              <a:stretch/>
            </p:blipFill>
            <p:spPr bwMode="auto">
              <a:xfrm>
                <a:off x="4508824" y="4010016"/>
                <a:ext cx="649287" cy="54134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Image result for bird silhouette">
                <a:extLst>
                  <a:ext uri="{FF2B5EF4-FFF2-40B4-BE49-F238E27FC236}">
                    <a16:creationId xmlns:a16="http://schemas.microsoft.com/office/drawing/2014/main" id="{2DA15CE8-8E72-4B0B-BBD3-52EED5A414E0}"/>
                  </a:ext>
                </a:extLst>
              </p:cNvPr>
              <p:cNvPicPr>
                <a:picLocks noChangeAspect="1" noChangeArrowheads="1"/>
              </p:cNvPicPr>
              <p:nvPr/>
            </p:nvPicPr>
            <p:blipFill rotWithShape="1">
              <a:blip r:embed="rId6" cstate="print">
                <a:lum bright="70000" contrast="-70000"/>
                <a:extLst>
                  <a:ext uri="{28A0092B-C50C-407E-A947-70E740481C1C}">
                    <a14:useLocalDpi xmlns:a14="http://schemas.microsoft.com/office/drawing/2010/main" val="0"/>
                  </a:ext>
                </a:extLst>
              </a:blip>
              <a:srcRect l="74568" t="12915" b="56793"/>
              <a:stretch/>
            </p:blipFill>
            <p:spPr bwMode="auto">
              <a:xfrm flipH="1">
                <a:off x="3965705" y="4246851"/>
                <a:ext cx="409107" cy="450387"/>
              </a:xfrm>
              <a:prstGeom prst="rect">
                <a:avLst/>
              </a:prstGeom>
              <a:noFill/>
              <a:extLst>
                <a:ext uri="{909E8E84-426E-40DD-AFC4-6F175D3DCCD1}">
                  <a14:hiddenFill xmlns:a14="http://schemas.microsoft.com/office/drawing/2010/main">
                    <a:solidFill>
                      <a:srgbClr val="FFFFFF"/>
                    </a:solidFill>
                  </a14:hiddenFill>
                </a:ext>
              </a:extLst>
            </p:spPr>
          </p:pic>
        </p:grpSp>
        <p:pic>
          <p:nvPicPr>
            <p:cNvPr id="46" name="Picture 2" descr="Image result for bird silhouette">
              <a:extLst>
                <a:ext uri="{FF2B5EF4-FFF2-40B4-BE49-F238E27FC236}">
                  <a16:creationId xmlns:a16="http://schemas.microsoft.com/office/drawing/2014/main" id="{42A4FB71-872C-4D55-9426-9B1136F99DF2}"/>
                </a:ext>
              </a:extLst>
            </p:cNvPr>
            <p:cNvPicPr>
              <a:picLocks noChangeAspect="1" noChangeArrowheads="1"/>
            </p:cNvPicPr>
            <p:nvPr/>
          </p:nvPicPr>
          <p:blipFill rotWithShape="1">
            <a:blip r:embed="rId7" cstate="print">
              <a:lum bright="70000" contrast="-70000"/>
              <a:extLst>
                <a:ext uri="{28A0092B-C50C-407E-A947-70E740481C1C}">
                  <a14:useLocalDpi xmlns:a14="http://schemas.microsoft.com/office/drawing/2010/main" val="0"/>
                </a:ext>
              </a:extLst>
            </a:blip>
            <a:srcRect l="74568" t="12915" b="56793"/>
            <a:stretch/>
          </p:blipFill>
          <p:spPr bwMode="auto">
            <a:xfrm>
              <a:off x="3513158" y="4182659"/>
              <a:ext cx="401720" cy="334938"/>
            </a:xfrm>
            <a:prstGeom prst="rect">
              <a:avLst/>
            </a:prstGeom>
            <a:noFill/>
            <a:extLst>
              <a:ext uri="{909E8E84-426E-40DD-AFC4-6F175D3DCCD1}">
                <a14:hiddenFill xmlns:a14="http://schemas.microsoft.com/office/drawing/2010/main">
                  <a:solidFill>
                    <a:srgbClr val="FFFFFF"/>
                  </a:solidFill>
                </a14:hiddenFill>
              </a:ext>
            </a:extLst>
          </p:spPr>
        </p:pic>
      </p:grpSp>
      <p:pic>
        <p:nvPicPr>
          <p:cNvPr id="49" name="Picture 2" descr="Image result for bird silhouette">
            <a:extLst>
              <a:ext uri="{FF2B5EF4-FFF2-40B4-BE49-F238E27FC236}">
                <a16:creationId xmlns:a16="http://schemas.microsoft.com/office/drawing/2014/main" id="{44919913-B4BA-4F0D-B162-8DEC0547C869}"/>
              </a:ext>
            </a:extLst>
          </p:cNvPr>
          <p:cNvPicPr>
            <a:picLocks noChangeAspect="1" noChangeArrowheads="1"/>
          </p:cNvPicPr>
          <p:nvPr/>
        </p:nvPicPr>
        <p:blipFill rotWithShape="1">
          <a:blip r:embed="rId8" cstate="print">
            <a:lum bright="70000" contrast="-70000"/>
            <a:extLst>
              <a:ext uri="{28A0092B-C50C-407E-A947-70E740481C1C}">
                <a14:useLocalDpi xmlns:a14="http://schemas.microsoft.com/office/drawing/2010/main" val="0"/>
              </a:ext>
            </a:extLst>
          </a:blip>
          <a:srcRect t="6575" r="73430" b="56793"/>
          <a:stretch/>
        </p:blipFill>
        <p:spPr bwMode="auto">
          <a:xfrm>
            <a:off x="9595164" y="1887309"/>
            <a:ext cx="650103" cy="62739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Image result for bird silhouette">
            <a:extLst>
              <a:ext uri="{FF2B5EF4-FFF2-40B4-BE49-F238E27FC236}">
                <a16:creationId xmlns:a16="http://schemas.microsoft.com/office/drawing/2014/main" id="{4FA8930A-BF7A-4E46-8923-E675757FAFA3}"/>
              </a:ext>
            </a:extLst>
          </p:cNvPr>
          <p:cNvPicPr>
            <a:picLocks noChangeAspect="1" noChangeArrowheads="1"/>
          </p:cNvPicPr>
          <p:nvPr/>
        </p:nvPicPr>
        <p:blipFill rotWithShape="1">
          <a:blip r:embed="rId9" cstate="print">
            <a:lum bright="70000" contrast="-70000"/>
            <a:extLst>
              <a:ext uri="{28A0092B-C50C-407E-A947-70E740481C1C}">
                <a14:useLocalDpi xmlns:a14="http://schemas.microsoft.com/office/drawing/2010/main" val="0"/>
              </a:ext>
            </a:extLst>
          </a:blip>
          <a:srcRect l="51158" t="13283" r="26487" b="54311"/>
          <a:stretch/>
        </p:blipFill>
        <p:spPr bwMode="auto">
          <a:xfrm>
            <a:off x="10601496" y="1776176"/>
            <a:ext cx="368990" cy="458585"/>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8" descr="Image result for bird silhouette">
            <a:extLst>
              <a:ext uri="{FF2B5EF4-FFF2-40B4-BE49-F238E27FC236}">
                <a16:creationId xmlns:a16="http://schemas.microsoft.com/office/drawing/2014/main" id="{1A75381B-411D-4A2C-AFCC-551EBCB68158}"/>
              </a:ext>
            </a:extLst>
          </p:cNvPr>
          <p:cNvPicPr>
            <a:picLocks noChangeAspect="1" noChangeArrowheads="1"/>
          </p:cNvPicPr>
          <p:nvPr/>
        </p:nvPicPr>
        <p:blipFill rotWithShape="1">
          <a:blip r:embed="rId10" cstate="print">
            <a:lum bright="70000" contrast="-70000"/>
            <a:extLst>
              <a:ext uri="{28A0092B-C50C-407E-A947-70E740481C1C}">
                <a14:useLocalDpi xmlns:a14="http://schemas.microsoft.com/office/drawing/2010/main" val="0"/>
              </a:ext>
            </a:extLst>
          </a:blip>
          <a:srcRect l="6232" t="10056"/>
          <a:stretch/>
        </p:blipFill>
        <p:spPr bwMode="auto">
          <a:xfrm>
            <a:off x="541917" y="1070199"/>
            <a:ext cx="1699633" cy="130340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Image result for bird silhouette">
            <a:extLst>
              <a:ext uri="{FF2B5EF4-FFF2-40B4-BE49-F238E27FC236}">
                <a16:creationId xmlns:a16="http://schemas.microsoft.com/office/drawing/2014/main" id="{87BDD41A-5343-4BD7-A1CF-5753A19E9918}"/>
              </a:ext>
            </a:extLst>
          </p:cNvPr>
          <p:cNvPicPr>
            <a:picLocks noChangeAspect="1" noChangeArrowheads="1"/>
          </p:cNvPicPr>
          <p:nvPr/>
        </p:nvPicPr>
        <p:blipFill rotWithShape="1">
          <a:blip r:embed="rId11" cstate="print">
            <a:lum bright="70000" contrast="-70000"/>
            <a:extLst>
              <a:ext uri="{28A0092B-C50C-407E-A947-70E740481C1C}">
                <a14:useLocalDpi xmlns:a14="http://schemas.microsoft.com/office/drawing/2010/main" val="0"/>
              </a:ext>
            </a:extLst>
          </a:blip>
          <a:srcRect l="74568" t="49077" b="11314"/>
          <a:stretch/>
        </p:blipFill>
        <p:spPr bwMode="auto">
          <a:xfrm>
            <a:off x="1687935" y="2082645"/>
            <a:ext cx="596296" cy="650083"/>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Image result for bird silhouette">
            <a:extLst>
              <a:ext uri="{FF2B5EF4-FFF2-40B4-BE49-F238E27FC236}">
                <a16:creationId xmlns:a16="http://schemas.microsoft.com/office/drawing/2014/main" id="{9EAB1B8C-43BA-432D-BB7D-193A233AB26D}"/>
              </a:ext>
            </a:extLst>
          </p:cNvPr>
          <p:cNvPicPr>
            <a:picLocks noChangeAspect="1" noChangeArrowheads="1"/>
          </p:cNvPicPr>
          <p:nvPr/>
        </p:nvPicPr>
        <p:blipFill rotWithShape="1">
          <a:blip r:embed="rId12" cstate="print">
            <a:lum bright="70000" contrast="-70000"/>
            <a:extLst>
              <a:ext uri="{28A0092B-C50C-407E-A947-70E740481C1C}">
                <a14:useLocalDpi xmlns:a14="http://schemas.microsoft.com/office/drawing/2010/main" val="0"/>
              </a:ext>
            </a:extLst>
          </a:blip>
          <a:srcRect l="43172" t="56827" r="24610" b="13184"/>
          <a:stretch/>
        </p:blipFill>
        <p:spPr bwMode="auto">
          <a:xfrm>
            <a:off x="10448848" y="971049"/>
            <a:ext cx="1103802" cy="71922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descr="Image result for person silhouette">
            <a:extLst>
              <a:ext uri="{FF2B5EF4-FFF2-40B4-BE49-F238E27FC236}">
                <a16:creationId xmlns:a16="http://schemas.microsoft.com/office/drawing/2014/main" id="{8CFEF48E-F2C4-4671-913A-240D096AFFBB}"/>
              </a:ext>
            </a:extLst>
          </p:cNvPr>
          <p:cNvPicPr>
            <a:picLocks noChangeAspect="1" noChangeArrowheads="1"/>
          </p:cNvPicPr>
          <p:nvPr/>
        </p:nvPicPr>
        <p:blipFill rotWithShape="1">
          <a:blip r:embed="rId13" cstate="print">
            <a:lum bright="70000" contrast="-70000"/>
            <a:extLst>
              <a:ext uri="{28A0092B-C50C-407E-A947-70E740481C1C}">
                <a14:useLocalDpi xmlns:a14="http://schemas.microsoft.com/office/drawing/2010/main" val="0"/>
              </a:ext>
            </a:extLst>
          </a:blip>
          <a:srcRect l="20124" r="22743"/>
          <a:stretch/>
        </p:blipFill>
        <p:spPr bwMode="auto">
          <a:xfrm>
            <a:off x="2560330" y="4106156"/>
            <a:ext cx="1666422" cy="1643249"/>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6" descr="Related image">
            <a:extLst>
              <a:ext uri="{FF2B5EF4-FFF2-40B4-BE49-F238E27FC236}">
                <a16:creationId xmlns:a16="http://schemas.microsoft.com/office/drawing/2014/main" id="{B8B2AA60-7E5E-41A6-8B41-50914CC89143}"/>
              </a:ext>
            </a:extLst>
          </p:cNvPr>
          <p:cNvPicPr>
            <a:picLocks noChangeAspect="1" noChangeArrowheads="1"/>
          </p:cNvPicPr>
          <p:nvPr/>
        </p:nvPicPr>
        <p:blipFill>
          <a:blip r:embed="rId14">
            <a:lum bright="70000" contrast="-70000"/>
            <a:extLst>
              <a:ext uri="{28A0092B-C50C-407E-A947-70E740481C1C}">
                <a14:useLocalDpi xmlns:a14="http://schemas.microsoft.com/office/drawing/2010/main" val="0"/>
              </a:ext>
            </a:extLst>
          </a:blip>
          <a:srcRect/>
          <a:stretch>
            <a:fillRect/>
          </a:stretch>
        </p:blipFill>
        <p:spPr bwMode="auto">
          <a:xfrm>
            <a:off x="9217883" y="4218846"/>
            <a:ext cx="1550485" cy="155048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0" descr="Image result for cat silhouette">
            <a:extLst>
              <a:ext uri="{FF2B5EF4-FFF2-40B4-BE49-F238E27FC236}">
                <a16:creationId xmlns:a16="http://schemas.microsoft.com/office/drawing/2014/main" id="{211CCFBA-D551-4E7E-A625-FAA7168710BC}"/>
              </a:ext>
            </a:extLst>
          </p:cNvPr>
          <p:cNvPicPr>
            <a:picLocks noChangeAspect="1" noChangeArrowheads="1"/>
          </p:cNvPicPr>
          <p:nvPr/>
        </p:nvPicPr>
        <p:blipFill>
          <a:blip r:embed="rId15" cstate="print">
            <a:lum bright="70000" contrast="-70000"/>
            <a:extLst>
              <a:ext uri="{28A0092B-C50C-407E-A947-70E740481C1C}">
                <a14:useLocalDpi xmlns:a14="http://schemas.microsoft.com/office/drawing/2010/main" val="0"/>
              </a:ext>
            </a:extLst>
          </a:blip>
          <a:srcRect/>
          <a:stretch>
            <a:fillRect/>
          </a:stretch>
        </p:blipFill>
        <p:spPr bwMode="auto">
          <a:xfrm>
            <a:off x="9047056" y="5328860"/>
            <a:ext cx="389640" cy="38964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8" descr="Related image">
            <a:extLst>
              <a:ext uri="{FF2B5EF4-FFF2-40B4-BE49-F238E27FC236}">
                <a16:creationId xmlns:a16="http://schemas.microsoft.com/office/drawing/2014/main" id="{9D616346-1312-4E80-9B10-9694A404D471}"/>
              </a:ext>
            </a:extLst>
          </p:cNvPr>
          <p:cNvPicPr>
            <a:picLocks noChangeAspect="1" noChangeArrowheads="1"/>
          </p:cNvPicPr>
          <p:nvPr/>
        </p:nvPicPr>
        <p:blipFill rotWithShape="1">
          <a:blip r:embed="rId16" cstate="print">
            <a:lum bright="70000" contrast="-70000"/>
            <a:extLst>
              <a:ext uri="{28A0092B-C50C-407E-A947-70E740481C1C}">
                <a14:useLocalDpi xmlns:a14="http://schemas.microsoft.com/office/drawing/2010/main" val="0"/>
              </a:ext>
            </a:extLst>
          </a:blip>
          <a:srcRect t="20792" r="62632" b="26643"/>
          <a:stretch/>
        </p:blipFill>
        <p:spPr bwMode="auto">
          <a:xfrm>
            <a:off x="8311856" y="4879269"/>
            <a:ext cx="793055" cy="870136"/>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4" descr="Image result for person silhouette">
            <a:extLst>
              <a:ext uri="{FF2B5EF4-FFF2-40B4-BE49-F238E27FC236}">
                <a16:creationId xmlns:a16="http://schemas.microsoft.com/office/drawing/2014/main" id="{DCD37D52-C647-4E8F-A59C-F551C20A069A}"/>
              </a:ext>
            </a:extLst>
          </p:cNvPr>
          <p:cNvPicPr>
            <a:picLocks noChangeAspect="1" noChangeArrowheads="1"/>
          </p:cNvPicPr>
          <p:nvPr/>
        </p:nvPicPr>
        <p:blipFill rotWithShape="1">
          <a:blip r:embed="rId13" cstate="print">
            <a:lum bright="70000" contrast="-70000"/>
            <a:extLst>
              <a:ext uri="{28A0092B-C50C-407E-A947-70E740481C1C}">
                <a14:useLocalDpi xmlns:a14="http://schemas.microsoft.com/office/drawing/2010/main" val="0"/>
              </a:ext>
            </a:extLst>
          </a:blip>
          <a:srcRect l="76591" r="915"/>
          <a:stretch/>
        </p:blipFill>
        <p:spPr bwMode="auto">
          <a:xfrm>
            <a:off x="10615411" y="4049551"/>
            <a:ext cx="674287" cy="1688811"/>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descr="Image result for rancher silhouette">
            <a:extLst>
              <a:ext uri="{FF2B5EF4-FFF2-40B4-BE49-F238E27FC236}">
                <a16:creationId xmlns:a16="http://schemas.microsoft.com/office/drawing/2014/main" id="{A5A05DE9-7493-4502-8BDC-7DE1A91FF743}"/>
              </a:ext>
            </a:extLst>
          </p:cNvPr>
          <p:cNvPicPr>
            <a:picLocks noChangeAspect="1" noChangeArrowheads="1"/>
          </p:cNvPicPr>
          <p:nvPr/>
        </p:nvPicPr>
        <p:blipFill>
          <a:blip r:embed="rId17" cstate="print">
            <a:lum bright="70000" contrast="-70000"/>
            <a:extLst>
              <a:ext uri="{28A0092B-C50C-407E-A947-70E740481C1C}">
                <a14:useLocalDpi xmlns:a14="http://schemas.microsoft.com/office/drawing/2010/main" val="0"/>
              </a:ext>
            </a:extLst>
          </a:blip>
          <a:srcRect/>
          <a:stretch>
            <a:fillRect/>
          </a:stretch>
        </p:blipFill>
        <p:spPr bwMode="auto">
          <a:xfrm>
            <a:off x="747046" y="4045799"/>
            <a:ext cx="1636977" cy="1666939"/>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8" descr="Related image">
            <a:extLst>
              <a:ext uri="{FF2B5EF4-FFF2-40B4-BE49-F238E27FC236}">
                <a16:creationId xmlns:a16="http://schemas.microsoft.com/office/drawing/2014/main" id="{F877A88D-4BC3-435E-B70D-C1CF7D570388}"/>
              </a:ext>
            </a:extLst>
          </p:cNvPr>
          <p:cNvPicPr>
            <a:picLocks noChangeAspect="1" noChangeArrowheads="1"/>
          </p:cNvPicPr>
          <p:nvPr/>
        </p:nvPicPr>
        <p:blipFill>
          <a:blip r:embed="rId18" cstate="print">
            <a:lum bright="70000" contrast="-70000"/>
            <a:extLst>
              <a:ext uri="{28A0092B-C50C-407E-A947-70E740481C1C}">
                <a14:useLocalDpi xmlns:a14="http://schemas.microsoft.com/office/drawing/2010/main" val="0"/>
              </a:ext>
            </a:extLst>
          </a:blip>
          <a:srcRect/>
          <a:stretch>
            <a:fillRect/>
          </a:stretch>
        </p:blipFill>
        <p:spPr bwMode="auto">
          <a:xfrm>
            <a:off x="5697651" y="4236682"/>
            <a:ext cx="2049332" cy="1450543"/>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0" descr="Related image">
            <a:extLst>
              <a:ext uri="{FF2B5EF4-FFF2-40B4-BE49-F238E27FC236}">
                <a16:creationId xmlns:a16="http://schemas.microsoft.com/office/drawing/2014/main" id="{CC999781-6CFD-49F8-A1F9-84C8E1BCAEA9}"/>
              </a:ext>
            </a:extLst>
          </p:cNvPr>
          <p:cNvPicPr>
            <a:picLocks noChangeAspect="1" noChangeArrowheads="1"/>
          </p:cNvPicPr>
          <p:nvPr/>
        </p:nvPicPr>
        <p:blipFill>
          <a:blip r:embed="rId19" cstate="print">
            <a:lum bright="70000" contrast="-70000"/>
            <a:extLst>
              <a:ext uri="{28A0092B-C50C-407E-A947-70E740481C1C}">
                <a14:useLocalDpi xmlns:a14="http://schemas.microsoft.com/office/drawing/2010/main" val="0"/>
              </a:ext>
            </a:extLst>
          </a:blip>
          <a:srcRect/>
          <a:stretch>
            <a:fillRect/>
          </a:stretch>
        </p:blipFill>
        <p:spPr bwMode="auto">
          <a:xfrm>
            <a:off x="4573884" y="4522567"/>
            <a:ext cx="558894" cy="1193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6318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7592" y="5994870"/>
            <a:ext cx="1295401" cy="728123"/>
          </a:xfrm>
          <a:prstGeom prst="rect">
            <a:avLst/>
          </a:prstGeom>
        </p:spPr>
      </p:pic>
      <p:pic>
        <p:nvPicPr>
          <p:cNvPr id="16" name="Picture 15">
            <a:extLst>
              <a:ext uri="{FF2B5EF4-FFF2-40B4-BE49-F238E27FC236}">
                <a16:creationId xmlns:a16="http://schemas.microsoft.com/office/drawing/2014/main" id="{D1D6D7EC-0ED0-421E-81E5-4F9F1EF458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775" y="997114"/>
            <a:ext cx="6760845" cy="5194752"/>
          </a:xfrm>
          <a:prstGeom prst="rect">
            <a:avLst/>
          </a:prstGeom>
        </p:spPr>
      </p:pic>
      <p:sp>
        <p:nvSpPr>
          <p:cNvPr id="17" name="Subtitle 2">
            <a:extLst>
              <a:ext uri="{FF2B5EF4-FFF2-40B4-BE49-F238E27FC236}">
                <a16:creationId xmlns:a16="http://schemas.microsoft.com/office/drawing/2014/main" id="{9D788FF8-8E2B-4044-82D6-4E0C124207CD}"/>
              </a:ext>
            </a:extLst>
          </p:cNvPr>
          <p:cNvSpPr txBox="1">
            <a:spLocks/>
          </p:cNvSpPr>
          <p:nvPr/>
        </p:nvSpPr>
        <p:spPr>
          <a:xfrm>
            <a:off x="255775" y="6263636"/>
            <a:ext cx="6938127" cy="584775"/>
          </a:xfrm>
          <a:prstGeom prst="rect">
            <a:avLst/>
          </a:prstGeom>
          <a:noFill/>
          <a:ln>
            <a:noFill/>
          </a:ln>
          <a:effectLst>
            <a:softEdge rad="12700"/>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600" b="1" i="1" dirty="0">
                <a:solidFill>
                  <a:srgbClr val="9A5481"/>
                </a:solidFill>
              </a:rPr>
              <a:t>Find previous webinars at: </a:t>
            </a:r>
            <a:r>
              <a:rPr lang="en-US" sz="1600" b="1" dirty="0">
                <a:solidFill>
                  <a:schemeClr val="accent2">
                    <a:lumMod val="75000"/>
                  </a:schemeClr>
                </a:solidFill>
              </a:rPr>
              <a:t>NCTC Human Dimensions Webinars</a:t>
            </a:r>
          </a:p>
          <a:p>
            <a:pPr marL="0" indent="0">
              <a:spcBef>
                <a:spcPts val="0"/>
              </a:spcBef>
              <a:buNone/>
            </a:pPr>
            <a:r>
              <a:rPr lang="en-US" sz="1400" dirty="0">
                <a:hlinkClick r:id="rId5"/>
              </a:rPr>
              <a:t>https://nctc.fws.gov/resources/knowledge-resources/video-gallery/human-dimensions.html</a:t>
            </a:r>
            <a:endParaRPr lang="en-US" sz="1400" dirty="0">
              <a:solidFill>
                <a:srgbClr val="9A5481"/>
              </a:solidFill>
            </a:endParaRPr>
          </a:p>
          <a:p>
            <a:pPr marL="0" indent="0">
              <a:spcBef>
                <a:spcPts val="0"/>
              </a:spcBef>
              <a:buNone/>
            </a:pPr>
            <a:r>
              <a:rPr lang="en-US" sz="1600" dirty="0"/>
              <a:t> </a:t>
            </a:r>
          </a:p>
          <a:p>
            <a:pPr marL="0" indent="0">
              <a:spcBef>
                <a:spcPts val="0"/>
              </a:spcBef>
              <a:buNone/>
            </a:pPr>
            <a:endParaRPr lang="en-US" sz="1600" dirty="0"/>
          </a:p>
          <a:p>
            <a:pPr marL="0" indent="0">
              <a:lnSpc>
                <a:spcPct val="120000"/>
              </a:lnSpc>
              <a:spcBef>
                <a:spcPts val="0"/>
              </a:spcBef>
              <a:buNone/>
            </a:pPr>
            <a:r>
              <a:rPr lang="en-US" sz="1600" dirty="0"/>
              <a:t> </a:t>
            </a:r>
          </a:p>
          <a:p>
            <a:pPr marL="0" indent="0">
              <a:lnSpc>
                <a:spcPct val="120000"/>
              </a:lnSpc>
              <a:spcBef>
                <a:spcPts val="0"/>
              </a:spcBef>
              <a:buNone/>
            </a:pPr>
            <a:endParaRPr lang="en-US" sz="1600" dirty="0"/>
          </a:p>
          <a:p>
            <a:pPr marL="0" indent="0">
              <a:lnSpc>
                <a:spcPct val="120000"/>
              </a:lnSpc>
              <a:spcBef>
                <a:spcPts val="0"/>
              </a:spcBef>
              <a:buNone/>
            </a:pPr>
            <a:endParaRPr lang="en-US" sz="1600" dirty="0"/>
          </a:p>
        </p:txBody>
      </p:sp>
      <p:sp>
        <p:nvSpPr>
          <p:cNvPr id="18" name="TextBox 17">
            <a:extLst>
              <a:ext uri="{FF2B5EF4-FFF2-40B4-BE49-F238E27FC236}">
                <a16:creationId xmlns:a16="http://schemas.microsoft.com/office/drawing/2014/main" id="{6902901D-8E6D-4D16-B5B0-1FE9DE31CECD}"/>
              </a:ext>
            </a:extLst>
          </p:cNvPr>
          <p:cNvSpPr txBox="1"/>
          <p:nvPr/>
        </p:nvSpPr>
        <p:spPr>
          <a:xfrm>
            <a:off x="-492" y="221169"/>
            <a:ext cx="9821067" cy="584775"/>
          </a:xfrm>
          <a:prstGeom prst="rect">
            <a:avLst/>
          </a:prstGeom>
          <a:noFill/>
        </p:spPr>
        <p:txBody>
          <a:bodyPr wrap="square" rtlCol="0">
            <a:spAutoFit/>
          </a:bodyPr>
          <a:lstStyle/>
          <a:p>
            <a:r>
              <a:rPr lang="en-US" sz="3200" b="1" dirty="0">
                <a:solidFill>
                  <a:srgbClr val="3853A3"/>
                </a:solidFill>
              </a:rPr>
              <a:t> Human Dimensions of Bird Conservation webinar series</a:t>
            </a:r>
          </a:p>
        </p:txBody>
      </p:sp>
      <p:sp>
        <p:nvSpPr>
          <p:cNvPr id="19" name="Subtitle 2">
            <a:extLst>
              <a:ext uri="{FF2B5EF4-FFF2-40B4-BE49-F238E27FC236}">
                <a16:creationId xmlns:a16="http://schemas.microsoft.com/office/drawing/2014/main" id="{5ECCD9E6-DA8A-4098-84F7-AE3AD9A97EA8}"/>
              </a:ext>
            </a:extLst>
          </p:cNvPr>
          <p:cNvSpPr txBox="1">
            <a:spLocks/>
          </p:cNvSpPr>
          <p:nvPr/>
        </p:nvSpPr>
        <p:spPr>
          <a:xfrm>
            <a:off x="7137578" y="987336"/>
            <a:ext cx="4966659" cy="3494365"/>
          </a:xfrm>
          <a:prstGeom prst="rect">
            <a:avLst/>
          </a:prstGeom>
          <a:noFill/>
          <a:ln>
            <a:noFill/>
          </a:ln>
          <a:effectLst>
            <a:softEdge rad="12700"/>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r>
              <a:rPr lang="en-US" b="1" i="1" dirty="0">
                <a:solidFill>
                  <a:srgbClr val="69AED0"/>
                </a:solidFill>
              </a:rPr>
              <a:t>Future topics may include:</a:t>
            </a:r>
          </a:p>
          <a:p>
            <a:pPr marL="0" indent="0">
              <a:spcBef>
                <a:spcPts val="1200"/>
              </a:spcBef>
              <a:buNone/>
            </a:pPr>
            <a:r>
              <a:rPr lang="en-US" sz="2400" b="1" dirty="0">
                <a:solidFill>
                  <a:schemeClr val="accent6"/>
                </a:solidFill>
              </a:rPr>
              <a:t>National-level survey results</a:t>
            </a:r>
            <a:r>
              <a:rPr lang="en-US" sz="2400" dirty="0">
                <a:solidFill>
                  <a:schemeClr val="accent6"/>
                </a:solidFill>
              </a:rPr>
              <a:t> </a:t>
            </a:r>
          </a:p>
          <a:p>
            <a:pPr marL="0" indent="0">
              <a:spcBef>
                <a:spcPts val="1200"/>
              </a:spcBef>
              <a:buNone/>
            </a:pPr>
            <a:r>
              <a:rPr lang="en-US" sz="2400" b="1" dirty="0">
                <a:solidFill>
                  <a:schemeClr val="accent6"/>
                </a:solidFill>
              </a:rPr>
              <a:t>Private lands </a:t>
            </a:r>
            <a:r>
              <a:rPr lang="en-US" sz="2400" dirty="0"/>
              <a:t>(grassland) conservation </a:t>
            </a:r>
          </a:p>
          <a:p>
            <a:pPr marL="0" indent="0">
              <a:spcBef>
                <a:spcPts val="1200"/>
              </a:spcBef>
              <a:buNone/>
            </a:pPr>
            <a:r>
              <a:rPr lang="en-US" sz="2400" dirty="0"/>
              <a:t>Engaging under-represented groups </a:t>
            </a:r>
          </a:p>
          <a:p>
            <a:pPr marL="0" indent="0">
              <a:spcBef>
                <a:spcPts val="1200"/>
              </a:spcBef>
              <a:buNone/>
            </a:pPr>
            <a:r>
              <a:rPr lang="en-US" sz="2400" dirty="0"/>
              <a:t>HD of </a:t>
            </a:r>
            <a:r>
              <a:rPr lang="en-US" sz="2400" b="1" dirty="0">
                <a:solidFill>
                  <a:schemeClr val="accent6"/>
                </a:solidFill>
              </a:rPr>
              <a:t>Neotropical</a:t>
            </a:r>
            <a:r>
              <a:rPr lang="en-US" sz="2400" dirty="0"/>
              <a:t> bird conservation</a:t>
            </a:r>
            <a:endParaRPr lang="en-US" sz="2400" b="1" dirty="0">
              <a:solidFill>
                <a:schemeClr val="accent6"/>
              </a:solidFill>
            </a:endParaRPr>
          </a:p>
          <a:p>
            <a:pPr marL="0" indent="0">
              <a:spcBef>
                <a:spcPts val="1200"/>
              </a:spcBef>
              <a:buNone/>
            </a:pPr>
            <a:r>
              <a:rPr lang="en-US" sz="2400" dirty="0"/>
              <a:t>Livelihood impacts and </a:t>
            </a:r>
            <a:r>
              <a:rPr lang="en-US" sz="2400" b="1" dirty="0">
                <a:solidFill>
                  <a:schemeClr val="accent6"/>
                </a:solidFill>
              </a:rPr>
              <a:t>relevancy</a:t>
            </a:r>
          </a:p>
          <a:p>
            <a:pPr marL="0" indent="0">
              <a:spcBef>
                <a:spcPts val="1200"/>
              </a:spcBef>
              <a:buNone/>
            </a:pPr>
            <a:r>
              <a:rPr lang="en-US" sz="2400" dirty="0"/>
              <a:t>Conservation psychology and effective </a:t>
            </a:r>
            <a:r>
              <a:rPr lang="en-US" sz="2400" b="1" dirty="0">
                <a:solidFill>
                  <a:schemeClr val="accent6"/>
                </a:solidFill>
              </a:rPr>
              <a:t>messaging</a:t>
            </a:r>
            <a:r>
              <a:rPr lang="en-US" sz="2400" dirty="0"/>
              <a:t> </a:t>
            </a:r>
            <a:r>
              <a:rPr lang="en-US" sz="1800" dirty="0"/>
              <a:t>(with </a:t>
            </a:r>
            <a:r>
              <a:rPr lang="en-US" sz="1800" dirty="0" err="1"/>
              <a:t>CommComm</a:t>
            </a:r>
            <a:r>
              <a:rPr lang="en-US" sz="1800" dirty="0"/>
              <a:t>)</a:t>
            </a:r>
            <a:endParaRPr lang="en-US" sz="2000" dirty="0"/>
          </a:p>
          <a:p>
            <a:pPr marL="0" indent="0">
              <a:lnSpc>
                <a:spcPct val="120000"/>
              </a:lnSpc>
              <a:spcBef>
                <a:spcPts val="1200"/>
              </a:spcBef>
              <a:buNone/>
            </a:pPr>
            <a:r>
              <a:rPr lang="en-US" sz="2400" dirty="0"/>
              <a:t> </a:t>
            </a:r>
          </a:p>
          <a:p>
            <a:pPr marL="0" indent="0">
              <a:lnSpc>
                <a:spcPct val="120000"/>
              </a:lnSpc>
              <a:spcBef>
                <a:spcPts val="1200"/>
              </a:spcBef>
              <a:buNone/>
            </a:pPr>
            <a:endParaRPr lang="en-US" sz="2400" dirty="0"/>
          </a:p>
          <a:p>
            <a:pPr marL="0" indent="0">
              <a:lnSpc>
                <a:spcPct val="120000"/>
              </a:lnSpc>
              <a:spcBef>
                <a:spcPts val="1200"/>
              </a:spcBef>
              <a:buNone/>
            </a:pPr>
            <a:endParaRPr lang="en-US" sz="2400" dirty="0"/>
          </a:p>
        </p:txBody>
      </p:sp>
      <p:grpSp>
        <p:nvGrpSpPr>
          <p:cNvPr id="20" name="Group 19">
            <a:extLst>
              <a:ext uri="{FF2B5EF4-FFF2-40B4-BE49-F238E27FC236}">
                <a16:creationId xmlns:a16="http://schemas.microsoft.com/office/drawing/2014/main" id="{B3E505E9-0E5D-44D5-BCA5-E594B189C7E2}"/>
              </a:ext>
            </a:extLst>
          </p:cNvPr>
          <p:cNvGrpSpPr/>
          <p:nvPr/>
        </p:nvGrpSpPr>
        <p:grpSpPr>
          <a:xfrm>
            <a:off x="10105908" y="48726"/>
            <a:ext cx="1998329" cy="1193584"/>
            <a:chOff x="9824943" y="49290"/>
            <a:chExt cx="2332703" cy="1492429"/>
          </a:xfrm>
        </p:grpSpPr>
        <p:grpSp>
          <p:nvGrpSpPr>
            <p:cNvPr id="21" name="Group 20">
              <a:extLst>
                <a:ext uri="{FF2B5EF4-FFF2-40B4-BE49-F238E27FC236}">
                  <a16:creationId xmlns:a16="http://schemas.microsoft.com/office/drawing/2014/main" id="{FB27A54D-0D21-418A-B540-43121B6DAA65}"/>
                </a:ext>
              </a:extLst>
            </p:cNvPr>
            <p:cNvGrpSpPr/>
            <p:nvPr/>
          </p:nvGrpSpPr>
          <p:grpSpPr>
            <a:xfrm>
              <a:off x="10834199" y="581992"/>
              <a:ext cx="990371" cy="653140"/>
              <a:chOff x="2994199" y="3689597"/>
              <a:chExt cx="1192406" cy="828000"/>
            </a:xfrm>
          </p:grpSpPr>
          <p:grpSp>
            <p:nvGrpSpPr>
              <p:cNvPr id="25" name="Group 24">
                <a:extLst>
                  <a:ext uri="{FF2B5EF4-FFF2-40B4-BE49-F238E27FC236}">
                    <a16:creationId xmlns:a16="http://schemas.microsoft.com/office/drawing/2014/main" id="{E111ADA7-32E3-47C4-81D3-0AE72731C36D}"/>
                  </a:ext>
                </a:extLst>
              </p:cNvPr>
              <p:cNvGrpSpPr/>
              <p:nvPr/>
            </p:nvGrpSpPr>
            <p:grpSpPr>
              <a:xfrm>
                <a:off x="2994199" y="3689597"/>
                <a:ext cx="1192406" cy="687222"/>
                <a:chOff x="3965705" y="4010016"/>
                <a:chExt cx="1192406" cy="687222"/>
              </a:xfrm>
            </p:grpSpPr>
            <p:pic>
              <p:nvPicPr>
                <p:cNvPr id="27" name="Picture 2" descr="Image result for bird silhouette">
                  <a:extLst>
                    <a:ext uri="{FF2B5EF4-FFF2-40B4-BE49-F238E27FC236}">
                      <a16:creationId xmlns:a16="http://schemas.microsoft.com/office/drawing/2014/main" id="{0370DA27-9B1C-4D0E-AA92-207B3C2B68F3}"/>
                    </a:ext>
                  </a:extLst>
                </p:cNvPr>
                <p:cNvPicPr>
                  <a:picLocks noChangeAspect="1" noChangeArrowheads="1"/>
                </p:cNvPicPr>
                <p:nvPr/>
              </p:nvPicPr>
              <p:blipFill rotWithShape="1">
                <a:blip r:embed="rId6" cstate="print">
                  <a:lum bright="70000" contrast="-70000"/>
                  <a:extLst>
                    <a:ext uri="{28A0092B-C50C-407E-A947-70E740481C1C}">
                      <a14:useLocalDpi xmlns:a14="http://schemas.microsoft.com/office/drawing/2010/main" val="0"/>
                    </a:ext>
                  </a:extLst>
                </a:blip>
                <a:srcRect l="74568" t="12915" b="56793"/>
                <a:stretch/>
              </p:blipFill>
              <p:spPr bwMode="auto">
                <a:xfrm>
                  <a:off x="4508824" y="4010016"/>
                  <a:ext cx="649287" cy="54134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Image result for bird silhouette">
                  <a:extLst>
                    <a:ext uri="{FF2B5EF4-FFF2-40B4-BE49-F238E27FC236}">
                      <a16:creationId xmlns:a16="http://schemas.microsoft.com/office/drawing/2014/main" id="{884A6346-0B89-4C59-BE70-E92FA40B8EBE}"/>
                    </a:ext>
                  </a:extLst>
                </p:cNvPr>
                <p:cNvPicPr>
                  <a:picLocks noChangeAspect="1" noChangeArrowheads="1"/>
                </p:cNvPicPr>
                <p:nvPr/>
              </p:nvPicPr>
              <p:blipFill rotWithShape="1">
                <a:blip r:embed="rId7" cstate="print">
                  <a:lum bright="70000" contrast="-70000"/>
                  <a:extLst>
                    <a:ext uri="{28A0092B-C50C-407E-A947-70E740481C1C}">
                      <a14:useLocalDpi xmlns:a14="http://schemas.microsoft.com/office/drawing/2010/main" val="0"/>
                    </a:ext>
                  </a:extLst>
                </a:blip>
                <a:srcRect l="74568" t="12915" b="56793"/>
                <a:stretch/>
              </p:blipFill>
              <p:spPr bwMode="auto">
                <a:xfrm flipH="1">
                  <a:off x="3965705" y="4246851"/>
                  <a:ext cx="409107" cy="450387"/>
                </a:xfrm>
                <a:prstGeom prst="rect">
                  <a:avLst/>
                </a:prstGeom>
                <a:noFill/>
                <a:extLst>
                  <a:ext uri="{909E8E84-426E-40DD-AFC4-6F175D3DCCD1}">
                    <a14:hiddenFill xmlns:a14="http://schemas.microsoft.com/office/drawing/2010/main">
                      <a:solidFill>
                        <a:srgbClr val="FFFFFF"/>
                      </a:solidFill>
                    </a14:hiddenFill>
                  </a:ext>
                </a:extLst>
              </p:spPr>
            </p:pic>
          </p:grpSp>
          <p:pic>
            <p:nvPicPr>
              <p:cNvPr id="26" name="Picture 2" descr="Image result for bird silhouette">
                <a:extLst>
                  <a:ext uri="{FF2B5EF4-FFF2-40B4-BE49-F238E27FC236}">
                    <a16:creationId xmlns:a16="http://schemas.microsoft.com/office/drawing/2014/main" id="{CFEE20CF-7B69-4B35-9081-BDB31B91FB43}"/>
                  </a:ext>
                </a:extLst>
              </p:cNvPr>
              <p:cNvPicPr>
                <a:picLocks noChangeAspect="1" noChangeArrowheads="1"/>
              </p:cNvPicPr>
              <p:nvPr/>
            </p:nvPicPr>
            <p:blipFill rotWithShape="1">
              <a:blip r:embed="rId8" cstate="print">
                <a:lum bright="70000" contrast="-70000"/>
                <a:extLst>
                  <a:ext uri="{28A0092B-C50C-407E-A947-70E740481C1C}">
                    <a14:useLocalDpi xmlns:a14="http://schemas.microsoft.com/office/drawing/2010/main" val="0"/>
                  </a:ext>
                </a:extLst>
              </a:blip>
              <a:srcRect l="74568" t="12915" b="56793"/>
              <a:stretch/>
            </p:blipFill>
            <p:spPr bwMode="auto">
              <a:xfrm>
                <a:off x="3513158" y="4182659"/>
                <a:ext cx="401720" cy="334938"/>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Image result for bird silhouette">
              <a:extLst>
                <a:ext uri="{FF2B5EF4-FFF2-40B4-BE49-F238E27FC236}">
                  <a16:creationId xmlns:a16="http://schemas.microsoft.com/office/drawing/2014/main" id="{48B126F6-3FCA-4E36-AAE5-48980B5D49CB}"/>
                </a:ext>
              </a:extLst>
            </p:cNvPr>
            <p:cNvPicPr>
              <a:picLocks noChangeAspect="1" noChangeArrowheads="1"/>
            </p:cNvPicPr>
            <p:nvPr/>
          </p:nvPicPr>
          <p:blipFill rotWithShape="1">
            <a:blip r:embed="rId9" cstate="print">
              <a:lum bright="70000" contrast="-70000"/>
              <a:extLst>
                <a:ext uri="{28A0092B-C50C-407E-A947-70E740481C1C}">
                  <a14:useLocalDpi xmlns:a14="http://schemas.microsoft.com/office/drawing/2010/main" val="0"/>
                </a:ext>
              </a:extLst>
            </a:blip>
            <a:srcRect l="43172" t="56827" r="24610" b="13184"/>
            <a:stretch/>
          </p:blipFill>
          <p:spPr bwMode="auto">
            <a:xfrm>
              <a:off x="11317801" y="49290"/>
              <a:ext cx="839845" cy="54723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Image result for bird silhouette">
              <a:extLst>
                <a:ext uri="{FF2B5EF4-FFF2-40B4-BE49-F238E27FC236}">
                  <a16:creationId xmlns:a16="http://schemas.microsoft.com/office/drawing/2014/main" id="{7BC2A343-C7E8-4313-957D-3B927C56D9AA}"/>
                </a:ext>
              </a:extLst>
            </p:cNvPr>
            <p:cNvPicPr>
              <a:picLocks noChangeAspect="1" noChangeArrowheads="1"/>
            </p:cNvPicPr>
            <p:nvPr/>
          </p:nvPicPr>
          <p:blipFill rotWithShape="1">
            <a:blip r:embed="rId10" cstate="print">
              <a:lum bright="70000" contrast="-70000"/>
              <a:extLst>
                <a:ext uri="{BEBA8EAE-BF5A-486C-A8C5-ECC9F3942E4B}">
                  <a14:imgProps xmlns:a14="http://schemas.microsoft.com/office/drawing/2010/main">
                    <a14:imgLayer r:embed="rId11">
                      <a14:imgEffect>
                        <a14:backgroundRemoval t="19050" b="91006" l="15609" r="90623"/>
                      </a14:imgEffect>
                    </a14:imgLayer>
                  </a14:imgProps>
                </a:ext>
                <a:ext uri="{28A0092B-C50C-407E-A947-70E740481C1C}">
                  <a14:useLocalDpi xmlns:a14="http://schemas.microsoft.com/office/drawing/2010/main" val="0"/>
                </a:ext>
              </a:extLst>
            </a:blip>
            <a:srcRect l="29103" t="33148"/>
            <a:stretch/>
          </p:blipFill>
          <p:spPr bwMode="auto">
            <a:xfrm>
              <a:off x="9824943" y="230020"/>
              <a:ext cx="1285063" cy="96876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Image result for bird silhouette">
              <a:extLst>
                <a:ext uri="{FF2B5EF4-FFF2-40B4-BE49-F238E27FC236}">
                  <a16:creationId xmlns:a16="http://schemas.microsoft.com/office/drawing/2014/main" id="{2016982D-ADF0-4833-ADAE-E37EFEEE82AD}"/>
                </a:ext>
              </a:extLst>
            </p:cNvPr>
            <p:cNvPicPr>
              <a:picLocks noChangeAspect="1" noChangeArrowheads="1"/>
            </p:cNvPicPr>
            <p:nvPr/>
          </p:nvPicPr>
          <p:blipFill rotWithShape="1">
            <a:blip r:embed="rId12" cstate="print">
              <a:lum bright="70000" contrast="-70000"/>
              <a:extLst>
                <a:ext uri="{28A0092B-C50C-407E-A947-70E740481C1C}">
                  <a14:useLocalDpi xmlns:a14="http://schemas.microsoft.com/office/drawing/2010/main" val="0"/>
                </a:ext>
              </a:extLst>
            </a:blip>
            <a:srcRect l="51158" t="13283" r="26487" b="54311"/>
            <a:stretch/>
          </p:blipFill>
          <p:spPr bwMode="auto">
            <a:xfrm>
              <a:off x="11740080" y="1083134"/>
              <a:ext cx="368990" cy="458585"/>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Rectangle 28">
            <a:extLst>
              <a:ext uri="{FF2B5EF4-FFF2-40B4-BE49-F238E27FC236}">
                <a16:creationId xmlns:a16="http://schemas.microsoft.com/office/drawing/2014/main" id="{FA029CDC-65FB-4066-B35F-301078F2956E}"/>
              </a:ext>
            </a:extLst>
          </p:cNvPr>
          <p:cNvSpPr/>
          <p:nvPr/>
        </p:nvSpPr>
        <p:spPr>
          <a:xfrm>
            <a:off x="7632840" y="4889732"/>
            <a:ext cx="3706900" cy="1292662"/>
          </a:xfrm>
          <a:prstGeom prst="rect">
            <a:avLst/>
          </a:prstGeom>
          <a:solidFill>
            <a:srgbClr val="3853A3"/>
          </a:solidFill>
        </p:spPr>
        <p:txBody>
          <a:bodyPr wrap="square">
            <a:spAutoFit/>
          </a:bodyPr>
          <a:lstStyle/>
          <a:p>
            <a:pPr algn="ctr"/>
            <a:r>
              <a:rPr lang="en-US" sz="2600" i="1" dirty="0">
                <a:solidFill>
                  <a:schemeClr val="bg1"/>
                </a:solidFill>
                <a:latin typeface="Cambria" panose="02040503050406030204" pitchFamily="18" charset="0"/>
                <a:ea typeface="Cambria" panose="02040503050406030204" pitchFamily="18" charset="0"/>
              </a:rPr>
              <a:t>Which webinar topics would be particularly valuable in the next year?</a:t>
            </a:r>
          </a:p>
        </p:txBody>
      </p:sp>
    </p:spTree>
    <p:extLst>
      <p:ext uri="{BB962C8B-B14F-4D97-AF65-F5344CB8AC3E}">
        <p14:creationId xmlns:p14="http://schemas.microsoft.com/office/powerpoint/2010/main" val="214218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7592" y="5994870"/>
            <a:ext cx="1295401" cy="728123"/>
          </a:xfrm>
          <a:prstGeom prst="rect">
            <a:avLst/>
          </a:prstGeom>
        </p:spPr>
      </p:pic>
      <p:sp>
        <p:nvSpPr>
          <p:cNvPr id="18" name="TextBox 17">
            <a:extLst>
              <a:ext uri="{FF2B5EF4-FFF2-40B4-BE49-F238E27FC236}">
                <a16:creationId xmlns:a16="http://schemas.microsoft.com/office/drawing/2014/main" id="{6902901D-8E6D-4D16-B5B0-1FE9DE31CECD}"/>
              </a:ext>
            </a:extLst>
          </p:cNvPr>
          <p:cNvSpPr txBox="1"/>
          <p:nvPr/>
        </p:nvSpPr>
        <p:spPr>
          <a:xfrm>
            <a:off x="-492" y="221169"/>
            <a:ext cx="9821067" cy="584775"/>
          </a:xfrm>
          <a:prstGeom prst="rect">
            <a:avLst/>
          </a:prstGeom>
          <a:noFill/>
        </p:spPr>
        <p:txBody>
          <a:bodyPr wrap="square" rtlCol="0">
            <a:spAutoFit/>
          </a:bodyPr>
          <a:lstStyle/>
          <a:p>
            <a:r>
              <a:rPr lang="en-US" sz="3200" b="1" dirty="0">
                <a:solidFill>
                  <a:srgbClr val="3853A3"/>
                </a:solidFill>
              </a:rPr>
              <a:t>Expanding access to bird-specific HD resources</a:t>
            </a:r>
          </a:p>
        </p:txBody>
      </p:sp>
      <p:grpSp>
        <p:nvGrpSpPr>
          <p:cNvPr id="20" name="Group 19">
            <a:extLst>
              <a:ext uri="{FF2B5EF4-FFF2-40B4-BE49-F238E27FC236}">
                <a16:creationId xmlns:a16="http://schemas.microsoft.com/office/drawing/2014/main" id="{B3E505E9-0E5D-44D5-BCA5-E594B189C7E2}"/>
              </a:ext>
            </a:extLst>
          </p:cNvPr>
          <p:cNvGrpSpPr/>
          <p:nvPr/>
        </p:nvGrpSpPr>
        <p:grpSpPr>
          <a:xfrm>
            <a:off x="10105908" y="48726"/>
            <a:ext cx="1998329" cy="1193584"/>
            <a:chOff x="9824943" y="49290"/>
            <a:chExt cx="2332703" cy="1492429"/>
          </a:xfrm>
        </p:grpSpPr>
        <p:grpSp>
          <p:nvGrpSpPr>
            <p:cNvPr id="21" name="Group 20">
              <a:extLst>
                <a:ext uri="{FF2B5EF4-FFF2-40B4-BE49-F238E27FC236}">
                  <a16:creationId xmlns:a16="http://schemas.microsoft.com/office/drawing/2014/main" id="{FB27A54D-0D21-418A-B540-43121B6DAA65}"/>
                </a:ext>
              </a:extLst>
            </p:cNvPr>
            <p:cNvGrpSpPr/>
            <p:nvPr/>
          </p:nvGrpSpPr>
          <p:grpSpPr>
            <a:xfrm>
              <a:off x="10834199" y="581992"/>
              <a:ext cx="990371" cy="653140"/>
              <a:chOff x="2994199" y="3689597"/>
              <a:chExt cx="1192406" cy="828000"/>
            </a:xfrm>
          </p:grpSpPr>
          <p:grpSp>
            <p:nvGrpSpPr>
              <p:cNvPr id="25" name="Group 24">
                <a:extLst>
                  <a:ext uri="{FF2B5EF4-FFF2-40B4-BE49-F238E27FC236}">
                    <a16:creationId xmlns:a16="http://schemas.microsoft.com/office/drawing/2014/main" id="{E111ADA7-32E3-47C4-81D3-0AE72731C36D}"/>
                  </a:ext>
                </a:extLst>
              </p:cNvPr>
              <p:cNvGrpSpPr/>
              <p:nvPr/>
            </p:nvGrpSpPr>
            <p:grpSpPr>
              <a:xfrm>
                <a:off x="2994199" y="3689597"/>
                <a:ext cx="1192406" cy="687222"/>
                <a:chOff x="3965705" y="4010016"/>
                <a:chExt cx="1192406" cy="687222"/>
              </a:xfrm>
            </p:grpSpPr>
            <p:pic>
              <p:nvPicPr>
                <p:cNvPr id="27" name="Picture 2" descr="Image result for bird silhouette">
                  <a:extLst>
                    <a:ext uri="{FF2B5EF4-FFF2-40B4-BE49-F238E27FC236}">
                      <a16:creationId xmlns:a16="http://schemas.microsoft.com/office/drawing/2014/main" id="{0370DA27-9B1C-4D0E-AA92-207B3C2B68F3}"/>
                    </a:ext>
                  </a:extLst>
                </p:cNvPr>
                <p:cNvPicPr>
                  <a:picLocks noChangeAspect="1" noChangeArrowheads="1"/>
                </p:cNvPicPr>
                <p:nvPr/>
              </p:nvPicPr>
              <p:blipFill rotWithShape="1">
                <a:blip r:embed="rId4" cstate="print">
                  <a:lum bright="70000" contrast="-70000"/>
                  <a:extLst>
                    <a:ext uri="{28A0092B-C50C-407E-A947-70E740481C1C}">
                      <a14:useLocalDpi xmlns:a14="http://schemas.microsoft.com/office/drawing/2010/main" val="0"/>
                    </a:ext>
                  </a:extLst>
                </a:blip>
                <a:srcRect l="74568" t="12915" b="56793"/>
                <a:stretch/>
              </p:blipFill>
              <p:spPr bwMode="auto">
                <a:xfrm>
                  <a:off x="4508824" y="4010016"/>
                  <a:ext cx="649287" cy="54134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Image result for bird silhouette">
                  <a:extLst>
                    <a:ext uri="{FF2B5EF4-FFF2-40B4-BE49-F238E27FC236}">
                      <a16:creationId xmlns:a16="http://schemas.microsoft.com/office/drawing/2014/main" id="{884A6346-0B89-4C59-BE70-E92FA40B8EBE}"/>
                    </a:ext>
                  </a:extLst>
                </p:cNvPr>
                <p:cNvPicPr>
                  <a:picLocks noChangeAspect="1" noChangeArrowheads="1"/>
                </p:cNvPicPr>
                <p:nvPr/>
              </p:nvPicPr>
              <p:blipFill rotWithShape="1">
                <a:blip r:embed="rId5" cstate="print">
                  <a:lum bright="70000" contrast="-70000"/>
                  <a:extLst>
                    <a:ext uri="{28A0092B-C50C-407E-A947-70E740481C1C}">
                      <a14:useLocalDpi xmlns:a14="http://schemas.microsoft.com/office/drawing/2010/main" val="0"/>
                    </a:ext>
                  </a:extLst>
                </a:blip>
                <a:srcRect l="74568" t="12915" b="56793"/>
                <a:stretch/>
              </p:blipFill>
              <p:spPr bwMode="auto">
                <a:xfrm flipH="1">
                  <a:off x="3965705" y="4246851"/>
                  <a:ext cx="409107" cy="450387"/>
                </a:xfrm>
                <a:prstGeom prst="rect">
                  <a:avLst/>
                </a:prstGeom>
                <a:noFill/>
                <a:extLst>
                  <a:ext uri="{909E8E84-426E-40DD-AFC4-6F175D3DCCD1}">
                    <a14:hiddenFill xmlns:a14="http://schemas.microsoft.com/office/drawing/2010/main">
                      <a:solidFill>
                        <a:srgbClr val="FFFFFF"/>
                      </a:solidFill>
                    </a14:hiddenFill>
                  </a:ext>
                </a:extLst>
              </p:spPr>
            </p:pic>
          </p:grpSp>
          <p:pic>
            <p:nvPicPr>
              <p:cNvPr id="26" name="Picture 2" descr="Image result for bird silhouette">
                <a:extLst>
                  <a:ext uri="{FF2B5EF4-FFF2-40B4-BE49-F238E27FC236}">
                    <a16:creationId xmlns:a16="http://schemas.microsoft.com/office/drawing/2014/main" id="{CFEE20CF-7B69-4B35-9081-BDB31B91FB43}"/>
                  </a:ext>
                </a:extLst>
              </p:cNvPr>
              <p:cNvPicPr>
                <a:picLocks noChangeAspect="1" noChangeArrowheads="1"/>
              </p:cNvPicPr>
              <p:nvPr/>
            </p:nvPicPr>
            <p:blipFill rotWithShape="1">
              <a:blip r:embed="rId6" cstate="print">
                <a:lum bright="70000" contrast="-70000"/>
                <a:extLst>
                  <a:ext uri="{28A0092B-C50C-407E-A947-70E740481C1C}">
                    <a14:useLocalDpi xmlns:a14="http://schemas.microsoft.com/office/drawing/2010/main" val="0"/>
                  </a:ext>
                </a:extLst>
              </a:blip>
              <a:srcRect l="74568" t="12915" b="56793"/>
              <a:stretch/>
            </p:blipFill>
            <p:spPr bwMode="auto">
              <a:xfrm>
                <a:off x="3513158" y="4182659"/>
                <a:ext cx="401720" cy="334938"/>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Image result for bird silhouette">
              <a:extLst>
                <a:ext uri="{FF2B5EF4-FFF2-40B4-BE49-F238E27FC236}">
                  <a16:creationId xmlns:a16="http://schemas.microsoft.com/office/drawing/2014/main" id="{48B126F6-3FCA-4E36-AAE5-48980B5D49CB}"/>
                </a:ext>
              </a:extLst>
            </p:cNvPr>
            <p:cNvPicPr>
              <a:picLocks noChangeAspect="1" noChangeArrowheads="1"/>
            </p:cNvPicPr>
            <p:nvPr/>
          </p:nvPicPr>
          <p:blipFill rotWithShape="1">
            <a:blip r:embed="rId7" cstate="print">
              <a:lum bright="70000" contrast="-70000"/>
              <a:extLst>
                <a:ext uri="{28A0092B-C50C-407E-A947-70E740481C1C}">
                  <a14:useLocalDpi xmlns:a14="http://schemas.microsoft.com/office/drawing/2010/main" val="0"/>
                </a:ext>
              </a:extLst>
            </a:blip>
            <a:srcRect l="43172" t="56827" r="24610" b="13184"/>
            <a:stretch/>
          </p:blipFill>
          <p:spPr bwMode="auto">
            <a:xfrm>
              <a:off x="11317801" y="49290"/>
              <a:ext cx="839845" cy="54723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Image result for bird silhouette">
              <a:extLst>
                <a:ext uri="{FF2B5EF4-FFF2-40B4-BE49-F238E27FC236}">
                  <a16:creationId xmlns:a16="http://schemas.microsoft.com/office/drawing/2014/main" id="{7BC2A343-C7E8-4313-957D-3B927C56D9AA}"/>
                </a:ext>
              </a:extLst>
            </p:cNvPr>
            <p:cNvPicPr>
              <a:picLocks noChangeAspect="1" noChangeArrowheads="1"/>
            </p:cNvPicPr>
            <p:nvPr/>
          </p:nvPicPr>
          <p:blipFill rotWithShape="1">
            <a:blip r:embed="rId8" cstate="print">
              <a:lum bright="70000" contrast="-70000"/>
              <a:extLst>
                <a:ext uri="{BEBA8EAE-BF5A-486C-A8C5-ECC9F3942E4B}">
                  <a14:imgProps xmlns:a14="http://schemas.microsoft.com/office/drawing/2010/main">
                    <a14:imgLayer r:embed="rId9">
                      <a14:imgEffect>
                        <a14:backgroundRemoval t="19050" b="91006" l="15609" r="90623"/>
                      </a14:imgEffect>
                    </a14:imgLayer>
                  </a14:imgProps>
                </a:ext>
                <a:ext uri="{28A0092B-C50C-407E-A947-70E740481C1C}">
                  <a14:useLocalDpi xmlns:a14="http://schemas.microsoft.com/office/drawing/2010/main" val="0"/>
                </a:ext>
              </a:extLst>
            </a:blip>
            <a:srcRect l="29103" t="33148"/>
            <a:stretch/>
          </p:blipFill>
          <p:spPr bwMode="auto">
            <a:xfrm>
              <a:off x="9824943" y="230020"/>
              <a:ext cx="1285063" cy="96876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Image result for bird silhouette">
              <a:extLst>
                <a:ext uri="{FF2B5EF4-FFF2-40B4-BE49-F238E27FC236}">
                  <a16:creationId xmlns:a16="http://schemas.microsoft.com/office/drawing/2014/main" id="{2016982D-ADF0-4833-ADAE-E37EFEEE82AD}"/>
                </a:ext>
              </a:extLst>
            </p:cNvPr>
            <p:cNvPicPr>
              <a:picLocks noChangeAspect="1" noChangeArrowheads="1"/>
            </p:cNvPicPr>
            <p:nvPr/>
          </p:nvPicPr>
          <p:blipFill rotWithShape="1">
            <a:blip r:embed="rId10" cstate="print">
              <a:lum bright="70000" contrast="-70000"/>
              <a:extLst>
                <a:ext uri="{28A0092B-C50C-407E-A947-70E740481C1C}">
                  <a14:useLocalDpi xmlns:a14="http://schemas.microsoft.com/office/drawing/2010/main" val="0"/>
                </a:ext>
              </a:extLst>
            </a:blip>
            <a:srcRect l="51158" t="13283" r="26487" b="54311"/>
            <a:stretch/>
          </p:blipFill>
          <p:spPr bwMode="auto">
            <a:xfrm>
              <a:off x="11740080" y="1083134"/>
              <a:ext cx="368990" cy="458585"/>
            </a:xfrm>
            <a:prstGeom prst="rect">
              <a:avLst/>
            </a:prstGeom>
            <a:noFill/>
            <a:extLst>
              <a:ext uri="{909E8E84-426E-40DD-AFC4-6F175D3DCCD1}">
                <a14:hiddenFill xmlns:a14="http://schemas.microsoft.com/office/drawing/2010/main">
                  <a:solidFill>
                    <a:srgbClr val="FFFFFF"/>
                  </a:solidFill>
                </a14:hiddenFill>
              </a:ext>
            </a:extLst>
          </p:spPr>
        </p:pic>
      </p:grpSp>
      <p:pic>
        <p:nvPicPr>
          <p:cNvPr id="37" name="Picture 36">
            <a:extLst>
              <a:ext uri="{FF2B5EF4-FFF2-40B4-BE49-F238E27FC236}">
                <a16:creationId xmlns:a16="http://schemas.microsoft.com/office/drawing/2014/main" id="{C95BAC49-3414-4844-B81F-E33E0B57274E}"/>
              </a:ext>
            </a:extLst>
          </p:cNvPr>
          <p:cNvPicPr>
            <a:picLocks noChangeAspect="1"/>
          </p:cNvPicPr>
          <p:nvPr/>
        </p:nvPicPr>
        <p:blipFill>
          <a:blip r:embed="rId11"/>
          <a:stretch>
            <a:fillRect/>
          </a:stretch>
        </p:blipFill>
        <p:spPr>
          <a:xfrm>
            <a:off x="282197" y="937729"/>
            <a:ext cx="6404353" cy="4241611"/>
          </a:xfrm>
          <a:prstGeom prst="rect">
            <a:avLst/>
          </a:prstGeom>
          <a:ln w="28575">
            <a:solidFill>
              <a:schemeClr val="tx1">
                <a:lumMod val="65000"/>
                <a:lumOff val="35000"/>
              </a:schemeClr>
            </a:solidFill>
          </a:ln>
        </p:spPr>
      </p:pic>
      <p:pic>
        <p:nvPicPr>
          <p:cNvPr id="35" name="Picture 34">
            <a:extLst>
              <a:ext uri="{FF2B5EF4-FFF2-40B4-BE49-F238E27FC236}">
                <a16:creationId xmlns:a16="http://schemas.microsoft.com/office/drawing/2014/main" id="{E430DFA6-C2CD-452E-8EFA-70F2C4AB7523}"/>
              </a:ext>
            </a:extLst>
          </p:cNvPr>
          <p:cNvPicPr>
            <a:picLocks noChangeAspect="1"/>
          </p:cNvPicPr>
          <p:nvPr/>
        </p:nvPicPr>
        <p:blipFill rotWithShape="1">
          <a:blip r:embed="rId12"/>
          <a:srcRect t="1502" b="4682"/>
          <a:stretch/>
        </p:blipFill>
        <p:spPr>
          <a:xfrm>
            <a:off x="1613468" y="3334260"/>
            <a:ext cx="7245453" cy="3170419"/>
          </a:xfrm>
          <a:prstGeom prst="rect">
            <a:avLst/>
          </a:prstGeom>
          <a:ln w="28575">
            <a:solidFill>
              <a:schemeClr val="tx1">
                <a:lumMod val="65000"/>
                <a:lumOff val="35000"/>
              </a:schemeClr>
            </a:solidFill>
          </a:ln>
        </p:spPr>
      </p:pic>
      <p:pic>
        <p:nvPicPr>
          <p:cNvPr id="36" name="Picture 35">
            <a:extLst>
              <a:ext uri="{FF2B5EF4-FFF2-40B4-BE49-F238E27FC236}">
                <a16:creationId xmlns:a16="http://schemas.microsoft.com/office/drawing/2014/main" id="{48FD3BCF-B74D-431E-B06B-0A2C9CB7394F}"/>
              </a:ext>
            </a:extLst>
          </p:cNvPr>
          <p:cNvPicPr>
            <a:picLocks noChangeAspect="1"/>
          </p:cNvPicPr>
          <p:nvPr/>
        </p:nvPicPr>
        <p:blipFill>
          <a:blip r:embed="rId13"/>
          <a:stretch>
            <a:fillRect/>
          </a:stretch>
        </p:blipFill>
        <p:spPr>
          <a:xfrm>
            <a:off x="6240768" y="1592760"/>
            <a:ext cx="5384800" cy="3772334"/>
          </a:xfrm>
          <a:prstGeom prst="rect">
            <a:avLst/>
          </a:prstGeom>
          <a:ln w="28575">
            <a:solidFill>
              <a:schemeClr val="tx1">
                <a:lumMod val="65000"/>
                <a:lumOff val="35000"/>
              </a:schemeClr>
            </a:solidFill>
          </a:ln>
        </p:spPr>
      </p:pic>
    </p:spTree>
    <p:extLst>
      <p:ext uri="{BB962C8B-B14F-4D97-AF65-F5344CB8AC3E}">
        <p14:creationId xmlns:p14="http://schemas.microsoft.com/office/powerpoint/2010/main" val="4030952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2" descr="Image result for vdgif"/>
          <p:cNvSpPr>
            <a:spLocks noChangeAspect="1" noChangeArrowheads="1"/>
          </p:cNvSpPr>
          <p:nvPr/>
        </p:nvSpPr>
        <p:spPr bwMode="auto">
          <a:xfrm>
            <a:off x="1936750" y="27892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p:cNvSpPr/>
          <p:nvPr/>
        </p:nvSpPr>
        <p:spPr>
          <a:xfrm>
            <a:off x="2294685" y="2222080"/>
            <a:ext cx="7594624" cy="1754326"/>
          </a:xfrm>
          <a:prstGeom prst="rect">
            <a:avLst/>
          </a:prstGeom>
        </p:spPr>
        <p:txBody>
          <a:bodyPr wrap="square">
            <a:spAutoFit/>
          </a:bodyPr>
          <a:lstStyle/>
          <a:p>
            <a:pPr algn="ctr"/>
            <a:r>
              <a:rPr lang="en-US" sz="3600" b="1" dirty="0">
                <a:solidFill>
                  <a:srgbClr val="3A56A2"/>
                </a:solidFill>
              </a:rPr>
              <a:t>Action 3:</a:t>
            </a:r>
          </a:p>
          <a:p>
            <a:pPr algn="ctr">
              <a:spcAft>
                <a:spcPts val="1800"/>
              </a:spcAft>
            </a:pPr>
            <a:r>
              <a:rPr lang="en-US" sz="3600" b="1" dirty="0">
                <a:solidFill>
                  <a:srgbClr val="69AED0"/>
                </a:solidFill>
              </a:rPr>
              <a:t>Conduct and translate social science research for bird conservation practice</a:t>
            </a:r>
          </a:p>
        </p:txBody>
      </p:sp>
      <p:pic>
        <p:nvPicPr>
          <p:cNvPr id="4"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57592" y="5994870"/>
            <a:ext cx="1295401" cy="728123"/>
          </a:xfrm>
          <a:prstGeom prst="rect">
            <a:avLst/>
          </a:prstGeom>
        </p:spPr>
      </p:pic>
      <p:pic>
        <p:nvPicPr>
          <p:cNvPr id="35" name="Picture 2" descr="Image result for bird silhouette">
            <a:extLst>
              <a:ext uri="{FF2B5EF4-FFF2-40B4-BE49-F238E27FC236}">
                <a16:creationId xmlns:a16="http://schemas.microsoft.com/office/drawing/2014/main" id="{A133A4FE-7F01-4B3D-87FC-2BE34C85AD1C}"/>
              </a:ext>
            </a:extLst>
          </p:cNvPr>
          <p:cNvPicPr>
            <a:picLocks noChangeAspect="1" noChangeArrowheads="1"/>
          </p:cNvPicPr>
          <p:nvPr/>
        </p:nvPicPr>
        <p:blipFill rotWithShape="1">
          <a:blip r:embed="rId4" cstate="print">
            <a:lum bright="70000" contrast="-70000"/>
            <a:extLst>
              <a:ext uri="{28A0092B-C50C-407E-A947-70E740481C1C}">
                <a14:useLocalDpi xmlns:a14="http://schemas.microsoft.com/office/drawing/2010/main" val="0"/>
              </a:ext>
            </a:extLst>
          </a:blip>
          <a:srcRect t="52663" r="79175"/>
          <a:stretch/>
        </p:blipFill>
        <p:spPr bwMode="auto">
          <a:xfrm rot="21084053">
            <a:off x="2175081" y="769911"/>
            <a:ext cx="737726" cy="1173855"/>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42">
            <a:extLst>
              <a:ext uri="{FF2B5EF4-FFF2-40B4-BE49-F238E27FC236}">
                <a16:creationId xmlns:a16="http://schemas.microsoft.com/office/drawing/2014/main" id="{5736ED82-28DC-40D6-88F5-763BCCB93C73}"/>
              </a:ext>
            </a:extLst>
          </p:cNvPr>
          <p:cNvGrpSpPr/>
          <p:nvPr/>
        </p:nvGrpSpPr>
        <p:grpSpPr>
          <a:xfrm>
            <a:off x="8531273" y="877693"/>
            <a:ext cx="1347801" cy="970316"/>
            <a:chOff x="2994199" y="3689597"/>
            <a:chExt cx="1192406" cy="828000"/>
          </a:xfrm>
        </p:grpSpPr>
        <p:grpSp>
          <p:nvGrpSpPr>
            <p:cNvPr id="45" name="Group 44">
              <a:extLst>
                <a:ext uri="{FF2B5EF4-FFF2-40B4-BE49-F238E27FC236}">
                  <a16:creationId xmlns:a16="http://schemas.microsoft.com/office/drawing/2014/main" id="{318B2C6E-C3E2-497C-80B0-D7956B24F57E}"/>
                </a:ext>
              </a:extLst>
            </p:cNvPr>
            <p:cNvGrpSpPr/>
            <p:nvPr/>
          </p:nvGrpSpPr>
          <p:grpSpPr>
            <a:xfrm>
              <a:off x="2994199" y="3689597"/>
              <a:ext cx="1192406" cy="687222"/>
              <a:chOff x="3965705" y="4010016"/>
              <a:chExt cx="1192406" cy="687222"/>
            </a:xfrm>
          </p:grpSpPr>
          <p:pic>
            <p:nvPicPr>
              <p:cNvPr id="47" name="Picture 2" descr="Image result for bird silhouette">
                <a:extLst>
                  <a:ext uri="{FF2B5EF4-FFF2-40B4-BE49-F238E27FC236}">
                    <a16:creationId xmlns:a16="http://schemas.microsoft.com/office/drawing/2014/main" id="{2AE37B56-17C4-47AF-8DA4-47FEFA78AE8D}"/>
                  </a:ext>
                </a:extLst>
              </p:cNvPr>
              <p:cNvPicPr>
                <a:picLocks noChangeAspect="1" noChangeArrowheads="1"/>
              </p:cNvPicPr>
              <p:nvPr/>
            </p:nvPicPr>
            <p:blipFill rotWithShape="1">
              <a:blip r:embed="rId5" cstate="print">
                <a:lum bright="70000" contrast="-70000"/>
                <a:extLst>
                  <a:ext uri="{28A0092B-C50C-407E-A947-70E740481C1C}">
                    <a14:useLocalDpi xmlns:a14="http://schemas.microsoft.com/office/drawing/2010/main" val="0"/>
                  </a:ext>
                </a:extLst>
              </a:blip>
              <a:srcRect l="74568" t="12915" b="56793"/>
              <a:stretch/>
            </p:blipFill>
            <p:spPr bwMode="auto">
              <a:xfrm>
                <a:off x="4508824" y="4010016"/>
                <a:ext cx="649287" cy="54134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Image result for bird silhouette">
                <a:extLst>
                  <a:ext uri="{FF2B5EF4-FFF2-40B4-BE49-F238E27FC236}">
                    <a16:creationId xmlns:a16="http://schemas.microsoft.com/office/drawing/2014/main" id="{2DA15CE8-8E72-4B0B-BBD3-52EED5A414E0}"/>
                  </a:ext>
                </a:extLst>
              </p:cNvPr>
              <p:cNvPicPr>
                <a:picLocks noChangeAspect="1" noChangeArrowheads="1"/>
              </p:cNvPicPr>
              <p:nvPr/>
            </p:nvPicPr>
            <p:blipFill rotWithShape="1">
              <a:blip r:embed="rId6" cstate="print">
                <a:lum bright="70000" contrast="-70000"/>
                <a:extLst>
                  <a:ext uri="{28A0092B-C50C-407E-A947-70E740481C1C}">
                    <a14:useLocalDpi xmlns:a14="http://schemas.microsoft.com/office/drawing/2010/main" val="0"/>
                  </a:ext>
                </a:extLst>
              </a:blip>
              <a:srcRect l="74568" t="12915" b="56793"/>
              <a:stretch/>
            </p:blipFill>
            <p:spPr bwMode="auto">
              <a:xfrm flipH="1">
                <a:off x="3965705" y="4246851"/>
                <a:ext cx="409107" cy="450387"/>
              </a:xfrm>
              <a:prstGeom prst="rect">
                <a:avLst/>
              </a:prstGeom>
              <a:noFill/>
              <a:extLst>
                <a:ext uri="{909E8E84-426E-40DD-AFC4-6F175D3DCCD1}">
                  <a14:hiddenFill xmlns:a14="http://schemas.microsoft.com/office/drawing/2010/main">
                    <a:solidFill>
                      <a:srgbClr val="FFFFFF"/>
                    </a:solidFill>
                  </a14:hiddenFill>
                </a:ext>
              </a:extLst>
            </p:spPr>
          </p:pic>
        </p:grpSp>
        <p:pic>
          <p:nvPicPr>
            <p:cNvPr id="46" name="Picture 2" descr="Image result for bird silhouette">
              <a:extLst>
                <a:ext uri="{FF2B5EF4-FFF2-40B4-BE49-F238E27FC236}">
                  <a16:creationId xmlns:a16="http://schemas.microsoft.com/office/drawing/2014/main" id="{42A4FB71-872C-4D55-9426-9B1136F99DF2}"/>
                </a:ext>
              </a:extLst>
            </p:cNvPr>
            <p:cNvPicPr>
              <a:picLocks noChangeAspect="1" noChangeArrowheads="1"/>
            </p:cNvPicPr>
            <p:nvPr/>
          </p:nvPicPr>
          <p:blipFill rotWithShape="1">
            <a:blip r:embed="rId7" cstate="print">
              <a:lum bright="70000" contrast="-70000"/>
              <a:extLst>
                <a:ext uri="{28A0092B-C50C-407E-A947-70E740481C1C}">
                  <a14:useLocalDpi xmlns:a14="http://schemas.microsoft.com/office/drawing/2010/main" val="0"/>
                </a:ext>
              </a:extLst>
            </a:blip>
            <a:srcRect l="74568" t="12915" b="56793"/>
            <a:stretch/>
          </p:blipFill>
          <p:spPr bwMode="auto">
            <a:xfrm>
              <a:off x="3513158" y="4182659"/>
              <a:ext cx="401720" cy="334938"/>
            </a:xfrm>
            <a:prstGeom prst="rect">
              <a:avLst/>
            </a:prstGeom>
            <a:noFill/>
            <a:extLst>
              <a:ext uri="{909E8E84-426E-40DD-AFC4-6F175D3DCCD1}">
                <a14:hiddenFill xmlns:a14="http://schemas.microsoft.com/office/drawing/2010/main">
                  <a:solidFill>
                    <a:srgbClr val="FFFFFF"/>
                  </a:solidFill>
                </a14:hiddenFill>
              </a:ext>
            </a:extLst>
          </p:spPr>
        </p:pic>
      </p:grpSp>
      <p:pic>
        <p:nvPicPr>
          <p:cNvPr id="49" name="Picture 2" descr="Image result for bird silhouette">
            <a:extLst>
              <a:ext uri="{FF2B5EF4-FFF2-40B4-BE49-F238E27FC236}">
                <a16:creationId xmlns:a16="http://schemas.microsoft.com/office/drawing/2014/main" id="{44919913-B4BA-4F0D-B162-8DEC0547C869}"/>
              </a:ext>
            </a:extLst>
          </p:cNvPr>
          <p:cNvPicPr>
            <a:picLocks noChangeAspect="1" noChangeArrowheads="1"/>
          </p:cNvPicPr>
          <p:nvPr/>
        </p:nvPicPr>
        <p:blipFill rotWithShape="1">
          <a:blip r:embed="rId8" cstate="print">
            <a:lum bright="70000" contrast="-70000"/>
            <a:extLst>
              <a:ext uri="{28A0092B-C50C-407E-A947-70E740481C1C}">
                <a14:useLocalDpi xmlns:a14="http://schemas.microsoft.com/office/drawing/2010/main" val="0"/>
              </a:ext>
            </a:extLst>
          </a:blip>
          <a:srcRect t="6575" r="73430" b="56793"/>
          <a:stretch/>
        </p:blipFill>
        <p:spPr bwMode="auto">
          <a:xfrm>
            <a:off x="9595164" y="1887309"/>
            <a:ext cx="650103" cy="62739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Image result for bird silhouette">
            <a:extLst>
              <a:ext uri="{FF2B5EF4-FFF2-40B4-BE49-F238E27FC236}">
                <a16:creationId xmlns:a16="http://schemas.microsoft.com/office/drawing/2014/main" id="{4FA8930A-BF7A-4E46-8923-E675757FAFA3}"/>
              </a:ext>
            </a:extLst>
          </p:cNvPr>
          <p:cNvPicPr>
            <a:picLocks noChangeAspect="1" noChangeArrowheads="1"/>
          </p:cNvPicPr>
          <p:nvPr/>
        </p:nvPicPr>
        <p:blipFill rotWithShape="1">
          <a:blip r:embed="rId9" cstate="print">
            <a:lum bright="70000" contrast="-70000"/>
            <a:extLst>
              <a:ext uri="{28A0092B-C50C-407E-A947-70E740481C1C}">
                <a14:useLocalDpi xmlns:a14="http://schemas.microsoft.com/office/drawing/2010/main" val="0"/>
              </a:ext>
            </a:extLst>
          </a:blip>
          <a:srcRect l="51158" t="13283" r="26487" b="54311"/>
          <a:stretch/>
        </p:blipFill>
        <p:spPr bwMode="auto">
          <a:xfrm>
            <a:off x="10601496" y="1776176"/>
            <a:ext cx="368990" cy="458585"/>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8" descr="Image result for bird silhouette">
            <a:extLst>
              <a:ext uri="{FF2B5EF4-FFF2-40B4-BE49-F238E27FC236}">
                <a16:creationId xmlns:a16="http://schemas.microsoft.com/office/drawing/2014/main" id="{1A75381B-411D-4A2C-AFCC-551EBCB68158}"/>
              </a:ext>
            </a:extLst>
          </p:cNvPr>
          <p:cNvPicPr>
            <a:picLocks noChangeAspect="1" noChangeArrowheads="1"/>
          </p:cNvPicPr>
          <p:nvPr/>
        </p:nvPicPr>
        <p:blipFill rotWithShape="1">
          <a:blip r:embed="rId10" cstate="print">
            <a:lum bright="70000" contrast="-70000"/>
            <a:extLst>
              <a:ext uri="{28A0092B-C50C-407E-A947-70E740481C1C}">
                <a14:useLocalDpi xmlns:a14="http://schemas.microsoft.com/office/drawing/2010/main" val="0"/>
              </a:ext>
            </a:extLst>
          </a:blip>
          <a:srcRect l="6232" t="10056"/>
          <a:stretch/>
        </p:blipFill>
        <p:spPr bwMode="auto">
          <a:xfrm>
            <a:off x="541917" y="1070199"/>
            <a:ext cx="1699633" cy="130340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Image result for bird silhouette">
            <a:extLst>
              <a:ext uri="{FF2B5EF4-FFF2-40B4-BE49-F238E27FC236}">
                <a16:creationId xmlns:a16="http://schemas.microsoft.com/office/drawing/2014/main" id="{87BDD41A-5343-4BD7-A1CF-5753A19E9918}"/>
              </a:ext>
            </a:extLst>
          </p:cNvPr>
          <p:cNvPicPr>
            <a:picLocks noChangeAspect="1" noChangeArrowheads="1"/>
          </p:cNvPicPr>
          <p:nvPr/>
        </p:nvPicPr>
        <p:blipFill rotWithShape="1">
          <a:blip r:embed="rId11" cstate="print">
            <a:lum bright="70000" contrast="-70000"/>
            <a:extLst>
              <a:ext uri="{28A0092B-C50C-407E-A947-70E740481C1C}">
                <a14:useLocalDpi xmlns:a14="http://schemas.microsoft.com/office/drawing/2010/main" val="0"/>
              </a:ext>
            </a:extLst>
          </a:blip>
          <a:srcRect l="74568" t="49077" b="11314"/>
          <a:stretch/>
        </p:blipFill>
        <p:spPr bwMode="auto">
          <a:xfrm>
            <a:off x="1687935" y="2082645"/>
            <a:ext cx="596296" cy="650083"/>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Image result for bird silhouette">
            <a:extLst>
              <a:ext uri="{FF2B5EF4-FFF2-40B4-BE49-F238E27FC236}">
                <a16:creationId xmlns:a16="http://schemas.microsoft.com/office/drawing/2014/main" id="{9EAB1B8C-43BA-432D-BB7D-193A233AB26D}"/>
              </a:ext>
            </a:extLst>
          </p:cNvPr>
          <p:cNvPicPr>
            <a:picLocks noChangeAspect="1" noChangeArrowheads="1"/>
          </p:cNvPicPr>
          <p:nvPr/>
        </p:nvPicPr>
        <p:blipFill rotWithShape="1">
          <a:blip r:embed="rId12" cstate="print">
            <a:lum bright="70000" contrast="-70000"/>
            <a:extLst>
              <a:ext uri="{28A0092B-C50C-407E-A947-70E740481C1C}">
                <a14:useLocalDpi xmlns:a14="http://schemas.microsoft.com/office/drawing/2010/main" val="0"/>
              </a:ext>
            </a:extLst>
          </a:blip>
          <a:srcRect l="43172" t="56827" r="24610" b="13184"/>
          <a:stretch/>
        </p:blipFill>
        <p:spPr bwMode="auto">
          <a:xfrm>
            <a:off x="10448848" y="971049"/>
            <a:ext cx="1103802" cy="71922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descr="Image result for person silhouette">
            <a:extLst>
              <a:ext uri="{FF2B5EF4-FFF2-40B4-BE49-F238E27FC236}">
                <a16:creationId xmlns:a16="http://schemas.microsoft.com/office/drawing/2014/main" id="{8CFEF48E-F2C4-4671-913A-240D096AFFBB}"/>
              </a:ext>
            </a:extLst>
          </p:cNvPr>
          <p:cNvPicPr>
            <a:picLocks noChangeAspect="1" noChangeArrowheads="1"/>
          </p:cNvPicPr>
          <p:nvPr/>
        </p:nvPicPr>
        <p:blipFill rotWithShape="1">
          <a:blip r:embed="rId13" cstate="print">
            <a:lum bright="70000" contrast="-70000"/>
            <a:extLst>
              <a:ext uri="{28A0092B-C50C-407E-A947-70E740481C1C}">
                <a14:useLocalDpi xmlns:a14="http://schemas.microsoft.com/office/drawing/2010/main" val="0"/>
              </a:ext>
            </a:extLst>
          </a:blip>
          <a:srcRect l="20124" r="22743"/>
          <a:stretch/>
        </p:blipFill>
        <p:spPr bwMode="auto">
          <a:xfrm>
            <a:off x="2560330" y="4106156"/>
            <a:ext cx="1666422" cy="1643249"/>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6" descr="Related image">
            <a:extLst>
              <a:ext uri="{FF2B5EF4-FFF2-40B4-BE49-F238E27FC236}">
                <a16:creationId xmlns:a16="http://schemas.microsoft.com/office/drawing/2014/main" id="{B8B2AA60-7E5E-41A6-8B41-50914CC89143}"/>
              </a:ext>
            </a:extLst>
          </p:cNvPr>
          <p:cNvPicPr>
            <a:picLocks noChangeAspect="1" noChangeArrowheads="1"/>
          </p:cNvPicPr>
          <p:nvPr/>
        </p:nvPicPr>
        <p:blipFill>
          <a:blip r:embed="rId14">
            <a:lum bright="70000" contrast="-70000"/>
            <a:extLst>
              <a:ext uri="{28A0092B-C50C-407E-A947-70E740481C1C}">
                <a14:useLocalDpi xmlns:a14="http://schemas.microsoft.com/office/drawing/2010/main" val="0"/>
              </a:ext>
            </a:extLst>
          </a:blip>
          <a:srcRect/>
          <a:stretch>
            <a:fillRect/>
          </a:stretch>
        </p:blipFill>
        <p:spPr bwMode="auto">
          <a:xfrm>
            <a:off x="9217883" y="4218846"/>
            <a:ext cx="1550485" cy="155048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0" descr="Image result for cat silhouette">
            <a:extLst>
              <a:ext uri="{FF2B5EF4-FFF2-40B4-BE49-F238E27FC236}">
                <a16:creationId xmlns:a16="http://schemas.microsoft.com/office/drawing/2014/main" id="{211CCFBA-D551-4E7E-A625-FAA7168710BC}"/>
              </a:ext>
            </a:extLst>
          </p:cNvPr>
          <p:cNvPicPr>
            <a:picLocks noChangeAspect="1" noChangeArrowheads="1"/>
          </p:cNvPicPr>
          <p:nvPr/>
        </p:nvPicPr>
        <p:blipFill>
          <a:blip r:embed="rId15" cstate="print">
            <a:lum bright="70000" contrast="-70000"/>
            <a:extLst>
              <a:ext uri="{28A0092B-C50C-407E-A947-70E740481C1C}">
                <a14:useLocalDpi xmlns:a14="http://schemas.microsoft.com/office/drawing/2010/main" val="0"/>
              </a:ext>
            </a:extLst>
          </a:blip>
          <a:srcRect/>
          <a:stretch>
            <a:fillRect/>
          </a:stretch>
        </p:blipFill>
        <p:spPr bwMode="auto">
          <a:xfrm>
            <a:off x="9047056" y="5328860"/>
            <a:ext cx="389640" cy="38964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8" descr="Related image">
            <a:extLst>
              <a:ext uri="{FF2B5EF4-FFF2-40B4-BE49-F238E27FC236}">
                <a16:creationId xmlns:a16="http://schemas.microsoft.com/office/drawing/2014/main" id="{9D616346-1312-4E80-9B10-9694A404D471}"/>
              </a:ext>
            </a:extLst>
          </p:cNvPr>
          <p:cNvPicPr>
            <a:picLocks noChangeAspect="1" noChangeArrowheads="1"/>
          </p:cNvPicPr>
          <p:nvPr/>
        </p:nvPicPr>
        <p:blipFill rotWithShape="1">
          <a:blip r:embed="rId16" cstate="print">
            <a:lum bright="70000" contrast="-70000"/>
            <a:extLst>
              <a:ext uri="{28A0092B-C50C-407E-A947-70E740481C1C}">
                <a14:useLocalDpi xmlns:a14="http://schemas.microsoft.com/office/drawing/2010/main" val="0"/>
              </a:ext>
            </a:extLst>
          </a:blip>
          <a:srcRect t="20792" r="62632" b="26643"/>
          <a:stretch/>
        </p:blipFill>
        <p:spPr bwMode="auto">
          <a:xfrm>
            <a:off x="8311856" y="4879269"/>
            <a:ext cx="793055" cy="870136"/>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4" descr="Image result for person silhouette">
            <a:extLst>
              <a:ext uri="{FF2B5EF4-FFF2-40B4-BE49-F238E27FC236}">
                <a16:creationId xmlns:a16="http://schemas.microsoft.com/office/drawing/2014/main" id="{DCD37D52-C647-4E8F-A59C-F551C20A069A}"/>
              </a:ext>
            </a:extLst>
          </p:cNvPr>
          <p:cNvPicPr>
            <a:picLocks noChangeAspect="1" noChangeArrowheads="1"/>
          </p:cNvPicPr>
          <p:nvPr/>
        </p:nvPicPr>
        <p:blipFill rotWithShape="1">
          <a:blip r:embed="rId13" cstate="print">
            <a:lum bright="70000" contrast="-70000"/>
            <a:extLst>
              <a:ext uri="{28A0092B-C50C-407E-A947-70E740481C1C}">
                <a14:useLocalDpi xmlns:a14="http://schemas.microsoft.com/office/drawing/2010/main" val="0"/>
              </a:ext>
            </a:extLst>
          </a:blip>
          <a:srcRect l="76591" r="915"/>
          <a:stretch/>
        </p:blipFill>
        <p:spPr bwMode="auto">
          <a:xfrm>
            <a:off x="10615411" y="4049551"/>
            <a:ext cx="674287" cy="1688811"/>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descr="Image result for rancher silhouette">
            <a:extLst>
              <a:ext uri="{FF2B5EF4-FFF2-40B4-BE49-F238E27FC236}">
                <a16:creationId xmlns:a16="http://schemas.microsoft.com/office/drawing/2014/main" id="{A5A05DE9-7493-4502-8BDC-7DE1A91FF743}"/>
              </a:ext>
            </a:extLst>
          </p:cNvPr>
          <p:cNvPicPr>
            <a:picLocks noChangeAspect="1" noChangeArrowheads="1"/>
          </p:cNvPicPr>
          <p:nvPr/>
        </p:nvPicPr>
        <p:blipFill>
          <a:blip r:embed="rId17" cstate="print">
            <a:lum bright="70000" contrast="-70000"/>
            <a:extLst>
              <a:ext uri="{28A0092B-C50C-407E-A947-70E740481C1C}">
                <a14:useLocalDpi xmlns:a14="http://schemas.microsoft.com/office/drawing/2010/main" val="0"/>
              </a:ext>
            </a:extLst>
          </a:blip>
          <a:srcRect/>
          <a:stretch>
            <a:fillRect/>
          </a:stretch>
        </p:blipFill>
        <p:spPr bwMode="auto">
          <a:xfrm>
            <a:off x="747046" y="4045799"/>
            <a:ext cx="1636977" cy="1666939"/>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8" descr="Related image">
            <a:extLst>
              <a:ext uri="{FF2B5EF4-FFF2-40B4-BE49-F238E27FC236}">
                <a16:creationId xmlns:a16="http://schemas.microsoft.com/office/drawing/2014/main" id="{F877A88D-4BC3-435E-B70D-C1CF7D570388}"/>
              </a:ext>
            </a:extLst>
          </p:cNvPr>
          <p:cNvPicPr>
            <a:picLocks noChangeAspect="1" noChangeArrowheads="1"/>
          </p:cNvPicPr>
          <p:nvPr/>
        </p:nvPicPr>
        <p:blipFill>
          <a:blip r:embed="rId18" cstate="print">
            <a:lum bright="70000" contrast="-70000"/>
            <a:extLst>
              <a:ext uri="{28A0092B-C50C-407E-A947-70E740481C1C}">
                <a14:useLocalDpi xmlns:a14="http://schemas.microsoft.com/office/drawing/2010/main" val="0"/>
              </a:ext>
            </a:extLst>
          </a:blip>
          <a:srcRect/>
          <a:stretch>
            <a:fillRect/>
          </a:stretch>
        </p:blipFill>
        <p:spPr bwMode="auto">
          <a:xfrm>
            <a:off x="5697651" y="4236682"/>
            <a:ext cx="2049332" cy="1450543"/>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0" descr="Related image">
            <a:extLst>
              <a:ext uri="{FF2B5EF4-FFF2-40B4-BE49-F238E27FC236}">
                <a16:creationId xmlns:a16="http://schemas.microsoft.com/office/drawing/2014/main" id="{CC999781-6CFD-49F8-A1F9-84C8E1BCAEA9}"/>
              </a:ext>
            </a:extLst>
          </p:cNvPr>
          <p:cNvPicPr>
            <a:picLocks noChangeAspect="1" noChangeArrowheads="1"/>
          </p:cNvPicPr>
          <p:nvPr/>
        </p:nvPicPr>
        <p:blipFill>
          <a:blip r:embed="rId19" cstate="print">
            <a:lum bright="70000" contrast="-70000"/>
            <a:extLst>
              <a:ext uri="{28A0092B-C50C-407E-A947-70E740481C1C}">
                <a14:useLocalDpi xmlns:a14="http://schemas.microsoft.com/office/drawing/2010/main" val="0"/>
              </a:ext>
            </a:extLst>
          </a:blip>
          <a:srcRect/>
          <a:stretch>
            <a:fillRect/>
          </a:stretch>
        </p:blipFill>
        <p:spPr bwMode="auto">
          <a:xfrm>
            <a:off x="4573884" y="4522567"/>
            <a:ext cx="558894" cy="1193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88402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7592" y="5994870"/>
            <a:ext cx="1295401" cy="728123"/>
          </a:xfrm>
          <a:prstGeom prst="rect">
            <a:avLst/>
          </a:prstGeom>
        </p:spPr>
      </p:pic>
      <p:grpSp>
        <p:nvGrpSpPr>
          <p:cNvPr id="5" name="Group 4"/>
          <p:cNvGrpSpPr/>
          <p:nvPr/>
        </p:nvGrpSpPr>
        <p:grpSpPr>
          <a:xfrm>
            <a:off x="10105908" y="48726"/>
            <a:ext cx="1998329" cy="1193584"/>
            <a:chOff x="9824943" y="49290"/>
            <a:chExt cx="2332703" cy="1492429"/>
          </a:xfrm>
        </p:grpSpPr>
        <p:grpSp>
          <p:nvGrpSpPr>
            <p:cNvPr id="6" name="Group 5"/>
            <p:cNvGrpSpPr/>
            <p:nvPr/>
          </p:nvGrpSpPr>
          <p:grpSpPr>
            <a:xfrm>
              <a:off x="10834199" y="581992"/>
              <a:ext cx="990371" cy="653140"/>
              <a:chOff x="2994199" y="3689597"/>
              <a:chExt cx="1192406" cy="828000"/>
            </a:xfrm>
          </p:grpSpPr>
          <p:grpSp>
            <p:nvGrpSpPr>
              <p:cNvPr id="10" name="Group 9"/>
              <p:cNvGrpSpPr/>
              <p:nvPr/>
            </p:nvGrpSpPr>
            <p:grpSpPr>
              <a:xfrm>
                <a:off x="2994199" y="3689597"/>
                <a:ext cx="1192406" cy="687222"/>
                <a:chOff x="3965705" y="4010016"/>
                <a:chExt cx="1192406" cy="687222"/>
              </a:xfrm>
            </p:grpSpPr>
            <p:pic>
              <p:nvPicPr>
                <p:cNvPr id="12" name="Picture 2" descr="Image result for bird silhouette"/>
                <p:cNvPicPr>
                  <a:picLocks noChangeAspect="1" noChangeArrowheads="1"/>
                </p:cNvPicPr>
                <p:nvPr/>
              </p:nvPicPr>
              <p:blipFill rotWithShape="1">
                <a:blip r:embed="rId4" cstate="print">
                  <a:lum bright="70000" contrast="-70000"/>
                  <a:extLst>
                    <a:ext uri="{28A0092B-C50C-407E-A947-70E740481C1C}">
                      <a14:useLocalDpi xmlns:a14="http://schemas.microsoft.com/office/drawing/2010/main" val="0"/>
                    </a:ext>
                  </a:extLst>
                </a:blip>
                <a:srcRect l="74568" t="12915" b="56793"/>
                <a:stretch/>
              </p:blipFill>
              <p:spPr bwMode="auto">
                <a:xfrm>
                  <a:off x="4508824" y="4010016"/>
                  <a:ext cx="649287" cy="54134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mage result for bird silhouette"/>
                <p:cNvPicPr>
                  <a:picLocks noChangeAspect="1" noChangeArrowheads="1"/>
                </p:cNvPicPr>
                <p:nvPr/>
              </p:nvPicPr>
              <p:blipFill rotWithShape="1">
                <a:blip r:embed="rId5" cstate="print">
                  <a:lum bright="70000" contrast="-70000"/>
                  <a:extLst>
                    <a:ext uri="{28A0092B-C50C-407E-A947-70E740481C1C}">
                      <a14:useLocalDpi xmlns:a14="http://schemas.microsoft.com/office/drawing/2010/main" val="0"/>
                    </a:ext>
                  </a:extLst>
                </a:blip>
                <a:srcRect l="74568" t="12915" b="56793"/>
                <a:stretch/>
              </p:blipFill>
              <p:spPr bwMode="auto">
                <a:xfrm flipH="1">
                  <a:off x="3965705" y="4246851"/>
                  <a:ext cx="409107" cy="450387"/>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descr="Image result for bird silhouette"/>
              <p:cNvPicPr>
                <a:picLocks noChangeAspect="1" noChangeArrowheads="1"/>
              </p:cNvPicPr>
              <p:nvPr/>
            </p:nvPicPr>
            <p:blipFill rotWithShape="1">
              <a:blip r:embed="rId6" cstate="print">
                <a:lum bright="70000" contrast="-70000"/>
                <a:extLst>
                  <a:ext uri="{28A0092B-C50C-407E-A947-70E740481C1C}">
                    <a14:useLocalDpi xmlns:a14="http://schemas.microsoft.com/office/drawing/2010/main" val="0"/>
                  </a:ext>
                </a:extLst>
              </a:blip>
              <a:srcRect l="74568" t="12915" b="56793"/>
              <a:stretch/>
            </p:blipFill>
            <p:spPr bwMode="auto">
              <a:xfrm>
                <a:off x="3513158" y="4182659"/>
                <a:ext cx="401720" cy="334938"/>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2" descr="Image result for bird silhouette"/>
            <p:cNvPicPr>
              <a:picLocks noChangeAspect="1" noChangeArrowheads="1"/>
            </p:cNvPicPr>
            <p:nvPr/>
          </p:nvPicPr>
          <p:blipFill rotWithShape="1">
            <a:blip r:embed="rId7" cstate="print">
              <a:lum bright="70000" contrast="-70000"/>
              <a:extLst>
                <a:ext uri="{28A0092B-C50C-407E-A947-70E740481C1C}">
                  <a14:useLocalDpi xmlns:a14="http://schemas.microsoft.com/office/drawing/2010/main" val="0"/>
                </a:ext>
              </a:extLst>
            </a:blip>
            <a:srcRect l="43172" t="56827" r="24610" b="13184"/>
            <a:stretch/>
          </p:blipFill>
          <p:spPr bwMode="auto">
            <a:xfrm>
              <a:off x="11317801" y="49290"/>
              <a:ext cx="839845" cy="5472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Image result for bird silhouette"/>
            <p:cNvPicPr>
              <a:picLocks noChangeAspect="1" noChangeArrowheads="1"/>
            </p:cNvPicPr>
            <p:nvPr/>
          </p:nvPicPr>
          <p:blipFill rotWithShape="1">
            <a:blip r:embed="rId8" cstate="print">
              <a:lum bright="70000" contrast="-70000"/>
              <a:extLst>
                <a:ext uri="{BEBA8EAE-BF5A-486C-A8C5-ECC9F3942E4B}">
                  <a14:imgProps xmlns:a14="http://schemas.microsoft.com/office/drawing/2010/main">
                    <a14:imgLayer r:embed="rId9">
                      <a14:imgEffect>
                        <a14:backgroundRemoval t="19050" b="91006" l="15609" r="90623"/>
                      </a14:imgEffect>
                    </a14:imgLayer>
                  </a14:imgProps>
                </a:ext>
                <a:ext uri="{28A0092B-C50C-407E-A947-70E740481C1C}">
                  <a14:useLocalDpi xmlns:a14="http://schemas.microsoft.com/office/drawing/2010/main" val="0"/>
                </a:ext>
              </a:extLst>
            </a:blip>
            <a:srcRect l="29103" t="33148"/>
            <a:stretch/>
          </p:blipFill>
          <p:spPr bwMode="auto">
            <a:xfrm>
              <a:off x="9824943" y="230020"/>
              <a:ext cx="1285063" cy="9687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bird silhouette"/>
            <p:cNvPicPr>
              <a:picLocks noChangeAspect="1" noChangeArrowheads="1"/>
            </p:cNvPicPr>
            <p:nvPr/>
          </p:nvPicPr>
          <p:blipFill rotWithShape="1">
            <a:blip r:embed="rId10" cstate="print">
              <a:lum bright="70000" contrast="-70000"/>
              <a:extLst>
                <a:ext uri="{28A0092B-C50C-407E-A947-70E740481C1C}">
                  <a14:useLocalDpi xmlns:a14="http://schemas.microsoft.com/office/drawing/2010/main" val="0"/>
                </a:ext>
              </a:extLst>
            </a:blip>
            <a:srcRect l="51158" t="13283" r="26487" b="54311"/>
            <a:stretch/>
          </p:blipFill>
          <p:spPr bwMode="auto">
            <a:xfrm>
              <a:off x="11740080" y="1083134"/>
              <a:ext cx="368990" cy="458585"/>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Rectangle 14">
            <a:extLst>
              <a:ext uri="{FF2B5EF4-FFF2-40B4-BE49-F238E27FC236}">
                <a16:creationId xmlns:a16="http://schemas.microsoft.com/office/drawing/2014/main" id="{1D736FA2-1B14-40DB-9CCB-A651EE9B7236}"/>
              </a:ext>
            </a:extLst>
          </p:cNvPr>
          <p:cNvSpPr/>
          <p:nvPr/>
        </p:nvSpPr>
        <p:spPr>
          <a:xfrm>
            <a:off x="139007" y="1128534"/>
            <a:ext cx="3722704" cy="400110"/>
          </a:xfrm>
          <a:prstGeom prst="rect">
            <a:avLst/>
          </a:prstGeom>
        </p:spPr>
        <p:txBody>
          <a:bodyPr wrap="square">
            <a:spAutoFit/>
          </a:bodyPr>
          <a:lstStyle/>
          <a:p>
            <a:r>
              <a:rPr lang="en-US" sz="2000" i="1" dirty="0">
                <a:solidFill>
                  <a:srgbClr val="69AED0"/>
                </a:solidFill>
              </a:rPr>
              <a:t>Terry Rich, dissertation research</a:t>
            </a:r>
          </a:p>
        </p:txBody>
      </p:sp>
      <p:sp>
        <p:nvSpPr>
          <p:cNvPr id="16" name="Rectangle 15">
            <a:extLst>
              <a:ext uri="{FF2B5EF4-FFF2-40B4-BE49-F238E27FC236}">
                <a16:creationId xmlns:a16="http://schemas.microsoft.com/office/drawing/2014/main" id="{DFD89438-179D-4A2C-B971-E212DF20822B}"/>
              </a:ext>
            </a:extLst>
          </p:cNvPr>
          <p:cNvSpPr/>
          <p:nvPr/>
        </p:nvSpPr>
        <p:spPr>
          <a:xfrm>
            <a:off x="2654423" y="1644168"/>
            <a:ext cx="8994902" cy="707886"/>
          </a:xfrm>
          <a:prstGeom prst="rect">
            <a:avLst/>
          </a:prstGeom>
        </p:spPr>
        <p:txBody>
          <a:bodyPr wrap="square">
            <a:spAutoFit/>
          </a:bodyPr>
          <a:lstStyle/>
          <a:p>
            <a:r>
              <a:rPr lang="en-US" sz="2000" b="1" dirty="0">
                <a:solidFill>
                  <a:srgbClr val="3853A3"/>
                </a:solidFill>
              </a:rPr>
              <a:t>Goal: </a:t>
            </a:r>
            <a:r>
              <a:rPr lang="en-US" sz="2000" dirty="0">
                <a:solidFill>
                  <a:srgbClr val="000000"/>
                </a:solidFill>
              </a:rPr>
              <a:t>Discover </a:t>
            </a:r>
            <a:r>
              <a:rPr lang="en-US" sz="2000" dirty="0"/>
              <a:t>how to </a:t>
            </a:r>
            <a:r>
              <a:rPr lang="en-US" sz="2000" b="1" dirty="0">
                <a:solidFill>
                  <a:srgbClr val="69AED0"/>
                </a:solidFill>
              </a:rPr>
              <a:t>engage birders in bird conservation</a:t>
            </a:r>
            <a:r>
              <a:rPr lang="en-US" sz="2000" dirty="0">
                <a:solidFill>
                  <a:srgbClr val="000000"/>
                </a:solidFill>
              </a:rPr>
              <a:t>; identify values, interests, and skills that predict conservation actions</a:t>
            </a:r>
          </a:p>
        </p:txBody>
      </p:sp>
      <p:sp>
        <p:nvSpPr>
          <p:cNvPr id="17" name="Rectangle 16">
            <a:extLst>
              <a:ext uri="{FF2B5EF4-FFF2-40B4-BE49-F238E27FC236}">
                <a16:creationId xmlns:a16="http://schemas.microsoft.com/office/drawing/2014/main" id="{010A0B53-ED45-49A4-A6DB-C981D44AC433}"/>
              </a:ext>
            </a:extLst>
          </p:cNvPr>
          <p:cNvSpPr/>
          <p:nvPr/>
        </p:nvSpPr>
        <p:spPr>
          <a:xfrm>
            <a:off x="2654423" y="3254455"/>
            <a:ext cx="9286043" cy="3554819"/>
          </a:xfrm>
          <a:prstGeom prst="rect">
            <a:avLst/>
          </a:prstGeom>
        </p:spPr>
        <p:txBody>
          <a:bodyPr wrap="square">
            <a:spAutoFit/>
          </a:bodyPr>
          <a:lstStyle/>
          <a:p>
            <a:r>
              <a:rPr lang="en-US" sz="2000" b="1" dirty="0">
                <a:solidFill>
                  <a:srgbClr val="3853A3"/>
                </a:solidFill>
              </a:rPr>
              <a:t>Selected results:</a:t>
            </a:r>
          </a:p>
          <a:p>
            <a:r>
              <a:rPr lang="en-US" sz="2000" dirty="0">
                <a:solidFill>
                  <a:srgbClr val="000000"/>
                </a:solidFill>
              </a:rPr>
              <a:t>60-70% of respondents had </a:t>
            </a:r>
            <a:r>
              <a:rPr lang="en-US" sz="2000" b="1" i="1" dirty="0">
                <a:solidFill>
                  <a:srgbClr val="69AED0"/>
                </a:solidFill>
              </a:rPr>
              <a:t>some level of familiarity </a:t>
            </a:r>
            <a:r>
              <a:rPr lang="en-US" sz="2000" dirty="0">
                <a:solidFill>
                  <a:srgbClr val="000000"/>
                </a:solidFill>
              </a:rPr>
              <a:t>with NABCI, PIF, State of the Birds, and other national-level initiatives</a:t>
            </a:r>
          </a:p>
          <a:p>
            <a:pPr>
              <a:spcBef>
                <a:spcPts val="600"/>
              </a:spcBef>
            </a:pPr>
            <a:r>
              <a:rPr lang="en-US" sz="2000" b="1" i="1" dirty="0">
                <a:solidFill>
                  <a:srgbClr val="69AED0"/>
                </a:solidFill>
              </a:rPr>
              <a:t>Websites</a:t>
            </a:r>
            <a:r>
              <a:rPr lang="en-US" sz="2000" dirty="0">
                <a:solidFill>
                  <a:srgbClr val="000000"/>
                </a:solidFill>
              </a:rPr>
              <a:t> were the most important source of information for 64% of respondents</a:t>
            </a:r>
          </a:p>
          <a:p>
            <a:pPr>
              <a:spcBef>
                <a:spcPts val="600"/>
              </a:spcBef>
            </a:pPr>
            <a:r>
              <a:rPr lang="en-US" sz="2000" b="1" i="1" dirty="0">
                <a:solidFill>
                  <a:srgbClr val="69AED0"/>
                </a:solidFill>
              </a:rPr>
              <a:t>Bird conservation organizations </a:t>
            </a:r>
            <a:r>
              <a:rPr lang="en-US" sz="2000" dirty="0">
                <a:solidFill>
                  <a:srgbClr val="000000"/>
                </a:solidFill>
              </a:rPr>
              <a:t>were the first choice for information for 90% of respondents; state wildlife agencies and US FWS were a distant 2</a:t>
            </a:r>
            <a:r>
              <a:rPr lang="en-US" sz="2000" baseline="30000" dirty="0">
                <a:solidFill>
                  <a:srgbClr val="000000"/>
                </a:solidFill>
              </a:rPr>
              <a:t>nd</a:t>
            </a:r>
            <a:r>
              <a:rPr lang="en-US" sz="2000" dirty="0">
                <a:solidFill>
                  <a:srgbClr val="000000"/>
                </a:solidFill>
              </a:rPr>
              <a:t> and 3</a:t>
            </a:r>
            <a:r>
              <a:rPr lang="en-US" sz="2000" baseline="30000" dirty="0">
                <a:solidFill>
                  <a:srgbClr val="000000"/>
                </a:solidFill>
              </a:rPr>
              <a:t>rd</a:t>
            </a:r>
            <a:r>
              <a:rPr lang="en-US" sz="2000" dirty="0">
                <a:solidFill>
                  <a:srgbClr val="000000"/>
                </a:solidFill>
              </a:rPr>
              <a:t> </a:t>
            </a:r>
          </a:p>
          <a:p>
            <a:pPr>
              <a:spcBef>
                <a:spcPts val="600"/>
              </a:spcBef>
            </a:pPr>
            <a:r>
              <a:rPr lang="en-US" sz="2000" b="1" i="1" dirty="0">
                <a:solidFill>
                  <a:srgbClr val="69AED0"/>
                </a:solidFill>
              </a:rPr>
              <a:t>All threats to birds</a:t>
            </a:r>
            <a:r>
              <a:rPr lang="en-US" sz="2000" dirty="0">
                <a:solidFill>
                  <a:srgbClr val="69AED0"/>
                </a:solidFill>
              </a:rPr>
              <a:t> </a:t>
            </a:r>
            <a:r>
              <a:rPr lang="en-US" sz="2000" dirty="0">
                <a:solidFill>
                  <a:srgbClr val="000000"/>
                </a:solidFill>
              </a:rPr>
              <a:t>(cats, collisions, illegal shooting, etc.) were ranked as extremely important</a:t>
            </a:r>
          </a:p>
          <a:p>
            <a:pPr>
              <a:spcBef>
                <a:spcPts val="600"/>
              </a:spcBef>
            </a:pPr>
            <a:r>
              <a:rPr lang="en-US" sz="2000" dirty="0">
                <a:solidFill>
                  <a:srgbClr val="000000"/>
                </a:solidFill>
              </a:rPr>
              <a:t>Among 18 conservation actions, </a:t>
            </a:r>
            <a:r>
              <a:rPr lang="en-US" sz="2000" b="1" i="1" dirty="0">
                <a:solidFill>
                  <a:srgbClr val="69AED0"/>
                </a:solidFill>
              </a:rPr>
              <a:t>making individual property more desirable </a:t>
            </a:r>
          </a:p>
          <a:p>
            <a:r>
              <a:rPr lang="en-US" sz="2000" b="1" i="1" dirty="0">
                <a:solidFill>
                  <a:srgbClr val="69AED0"/>
                </a:solidFill>
              </a:rPr>
              <a:t>for birds </a:t>
            </a:r>
            <a:r>
              <a:rPr lang="en-US" sz="2000" dirty="0">
                <a:solidFill>
                  <a:srgbClr val="000000"/>
                </a:solidFill>
              </a:rPr>
              <a:t>was most important (83%) </a:t>
            </a:r>
          </a:p>
        </p:txBody>
      </p:sp>
      <p:pic>
        <p:nvPicPr>
          <p:cNvPr id="1026" name="Picture 2" descr="Image result for person with binoculars">
            <a:extLst>
              <a:ext uri="{FF2B5EF4-FFF2-40B4-BE49-F238E27FC236}">
                <a16:creationId xmlns:a16="http://schemas.microsoft.com/office/drawing/2014/main" id="{E12B459E-D230-495B-AD38-FD1EED7914C2}"/>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3158" t="539" r="20366" b="-539"/>
          <a:stretch/>
        </p:blipFill>
        <p:spPr bwMode="auto">
          <a:xfrm>
            <a:off x="215864" y="1596244"/>
            <a:ext cx="2296517" cy="2299550"/>
          </a:xfrm>
          <a:prstGeom prst="ellipse">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planting flowers">
            <a:extLst>
              <a:ext uri="{FF2B5EF4-FFF2-40B4-BE49-F238E27FC236}">
                <a16:creationId xmlns:a16="http://schemas.microsoft.com/office/drawing/2014/main" id="{09704FE7-1323-4822-8989-8DD48FB76B8C}"/>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1251" r="17627"/>
          <a:stretch/>
        </p:blipFill>
        <p:spPr bwMode="auto">
          <a:xfrm>
            <a:off x="215863" y="4091893"/>
            <a:ext cx="2296517" cy="2249667"/>
          </a:xfrm>
          <a:prstGeom prst="ellipse">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B0CE8089-0B73-4D32-81D1-3670634FF209}"/>
              </a:ext>
            </a:extLst>
          </p:cNvPr>
          <p:cNvSpPr txBox="1"/>
          <p:nvPr/>
        </p:nvSpPr>
        <p:spPr>
          <a:xfrm>
            <a:off x="139007" y="140917"/>
            <a:ext cx="8994902" cy="1077218"/>
          </a:xfrm>
          <a:prstGeom prst="rect">
            <a:avLst/>
          </a:prstGeom>
          <a:noFill/>
        </p:spPr>
        <p:txBody>
          <a:bodyPr wrap="square" rtlCol="0">
            <a:spAutoFit/>
          </a:bodyPr>
          <a:lstStyle/>
          <a:p>
            <a:r>
              <a:rPr lang="en-US" sz="3200" b="1" dirty="0">
                <a:solidFill>
                  <a:srgbClr val="3853A3"/>
                </a:solidFill>
              </a:rPr>
              <a:t>Survey: Relationships between Birder Attributes and their Bird Conservation Actions</a:t>
            </a:r>
          </a:p>
        </p:txBody>
      </p:sp>
      <p:sp>
        <p:nvSpPr>
          <p:cNvPr id="18" name="Rectangle 17">
            <a:extLst>
              <a:ext uri="{FF2B5EF4-FFF2-40B4-BE49-F238E27FC236}">
                <a16:creationId xmlns:a16="http://schemas.microsoft.com/office/drawing/2014/main" id="{CE5A536D-1E29-487A-A21B-04ECCA648AB4}"/>
              </a:ext>
            </a:extLst>
          </p:cNvPr>
          <p:cNvSpPr/>
          <p:nvPr/>
        </p:nvSpPr>
        <p:spPr>
          <a:xfrm>
            <a:off x="2654423" y="2444622"/>
            <a:ext cx="8971145" cy="707886"/>
          </a:xfrm>
          <a:prstGeom prst="rect">
            <a:avLst/>
          </a:prstGeom>
        </p:spPr>
        <p:txBody>
          <a:bodyPr wrap="square">
            <a:spAutoFit/>
          </a:bodyPr>
          <a:lstStyle/>
          <a:p>
            <a:pPr>
              <a:spcBef>
                <a:spcPts val="1200"/>
              </a:spcBef>
            </a:pPr>
            <a:r>
              <a:rPr lang="en-US" sz="2000" b="1" dirty="0">
                <a:solidFill>
                  <a:srgbClr val="3853A3"/>
                </a:solidFill>
              </a:rPr>
              <a:t>Sample: </a:t>
            </a:r>
            <a:r>
              <a:rPr lang="en-US" sz="2000" b="1" dirty="0">
                <a:solidFill>
                  <a:srgbClr val="69AED0"/>
                </a:solidFill>
              </a:rPr>
              <a:t>5,502</a:t>
            </a:r>
            <a:r>
              <a:rPr lang="en-US" sz="2000" dirty="0">
                <a:solidFill>
                  <a:srgbClr val="000000"/>
                </a:solidFill>
              </a:rPr>
              <a:t> responses; individuals from all 50 states, 1,000+ from each AFWA region; broad spectrum of expertise levels</a:t>
            </a:r>
          </a:p>
        </p:txBody>
      </p:sp>
    </p:spTree>
    <p:extLst>
      <p:ext uri="{BB962C8B-B14F-4D97-AF65-F5344CB8AC3E}">
        <p14:creationId xmlns:p14="http://schemas.microsoft.com/office/powerpoint/2010/main" val="401763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fade">
                                      <p:cBhvr>
                                        <p:cTn id="12" dur="500"/>
                                        <p:tgtEl>
                                          <p:spTgt spid="17">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xEl>
                                              <p:pRg st="1" end="1"/>
                                            </p:txEl>
                                          </p:spTgt>
                                        </p:tgtEl>
                                        <p:attrNameLst>
                                          <p:attrName>style.visibility</p:attrName>
                                        </p:attrNameLst>
                                      </p:cBhvr>
                                      <p:to>
                                        <p:strVal val="visible"/>
                                      </p:to>
                                    </p:set>
                                    <p:animEffect transition="in" filter="fade">
                                      <p:cBhvr>
                                        <p:cTn id="15" dur="500"/>
                                        <p:tgtEl>
                                          <p:spTgt spid="1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xEl>
                                              <p:pRg st="2" end="2"/>
                                            </p:txEl>
                                          </p:spTgt>
                                        </p:tgtEl>
                                        <p:attrNameLst>
                                          <p:attrName>style.visibility</p:attrName>
                                        </p:attrNameLst>
                                      </p:cBhvr>
                                      <p:to>
                                        <p:strVal val="visible"/>
                                      </p:to>
                                    </p:set>
                                    <p:animEffect transition="in" filter="fade">
                                      <p:cBhvr>
                                        <p:cTn id="20" dur="500"/>
                                        <p:tgtEl>
                                          <p:spTgt spid="1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7">
                                            <p:txEl>
                                              <p:pRg st="3" end="3"/>
                                            </p:txEl>
                                          </p:spTgt>
                                        </p:tgtEl>
                                        <p:attrNameLst>
                                          <p:attrName>style.visibility</p:attrName>
                                        </p:attrNameLst>
                                      </p:cBhvr>
                                      <p:to>
                                        <p:strVal val="visible"/>
                                      </p:to>
                                    </p:set>
                                    <p:animEffect transition="in" filter="fade">
                                      <p:cBhvr>
                                        <p:cTn id="25" dur="500"/>
                                        <p:tgtEl>
                                          <p:spTgt spid="17">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7">
                                            <p:txEl>
                                              <p:pRg st="4" end="4"/>
                                            </p:txEl>
                                          </p:spTgt>
                                        </p:tgtEl>
                                        <p:attrNameLst>
                                          <p:attrName>style.visibility</p:attrName>
                                        </p:attrNameLst>
                                      </p:cBhvr>
                                      <p:to>
                                        <p:strVal val="visible"/>
                                      </p:to>
                                    </p:set>
                                    <p:animEffect transition="in" filter="fade">
                                      <p:cBhvr>
                                        <p:cTn id="30" dur="500"/>
                                        <p:tgtEl>
                                          <p:spTgt spid="17">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7">
                                            <p:txEl>
                                              <p:pRg st="5" end="5"/>
                                            </p:txEl>
                                          </p:spTgt>
                                        </p:tgtEl>
                                        <p:attrNameLst>
                                          <p:attrName>style.visibility</p:attrName>
                                        </p:attrNameLst>
                                      </p:cBhvr>
                                      <p:to>
                                        <p:strVal val="visible"/>
                                      </p:to>
                                    </p:set>
                                    <p:animEffect transition="in" filter="fade">
                                      <p:cBhvr>
                                        <p:cTn id="35" dur="500"/>
                                        <p:tgtEl>
                                          <p:spTgt spid="17">
                                            <p:txEl>
                                              <p:pRg st="5" end="5"/>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17">
                                            <p:txEl>
                                              <p:pRg st="6" end="6"/>
                                            </p:txEl>
                                          </p:spTgt>
                                        </p:tgtEl>
                                        <p:attrNameLst>
                                          <p:attrName>style.visibility</p:attrName>
                                        </p:attrNameLst>
                                      </p:cBhvr>
                                      <p:to>
                                        <p:strVal val="visible"/>
                                      </p:to>
                                    </p:set>
                                    <p:animEffect transition="in" filter="fade">
                                      <p:cBhvr>
                                        <p:cTn id="38" dur="500"/>
                                        <p:tgtEl>
                                          <p:spTgt spid="1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2BB25F-677B-42A5-AA39-222181CB7DA6}"/>
              </a:ext>
            </a:extLst>
          </p:cNvPr>
          <p:cNvPicPr>
            <a:picLocks noChangeAspect="1"/>
          </p:cNvPicPr>
          <p:nvPr/>
        </p:nvPicPr>
        <p:blipFill rotWithShape="1">
          <a:blip r:embed="rId2">
            <a:extLst>
              <a:ext uri="{28A0092B-C50C-407E-A947-70E740481C1C}">
                <a14:useLocalDpi xmlns:a14="http://schemas.microsoft.com/office/drawing/2010/main" val="0"/>
              </a:ext>
            </a:extLst>
          </a:blip>
          <a:srcRect t="25000"/>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5720B1C4-3E5F-4EB7-829A-F23FF1D5BA50}"/>
              </a:ext>
            </a:extLst>
          </p:cNvPr>
          <p:cNvSpPr/>
          <p:nvPr/>
        </p:nvSpPr>
        <p:spPr>
          <a:xfrm>
            <a:off x="178490" y="5376963"/>
            <a:ext cx="9709221" cy="1200329"/>
          </a:xfrm>
          <a:prstGeom prst="rect">
            <a:avLst/>
          </a:prstGeom>
        </p:spPr>
        <p:txBody>
          <a:bodyPr wrap="square">
            <a:spAutoFit/>
          </a:bodyPr>
          <a:lstStyle/>
          <a:p>
            <a:r>
              <a:rPr lang="en-US" sz="3600" i="1" dirty="0">
                <a:solidFill>
                  <a:schemeClr val="bg1"/>
                </a:solidFill>
                <a:latin typeface="Calibri" panose="020F0502020204030204" pitchFamily="34" charset="0"/>
              </a:rPr>
              <a:t>Combatting Cheatgrass on Wyoming’s Private Ranchlands Benefits Sagebrush Birds</a:t>
            </a:r>
            <a:endParaRPr lang="en-US" sz="3600" i="1" dirty="0">
              <a:solidFill>
                <a:schemeClr val="bg1"/>
              </a:solidFill>
            </a:endParaRPr>
          </a:p>
        </p:txBody>
      </p:sp>
    </p:spTree>
    <p:extLst>
      <p:ext uri="{BB962C8B-B14F-4D97-AF65-F5344CB8AC3E}">
        <p14:creationId xmlns:p14="http://schemas.microsoft.com/office/powerpoint/2010/main" val="3246170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7592" y="5994870"/>
            <a:ext cx="1295401" cy="728123"/>
          </a:xfrm>
          <a:prstGeom prst="rect">
            <a:avLst/>
          </a:prstGeom>
        </p:spPr>
      </p:pic>
      <p:grpSp>
        <p:nvGrpSpPr>
          <p:cNvPr id="5" name="Group 4"/>
          <p:cNvGrpSpPr/>
          <p:nvPr/>
        </p:nvGrpSpPr>
        <p:grpSpPr>
          <a:xfrm>
            <a:off x="10105908" y="48726"/>
            <a:ext cx="1998329" cy="1193584"/>
            <a:chOff x="9824943" y="49290"/>
            <a:chExt cx="2332703" cy="1492429"/>
          </a:xfrm>
        </p:grpSpPr>
        <p:grpSp>
          <p:nvGrpSpPr>
            <p:cNvPr id="6" name="Group 5"/>
            <p:cNvGrpSpPr/>
            <p:nvPr/>
          </p:nvGrpSpPr>
          <p:grpSpPr>
            <a:xfrm>
              <a:off x="10834199" y="581992"/>
              <a:ext cx="990371" cy="653140"/>
              <a:chOff x="2994199" y="3689597"/>
              <a:chExt cx="1192406" cy="828000"/>
            </a:xfrm>
          </p:grpSpPr>
          <p:grpSp>
            <p:nvGrpSpPr>
              <p:cNvPr id="10" name="Group 9"/>
              <p:cNvGrpSpPr/>
              <p:nvPr/>
            </p:nvGrpSpPr>
            <p:grpSpPr>
              <a:xfrm>
                <a:off x="2994199" y="3689597"/>
                <a:ext cx="1192406" cy="687222"/>
                <a:chOff x="3965705" y="4010016"/>
                <a:chExt cx="1192406" cy="687222"/>
              </a:xfrm>
            </p:grpSpPr>
            <p:pic>
              <p:nvPicPr>
                <p:cNvPr id="12" name="Picture 2" descr="Image result for bird silhouette"/>
                <p:cNvPicPr>
                  <a:picLocks noChangeAspect="1" noChangeArrowheads="1"/>
                </p:cNvPicPr>
                <p:nvPr/>
              </p:nvPicPr>
              <p:blipFill rotWithShape="1">
                <a:blip r:embed="rId4" cstate="print">
                  <a:lum bright="70000" contrast="-70000"/>
                  <a:extLst>
                    <a:ext uri="{28A0092B-C50C-407E-A947-70E740481C1C}">
                      <a14:useLocalDpi xmlns:a14="http://schemas.microsoft.com/office/drawing/2010/main" val="0"/>
                    </a:ext>
                  </a:extLst>
                </a:blip>
                <a:srcRect l="74568" t="12915" b="56793"/>
                <a:stretch/>
              </p:blipFill>
              <p:spPr bwMode="auto">
                <a:xfrm>
                  <a:off x="4508824" y="4010016"/>
                  <a:ext cx="649287" cy="54134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mage result for bird silhouette"/>
                <p:cNvPicPr>
                  <a:picLocks noChangeAspect="1" noChangeArrowheads="1"/>
                </p:cNvPicPr>
                <p:nvPr/>
              </p:nvPicPr>
              <p:blipFill rotWithShape="1">
                <a:blip r:embed="rId5" cstate="print">
                  <a:lum bright="70000" contrast="-70000"/>
                  <a:extLst>
                    <a:ext uri="{28A0092B-C50C-407E-A947-70E740481C1C}">
                      <a14:useLocalDpi xmlns:a14="http://schemas.microsoft.com/office/drawing/2010/main" val="0"/>
                    </a:ext>
                  </a:extLst>
                </a:blip>
                <a:srcRect l="74568" t="12915" b="56793"/>
                <a:stretch/>
              </p:blipFill>
              <p:spPr bwMode="auto">
                <a:xfrm flipH="1">
                  <a:off x="3965705" y="4246851"/>
                  <a:ext cx="409107" cy="450387"/>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descr="Image result for bird silhouette"/>
              <p:cNvPicPr>
                <a:picLocks noChangeAspect="1" noChangeArrowheads="1"/>
              </p:cNvPicPr>
              <p:nvPr/>
            </p:nvPicPr>
            <p:blipFill rotWithShape="1">
              <a:blip r:embed="rId6" cstate="print">
                <a:lum bright="70000" contrast="-70000"/>
                <a:extLst>
                  <a:ext uri="{28A0092B-C50C-407E-A947-70E740481C1C}">
                    <a14:useLocalDpi xmlns:a14="http://schemas.microsoft.com/office/drawing/2010/main" val="0"/>
                  </a:ext>
                </a:extLst>
              </a:blip>
              <a:srcRect l="74568" t="12915" b="56793"/>
              <a:stretch/>
            </p:blipFill>
            <p:spPr bwMode="auto">
              <a:xfrm>
                <a:off x="3513158" y="4182659"/>
                <a:ext cx="401720" cy="334938"/>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2" descr="Image result for bird silhouette"/>
            <p:cNvPicPr>
              <a:picLocks noChangeAspect="1" noChangeArrowheads="1"/>
            </p:cNvPicPr>
            <p:nvPr/>
          </p:nvPicPr>
          <p:blipFill rotWithShape="1">
            <a:blip r:embed="rId7" cstate="print">
              <a:lum bright="70000" contrast="-70000"/>
              <a:extLst>
                <a:ext uri="{28A0092B-C50C-407E-A947-70E740481C1C}">
                  <a14:useLocalDpi xmlns:a14="http://schemas.microsoft.com/office/drawing/2010/main" val="0"/>
                </a:ext>
              </a:extLst>
            </a:blip>
            <a:srcRect l="43172" t="56827" r="24610" b="13184"/>
            <a:stretch/>
          </p:blipFill>
          <p:spPr bwMode="auto">
            <a:xfrm>
              <a:off x="11317801" y="49290"/>
              <a:ext cx="839845" cy="5472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Image result for bird silhouette"/>
            <p:cNvPicPr>
              <a:picLocks noChangeAspect="1" noChangeArrowheads="1"/>
            </p:cNvPicPr>
            <p:nvPr/>
          </p:nvPicPr>
          <p:blipFill rotWithShape="1">
            <a:blip r:embed="rId8" cstate="print">
              <a:lum bright="70000" contrast="-70000"/>
              <a:extLst>
                <a:ext uri="{BEBA8EAE-BF5A-486C-A8C5-ECC9F3942E4B}">
                  <a14:imgProps xmlns:a14="http://schemas.microsoft.com/office/drawing/2010/main">
                    <a14:imgLayer r:embed="rId9">
                      <a14:imgEffect>
                        <a14:backgroundRemoval t="19050" b="91006" l="15609" r="90623"/>
                      </a14:imgEffect>
                    </a14:imgLayer>
                  </a14:imgProps>
                </a:ext>
                <a:ext uri="{28A0092B-C50C-407E-A947-70E740481C1C}">
                  <a14:useLocalDpi xmlns:a14="http://schemas.microsoft.com/office/drawing/2010/main" val="0"/>
                </a:ext>
              </a:extLst>
            </a:blip>
            <a:srcRect l="29103" t="33148"/>
            <a:stretch/>
          </p:blipFill>
          <p:spPr bwMode="auto">
            <a:xfrm>
              <a:off x="9824943" y="230020"/>
              <a:ext cx="1285063" cy="9687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bird silhouette"/>
            <p:cNvPicPr>
              <a:picLocks noChangeAspect="1" noChangeArrowheads="1"/>
            </p:cNvPicPr>
            <p:nvPr/>
          </p:nvPicPr>
          <p:blipFill rotWithShape="1">
            <a:blip r:embed="rId10" cstate="print">
              <a:lum bright="70000" contrast="-70000"/>
              <a:extLst>
                <a:ext uri="{28A0092B-C50C-407E-A947-70E740481C1C}">
                  <a14:useLocalDpi xmlns:a14="http://schemas.microsoft.com/office/drawing/2010/main" val="0"/>
                </a:ext>
              </a:extLst>
            </a:blip>
            <a:srcRect l="51158" t="13283" r="26487" b="54311"/>
            <a:stretch/>
          </p:blipFill>
          <p:spPr bwMode="auto">
            <a:xfrm>
              <a:off x="11740080" y="1083134"/>
              <a:ext cx="368990" cy="458585"/>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Rectangle 16">
            <a:extLst>
              <a:ext uri="{FF2B5EF4-FFF2-40B4-BE49-F238E27FC236}">
                <a16:creationId xmlns:a16="http://schemas.microsoft.com/office/drawing/2014/main" id="{010A0B53-ED45-49A4-A6DB-C981D44AC433}"/>
              </a:ext>
            </a:extLst>
          </p:cNvPr>
          <p:cNvSpPr/>
          <p:nvPr/>
        </p:nvSpPr>
        <p:spPr>
          <a:xfrm>
            <a:off x="189107" y="1276459"/>
            <a:ext cx="3142998" cy="461665"/>
          </a:xfrm>
          <a:prstGeom prst="rect">
            <a:avLst/>
          </a:prstGeom>
        </p:spPr>
        <p:txBody>
          <a:bodyPr wrap="square">
            <a:spAutoFit/>
          </a:bodyPr>
          <a:lstStyle/>
          <a:p>
            <a:pPr>
              <a:spcBef>
                <a:spcPts val="600"/>
              </a:spcBef>
            </a:pPr>
            <a:r>
              <a:rPr lang="en-US" sz="2400" b="1" i="1" dirty="0">
                <a:solidFill>
                  <a:srgbClr val="3853A3"/>
                </a:solidFill>
              </a:rPr>
              <a:t>Study Report</a:t>
            </a:r>
          </a:p>
        </p:txBody>
      </p:sp>
      <p:sp>
        <p:nvSpPr>
          <p:cNvPr id="26" name="TextBox 25">
            <a:extLst>
              <a:ext uri="{FF2B5EF4-FFF2-40B4-BE49-F238E27FC236}">
                <a16:creationId xmlns:a16="http://schemas.microsoft.com/office/drawing/2014/main" id="{97930450-AADB-4410-806C-88F4762C0F51}"/>
              </a:ext>
            </a:extLst>
          </p:cNvPr>
          <p:cNvSpPr txBox="1"/>
          <p:nvPr/>
        </p:nvSpPr>
        <p:spPr>
          <a:xfrm>
            <a:off x="139007" y="140917"/>
            <a:ext cx="9345646" cy="584775"/>
          </a:xfrm>
          <a:prstGeom prst="rect">
            <a:avLst/>
          </a:prstGeom>
          <a:noFill/>
        </p:spPr>
        <p:txBody>
          <a:bodyPr wrap="square" rtlCol="0">
            <a:spAutoFit/>
          </a:bodyPr>
          <a:lstStyle/>
          <a:p>
            <a:r>
              <a:rPr lang="en-US" sz="3200" b="1" dirty="0">
                <a:solidFill>
                  <a:srgbClr val="3853A3"/>
                </a:solidFill>
              </a:rPr>
              <a:t>Landowners and the Conservation Reserve Program</a:t>
            </a:r>
          </a:p>
        </p:txBody>
      </p:sp>
      <p:sp>
        <p:nvSpPr>
          <p:cNvPr id="28" name="Rectangle 27">
            <a:extLst>
              <a:ext uri="{FF2B5EF4-FFF2-40B4-BE49-F238E27FC236}">
                <a16:creationId xmlns:a16="http://schemas.microsoft.com/office/drawing/2014/main" id="{AFAAD828-CD55-4A41-B2BB-5C0E482A0CE5}"/>
              </a:ext>
            </a:extLst>
          </p:cNvPr>
          <p:cNvSpPr/>
          <p:nvPr/>
        </p:nvSpPr>
        <p:spPr>
          <a:xfrm>
            <a:off x="139007" y="645517"/>
            <a:ext cx="4367679" cy="400110"/>
          </a:xfrm>
          <a:prstGeom prst="rect">
            <a:avLst/>
          </a:prstGeom>
        </p:spPr>
        <p:txBody>
          <a:bodyPr wrap="square">
            <a:spAutoFit/>
          </a:bodyPr>
          <a:lstStyle/>
          <a:p>
            <a:r>
              <a:rPr lang="en-US" sz="2000" i="1" dirty="0">
                <a:solidFill>
                  <a:srgbClr val="69AED0"/>
                </a:solidFill>
              </a:rPr>
              <a:t>Translating and implementing results</a:t>
            </a:r>
          </a:p>
        </p:txBody>
      </p:sp>
      <p:sp>
        <p:nvSpPr>
          <p:cNvPr id="25" name="Rectangle 24">
            <a:extLst>
              <a:ext uri="{FF2B5EF4-FFF2-40B4-BE49-F238E27FC236}">
                <a16:creationId xmlns:a16="http://schemas.microsoft.com/office/drawing/2014/main" id="{D4A641CA-83C6-4A79-AB20-98D29E0E030F}"/>
              </a:ext>
            </a:extLst>
          </p:cNvPr>
          <p:cNvSpPr/>
          <p:nvPr/>
        </p:nvSpPr>
        <p:spPr>
          <a:xfrm>
            <a:off x="3663192" y="1273025"/>
            <a:ext cx="4691997" cy="461665"/>
          </a:xfrm>
          <a:prstGeom prst="rect">
            <a:avLst/>
          </a:prstGeom>
        </p:spPr>
        <p:txBody>
          <a:bodyPr wrap="square">
            <a:spAutoFit/>
          </a:bodyPr>
          <a:lstStyle/>
          <a:p>
            <a:r>
              <a:rPr lang="en-US" sz="2400" b="1" i="1" dirty="0">
                <a:solidFill>
                  <a:srgbClr val="3853A3"/>
                </a:solidFill>
              </a:rPr>
              <a:t>Meetings in study states</a:t>
            </a:r>
          </a:p>
        </p:txBody>
      </p:sp>
      <p:pic>
        <p:nvPicPr>
          <p:cNvPr id="31" name="Picture 2" descr="Image result for brainstorm group">
            <a:extLst>
              <a:ext uri="{FF2B5EF4-FFF2-40B4-BE49-F238E27FC236}">
                <a16:creationId xmlns:a16="http://schemas.microsoft.com/office/drawing/2014/main" id="{1839E3E1-CCD3-4944-B281-869076D919D4}"/>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colorTemperature colorTemp="5700"/>
                    </a14:imgEffect>
                  </a14:imgLayer>
                </a14:imgProps>
              </a:ext>
              <a:ext uri="{28A0092B-C50C-407E-A947-70E740481C1C}">
                <a14:useLocalDpi xmlns:a14="http://schemas.microsoft.com/office/drawing/2010/main" val="0"/>
              </a:ext>
            </a:extLst>
          </a:blip>
          <a:srcRect l="5435" t="2049" r="31987" b="1410"/>
          <a:stretch/>
        </p:blipFill>
        <p:spPr bwMode="auto">
          <a:xfrm>
            <a:off x="3578764" y="1734690"/>
            <a:ext cx="3673232" cy="3779502"/>
          </a:xfrm>
          <a:prstGeom prst="ellipse">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4D8D67FD-48B1-4419-9A6B-3C1ACA5C30F3}"/>
              </a:ext>
            </a:extLst>
          </p:cNvPr>
          <p:cNvGrpSpPr/>
          <p:nvPr/>
        </p:nvGrpSpPr>
        <p:grpSpPr>
          <a:xfrm>
            <a:off x="7500562" y="1277941"/>
            <a:ext cx="4439329" cy="4535502"/>
            <a:chOff x="6676708" y="1019121"/>
            <a:chExt cx="4439329" cy="4535502"/>
          </a:xfrm>
        </p:grpSpPr>
        <p:sp>
          <p:nvSpPr>
            <p:cNvPr id="27" name="Rectangle 26">
              <a:extLst>
                <a:ext uri="{FF2B5EF4-FFF2-40B4-BE49-F238E27FC236}">
                  <a16:creationId xmlns:a16="http://schemas.microsoft.com/office/drawing/2014/main" id="{9C60E655-C24F-44E9-81F7-93D157E651D4}"/>
                </a:ext>
              </a:extLst>
            </p:cNvPr>
            <p:cNvSpPr/>
            <p:nvPr/>
          </p:nvSpPr>
          <p:spPr>
            <a:xfrm>
              <a:off x="6676708" y="1019121"/>
              <a:ext cx="1477199" cy="461665"/>
            </a:xfrm>
            <a:prstGeom prst="rect">
              <a:avLst/>
            </a:prstGeom>
          </p:spPr>
          <p:txBody>
            <a:bodyPr wrap="none">
              <a:spAutoFit/>
            </a:bodyPr>
            <a:lstStyle/>
            <a:p>
              <a:pPr>
                <a:spcBef>
                  <a:spcPts val="600"/>
                </a:spcBef>
              </a:pPr>
              <a:r>
                <a:rPr lang="en-US" sz="2400" b="1" i="1" dirty="0">
                  <a:solidFill>
                    <a:srgbClr val="3853A3"/>
                  </a:solidFill>
                </a:rPr>
                <a:t>Fact sheet</a:t>
              </a:r>
              <a:endParaRPr lang="en-US" sz="2400" dirty="0">
                <a:solidFill>
                  <a:srgbClr val="3853A3"/>
                </a:solidFill>
              </a:endParaRPr>
            </a:p>
          </p:txBody>
        </p:sp>
        <p:pic>
          <p:nvPicPr>
            <p:cNvPr id="29" name="Picture 28">
              <a:extLst>
                <a:ext uri="{FF2B5EF4-FFF2-40B4-BE49-F238E27FC236}">
                  <a16:creationId xmlns:a16="http://schemas.microsoft.com/office/drawing/2014/main" id="{E6EF7314-E1A1-44E6-B4B6-A54DA01F9F9E}"/>
                </a:ext>
              </a:extLst>
            </p:cNvPr>
            <p:cNvPicPr>
              <a:picLocks noChangeAspect="1"/>
            </p:cNvPicPr>
            <p:nvPr/>
          </p:nvPicPr>
          <p:blipFill rotWithShape="1">
            <a:blip r:embed="rId13"/>
            <a:srcRect l="1323" t="462"/>
            <a:stretch/>
          </p:blipFill>
          <p:spPr>
            <a:xfrm>
              <a:off x="8199405" y="1058931"/>
              <a:ext cx="2916632" cy="3936165"/>
            </a:xfrm>
            <a:prstGeom prst="rect">
              <a:avLst/>
            </a:prstGeom>
            <a:ln w="28575">
              <a:solidFill>
                <a:schemeClr val="tx1">
                  <a:lumMod val="65000"/>
                  <a:lumOff val="35000"/>
                </a:schemeClr>
              </a:solidFill>
            </a:ln>
          </p:spPr>
        </p:pic>
        <p:pic>
          <p:nvPicPr>
            <p:cNvPr id="24" name="Picture 23">
              <a:extLst>
                <a:ext uri="{FF2B5EF4-FFF2-40B4-BE49-F238E27FC236}">
                  <a16:creationId xmlns:a16="http://schemas.microsoft.com/office/drawing/2014/main" id="{6788F921-20CD-48BD-992A-5329C1FDEE4C}"/>
                </a:ext>
              </a:extLst>
            </p:cNvPr>
            <p:cNvPicPr>
              <a:picLocks noChangeAspect="1"/>
            </p:cNvPicPr>
            <p:nvPr/>
          </p:nvPicPr>
          <p:blipFill rotWithShape="1">
            <a:blip r:embed="rId14"/>
            <a:srcRect l="569" t="756" r="703" b="380"/>
            <a:stretch/>
          </p:blipFill>
          <p:spPr>
            <a:xfrm>
              <a:off x="6759229" y="1480786"/>
              <a:ext cx="3058570" cy="4073837"/>
            </a:xfrm>
            <a:prstGeom prst="rect">
              <a:avLst/>
            </a:prstGeom>
            <a:ln w="28575">
              <a:solidFill>
                <a:schemeClr val="tx1">
                  <a:lumMod val="65000"/>
                  <a:lumOff val="35000"/>
                </a:schemeClr>
              </a:solidFill>
            </a:ln>
          </p:spPr>
        </p:pic>
      </p:grpSp>
      <p:pic>
        <p:nvPicPr>
          <p:cNvPr id="2" name="Picture 1">
            <a:extLst>
              <a:ext uri="{FF2B5EF4-FFF2-40B4-BE49-F238E27FC236}">
                <a16:creationId xmlns:a16="http://schemas.microsoft.com/office/drawing/2014/main" id="{D2D1F6F3-AB25-4EE2-AFE0-6FDDB14DF27F}"/>
              </a:ext>
            </a:extLst>
          </p:cNvPr>
          <p:cNvPicPr>
            <a:picLocks noChangeAspect="1"/>
          </p:cNvPicPr>
          <p:nvPr/>
        </p:nvPicPr>
        <p:blipFill rotWithShape="1">
          <a:blip r:embed="rId15"/>
          <a:srcRect l="5592" t="1264" r="4884" b="1334"/>
          <a:stretch/>
        </p:blipFill>
        <p:spPr>
          <a:xfrm>
            <a:off x="252109" y="1738124"/>
            <a:ext cx="2995568" cy="4073837"/>
          </a:xfrm>
          <a:prstGeom prst="rect">
            <a:avLst/>
          </a:prstGeom>
          <a:ln w="28575">
            <a:solidFill>
              <a:schemeClr val="tx1">
                <a:lumMod val="65000"/>
                <a:lumOff val="35000"/>
              </a:schemeClr>
            </a:solidFill>
          </a:ln>
        </p:spPr>
      </p:pic>
      <p:sp>
        <p:nvSpPr>
          <p:cNvPr id="3" name="Rectangle 2">
            <a:extLst>
              <a:ext uri="{FF2B5EF4-FFF2-40B4-BE49-F238E27FC236}">
                <a16:creationId xmlns:a16="http://schemas.microsoft.com/office/drawing/2014/main" id="{13AA658D-8C31-45C4-A09B-9755BC626D43}"/>
              </a:ext>
            </a:extLst>
          </p:cNvPr>
          <p:cNvSpPr/>
          <p:nvPr/>
        </p:nvSpPr>
        <p:spPr>
          <a:xfrm>
            <a:off x="2176403" y="6329293"/>
            <a:ext cx="7574215" cy="461665"/>
          </a:xfrm>
          <a:prstGeom prst="rect">
            <a:avLst/>
          </a:prstGeom>
          <a:solidFill>
            <a:srgbClr val="3853A3"/>
          </a:solidFill>
          <a:ln w="38100">
            <a:noFill/>
            <a:prstDash val="solid"/>
          </a:ln>
        </p:spPr>
        <p:txBody>
          <a:bodyPr wrap="square">
            <a:spAutoFit/>
          </a:bodyPr>
          <a:lstStyle/>
          <a:p>
            <a:pPr>
              <a:spcBef>
                <a:spcPts val="600"/>
              </a:spcBef>
            </a:pPr>
            <a:r>
              <a:rPr lang="en-US" sz="2400" b="1" i="1" dirty="0">
                <a:solidFill>
                  <a:schemeClr val="bg1"/>
                </a:solidFill>
              </a:rPr>
              <a:t>Full report and fact sheet available at tinyurl.com/</a:t>
            </a:r>
            <a:r>
              <a:rPr lang="en-US" sz="2400" b="1" i="1" dirty="0" err="1">
                <a:solidFill>
                  <a:schemeClr val="bg1"/>
                </a:solidFill>
              </a:rPr>
              <a:t>hdwcrp</a:t>
            </a:r>
            <a:endParaRPr lang="en-US" sz="2400" b="1" i="1" dirty="0">
              <a:solidFill>
                <a:schemeClr val="bg1"/>
              </a:solidFill>
            </a:endParaRPr>
          </a:p>
        </p:txBody>
      </p:sp>
    </p:spTree>
    <p:extLst>
      <p:ext uri="{BB962C8B-B14F-4D97-AF65-F5344CB8AC3E}">
        <p14:creationId xmlns:p14="http://schemas.microsoft.com/office/powerpoint/2010/main" val="284678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5" grpId="0"/>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2" descr="Image result for vdgif"/>
          <p:cNvSpPr>
            <a:spLocks noChangeAspect="1" noChangeArrowheads="1"/>
          </p:cNvSpPr>
          <p:nvPr/>
        </p:nvSpPr>
        <p:spPr bwMode="auto">
          <a:xfrm>
            <a:off x="1936750" y="27892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p:cNvSpPr/>
          <p:nvPr/>
        </p:nvSpPr>
        <p:spPr>
          <a:xfrm>
            <a:off x="2294685" y="2222080"/>
            <a:ext cx="7594624" cy="1200329"/>
          </a:xfrm>
          <a:prstGeom prst="rect">
            <a:avLst/>
          </a:prstGeom>
        </p:spPr>
        <p:txBody>
          <a:bodyPr wrap="square">
            <a:spAutoFit/>
          </a:bodyPr>
          <a:lstStyle/>
          <a:p>
            <a:pPr algn="ctr"/>
            <a:r>
              <a:rPr lang="en-US" sz="3600" b="1" dirty="0">
                <a:solidFill>
                  <a:srgbClr val="3A56A2"/>
                </a:solidFill>
              </a:rPr>
              <a:t>Coming soon:</a:t>
            </a:r>
          </a:p>
          <a:p>
            <a:pPr algn="ctr"/>
            <a:r>
              <a:rPr lang="en-US" sz="3600" b="1" dirty="0">
                <a:solidFill>
                  <a:srgbClr val="69AED0"/>
                </a:solidFill>
              </a:rPr>
              <a:t>An HD survey for the NABCI network</a:t>
            </a:r>
          </a:p>
        </p:txBody>
      </p:sp>
      <p:pic>
        <p:nvPicPr>
          <p:cNvPr id="4"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57592" y="5994870"/>
            <a:ext cx="1295401" cy="728123"/>
          </a:xfrm>
          <a:prstGeom prst="rect">
            <a:avLst/>
          </a:prstGeom>
        </p:spPr>
      </p:pic>
      <p:pic>
        <p:nvPicPr>
          <p:cNvPr id="35" name="Picture 2" descr="Image result for bird silhouette">
            <a:extLst>
              <a:ext uri="{FF2B5EF4-FFF2-40B4-BE49-F238E27FC236}">
                <a16:creationId xmlns:a16="http://schemas.microsoft.com/office/drawing/2014/main" id="{A133A4FE-7F01-4B3D-87FC-2BE34C85AD1C}"/>
              </a:ext>
            </a:extLst>
          </p:cNvPr>
          <p:cNvPicPr>
            <a:picLocks noChangeAspect="1" noChangeArrowheads="1"/>
          </p:cNvPicPr>
          <p:nvPr/>
        </p:nvPicPr>
        <p:blipFill rotWithShape="1">
          <a:blip r:embed="rId4" cstate="print">
            <a:lum bright="70000" contrast="-70000"/>
            <a:extLst>
              <a:ext uri="{28A0092B-C50C-407E-A947-70E740481C1C}">
                <a14:useLocalDpi xmlns:a14="http://schemas.microsoft.com/office/drawing/2010/main" val="0"/>
              </a:ext>
            </a:extLst>
          </a:blip>
          <a:srcRect t="52663" r="79175"/>
          <a:stretch/>
        </p:blipFill>
        <p:spPr bwMode="auto">
          <a:xfrm rot="21084053">
            <a:off x="2175081" y="769911"/>
            <a:ext cx="737726" cy="1173855"/>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42">
            <a:extLst>
              <a:ext uri="{FF2B5EF4-FFF2-40B4-BE49-F238E27FC236}">
                <a16:creationId xmlns:a16="http://schemas.microsoft.com/office/drawing/2014/main" id="{5736ED82-28DC-40D6-88F5-763BCCB93C73}"/>
              </a:ext>
            </a:extLst>
          </p:cNvPr>
          <p:cNvGrpSpPr/>
          <p:nvPr/>
        </p:nvGrpSpPr>
        <p:grpSpPr>
          <a:xfrm>
            <a:off x="8531273" y="877693"/>
            <a:ext cx="1347801" cy="970316"/>
            <a:chOff x="2994199" y="3689597"/>
            <a:chExt cx="1192406" cy="828000"/>
          </a:xfrm>
        </p:grpSpPr>
        <p:grpSp>
          <p:nvGrpSpPr>
            <p:cNvPr id="45" name="Group 44">
              <a:extLst>
                <a:ext uri="{FF2B5EF4-FFF2-40B4-BE49-F238E27FC236}">
                  <a16:creationId xmlns:a16="http://schemas.microsoft.com/office/drawing/2014/main" id="{318B2C6E-C3E2-497C-80B0-D7956B24F57E}"/>
                </a:ext>
              </a:extLst>
            </p:cNvPr>
            <p:cNvGrpSpPr/>
            <p:nvPr/>
          </p:nvGrpSpPr>
          <p:grpSpPr>
            <a:xfrm>
              <a:off x="2994199" y="3689597"/>
              <a:ext cx="1192406" cy="687222"/>
              <a:chOff x="3965705" y="4010016"/>
              <a:chExt cx="1192406" cy="687222"/>
            </a:xfrm>
          </p:grpSpPr>
          <p:pic>
            <p:nvPicPr>
              <p:cNvPr id="47" name="Picture 2" descr="Image result for bird silhouette">
                <a:extLst>
                  <a:ext uri="{FF2B5EF4-FFF2-40B4-BE49-F238E27FC236}">
                    <a16:creationId xmlns:a16="http://schemas.microsoft.com/office/drawing/2014/main" id="{2AE37B56-17C4-47AF-8DA4-47FEFA78AE8D}"/>
                  </a:ext>
                </a:extLst>
              </p:cNvPr>
              <p:cNvPicPr>
                <a:picLocks noChangeAspect="1" noChangeArrowheads="1"/>
              </p:cNvPicPr>
              <p:nvPr/>
            </p:nvPicPr>
            <p:blipFill rotWithShape="1">
              <a:blip r:embed="rId5" cstate="print">
                <a:lum bright="70000" contrast="-70000"/>
                <a:extLst>
                  <a:ext uri="{28A0092B-C50C-407E-A947-70E740481C1C}">
                    <a14:useLocalDpi xmlns:a14="http://schemas.microsoft.com/office/drawing/2010/main" val="0"/>
                  </a:ext>
                </a:extLst>
              </a:blip>
              <a:srcRect l="74568" t="12915" b="56793"/>
              <a:stretch/>
            </p:blipFill>
            <p:spPr bwMode="auto">
              <a:xfrm>
                <a:off x="4508824" y="4010016"/>
                <a:ext cx="649287" cy="54134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Image result for bird silhouette">
                <a:extLst>
                  <a:ext uri="{FF2B5EF4-FFF2-40B4-BE49-F238E27FC236}">
                    <a16:creationId xmlns:a16="http://schemas.microsoft.com/office/drawing/2014/main" id="{2DA15CE8-8E72-4B0B-BBD3-52EED5A414E0}"/>
                  </a:ext>
                </a:extLst>
              </p:cNvPr>
              <p:cNvPicPr>
                <a:picLocks noChangeAspect="1" noChangeArrowheads="1"/>
              </p:cNvPicPr>
              <p:nvPr/>
            </p:nvPicPr>
            <p:blipFill rotWithShape="1">
              <a:blip r:embed="rId6" cstate="print">
                <a:lum bright="70000" contrast="-70000"/>
                <a:extLst>
                  <a:ext uri="{28A0092B-C50C-407E-A947-70E740481C1C}">
                    <a14:useLocalDpi xmlns:a14="http://schemas.microsoft.com/office/drawing/2010/main" val="0"/>
                  </a:ext>
                </a:extLst>
              </a:blip>
              <a:srcRect l="74568" t="12915" b="56793"/>
              <a:stretch/>
            </p:blipFill>
            <p:spPr bwMode="auto">
              <a:xfrm flipH="1">
                <a:off x="3965705" y="4246851"/>
                <a:ext cx="409107" cy="450387"/>
              </a:xfrm>
              <a:prstGeom prst="rect">
                <a:avLst/>
              </a:prstGeom>
              <a:noFill/>
              <a:extLst>
                <a:ext uri="{909E8E84-426E-40DD-AFC4-6F175D3DCCD1}">
                  <a14:hiddenFill xmlns:a14="http://schemas.microsoft.com/office/drawing/2010/main">
                    <a:solidFill>
                      <a:srgbClr val="FFFFFF"/>
                    </a:solidFill>
                  </a14:hiddenFill>
                </a:ext>
              </a:extLst>
            </p:spPr>
          </p:pic>
        </p:grpSp>
        <p:pic>
          <p:nvPicPr>
            <p:cNvPr id="46" name="Picture 2" descr="Image result for bird silhouette">
              <a:extLst>
                <a:ext uri="{FF2B5EF4-FFF2-40B4-BE49-F238E27FC236}">
                  <a16:creationId xmlns:a16="http://schemas.microsoft.com/office/drawing/2014/main" id="{42A4FB71-872C-4D55-9426-9B1136F99DF2}"/>
                </a:ext>
              </a:extLst>
            </p:cNvPr>
            <p:cNvPicPr>
              <a:picLocks noChangeAspect="1" noChangeArrowheads="1"/>
            </p:cNvPicPr>
            <p:nvPr/>
          </p:nvPicPr>
          <p:blipFill rotWithShape="1">
            <a:blip r:embed="rId7" cstate="print">
              <a:lum bright="70000" contrast="-70000"/>
              <a:extLst>
                <a:ext uri="{28A0092B-C50C-407E-A947-70E740481C1C}">
                  <a14:useLocalDpi xmlns:a14="http://schemas.microsoft.com/office/drawing/2010/main" val="0"/>
                </a:ext>
              </a:extLst>
            </a:blip>
            <a:srcRect l="74568" t="12915" b="56793"/>
            <a:stretch/>
          </p:blipFill>
          <p:spPr bwMode="auto">
            <a:xfrm>
              <a:off x="3513158" y="4182659"/>
              <a:ext cx="401720" cy="334938"/>
            </a:xfrm>
            <a:prstGeom prst="rect">
              <a:avLst/>
            </a:prstGeom>
            <a:noFill/>
            <a:extLst>
              <a:ext uri="{909E8E84-426E-40DD-AFC4-6F175D3DCCD1}">
                <a14:hiddenFill xmlns:a14="http://schemas.microsoft.com/office/drawing/2010/main">
                  <a:solidFill>
                    <a:srgbClr val="FFFFFF"/>
                  </a:solidFill>
                </a14:hiddenFill>
              </a:ext>
            </a:extLst>
          </p:spPr>
        </p:pic>
      </p:grpSp>
      <p:pic>
        <p:nvPicPr>
          <p:cNvPr id="49" name="Picture 2" descr="Image result for bird silhouette">
            <a:extLst>
              <a:ext uri="{FF2B5EF4-FFF2-40B4-BE49-F238E27FC236}">
                <a16:creationId xmlns:a16="http://schemas.microsoft.com/office/drawing/2014/main" id="{44919913-B4BA-4F0D-B162-8DEC0547C869}"/>
              </a:ext>
            </a:extLst>
          </p:cNvPr>
          <p:cNvPicPr>
            <a:picLocks noChangeAspect="1" noChangeArrowheads="1"/>
          </p:cNvPicPr>
          <p:nvPr/>
        </p:nvPicPr>
        <p:blipFill rotWithShape="1">
          <a:blip r:embed="rId8" cstate="print">
            <a:lum bright="70000" contrast="-70000"/>
            <a:extLst>
              <a:ext uri="{28A0092B-C50C-407E-A947-70E740481C1C}">
                <a14:useLocalDpi xmlns:a14="http://schemas.microsoft.com/office/drawing/2010/main" val="0"/>
              </a:ext>
            </a:extLst>
          </a:blip>
          <a:srcRect t="6575" r="73430" b="56793"/>
          <a:stretch/>
        </p:blipFill>
        <p:spPr bwMode="auto">
          <a:xfrm>
            <a:off x="9595164" y="1887309"/>
            <a:ext cx="650103" cy="62739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Image result for bird silhouette">
            <a:extLst>
              <a:ext uri="{FF2B5EF4-FFF2-40B4-BE49-F238E27FC236}">
                <a16:creationId xmlns:a16="http://schemas.microsoft.com/office/drawing/2014/main" id="{4FA8930A-BF7A-4E46-8923-E675757FAFA3}"/>
              </a:ext>
            </a:extLst>
          </p:cNvPr>
          <p:cNvPicPr>
            <a:picLocks noChangeAspect="1" noChangeArrowheads="1"/>
          </p:cNvPicPr>
          <p:nvPr/>
        </p:nvPicPr>
        <p:blipFill rotWithShape="1">
          <a:blip r:embed="rId9" cstate="print">
            <a:lum bright="70000" contrast="-70000"/>
            <a:extLst>
              <a:ext uri="{28A0092B-C50C-407E-A947-70E740481C1C}">
                <a14:useLocalDpi xmlns:a14="http://schemas.microsoft.com/office/drawing/2010/main" val="0"/>
              </a:ext>
            </a:extLst>
          </a:blip>
          <a:srcRect l="51158" t="13283" r="26487" b="54311"/>
          <a:stretch/>
        </p:blipFill>
        <p:spPr bwMode="auto">
          <a:xfrm>
            <a:off x="10601496" y="1776176"/>
            <a:ext cx="368990" cy="458585"/>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8" descr="Image result for bird silhouette">
            <a:extLst>
              <a:ext uri="{FF2B5EF4-FFF2-40B4-BE49-F238E27FC236}">
                <a16:creationId xmlns:a16="http://schemas.microsoft.com/office/drawing/2014/main" id="{1A75381B-411D-4A2C-AFCC-551EBCB68158}"/>
              </a:ext>
            </a:extLst>
          </p:cNvPr>
          <p:cNvPicPr>
            <a:picLocks noChangeAspect="1" noChangeArrowheads="1"/>
          </p:cNvPicPr>
          <p:nvPr/>
        </p:nvPicPr>
        <p:blipFill rotWithShape="1">
          <a:blip r:embed="rId10" cstate="print">
            <a:lum bright="70000" contrast="-70000"/>
            <a:extLst>
              <a:ext uri="{28A0092B-C50C-407E-A947-70E740481C1C}">
                <a14:useLocalDpi xmlns:a14="http://schemas.microsoft.com/office/drawing/2010/main" val="0"/>
              </a:ext>
            </a:extLst>
          </a:blip>
          <a:srcRect l="6232" t="10056"/>
          <a:stretch/>
        </p:blipFill>
        <p:spPr bwMode="auto">
          <a:xfrm>
            <a:off x="541917" y="1070199"/>
            <a:ext cx="1699633" cy="130340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Image result for bird silhouette">
            <a:extLst>
              <a:ext uri="{FF2B5EF4-FFF2-40B4-BE49-F238E27FC236}">
                <a16:creationId xmlns:a16="http://schemas.microsoft.com/office/drawing/2014/main" id="{87BDD41A-5343-4BD7-A1CF-5753A19E9918}"/>
              </a:ext>
            </a:extLst>
          </p:cNvPr>
          <p:cNvPicPr>
            <a:picLocks noChangeAspect="1" noChangeArrowheads="1"/>
          </p:cNvPicPr>
          <p:nvPr/>
        </p:nvPicPr>
        <p:blipFill rotWithShape="1">
          <a:blip r:embed="rId11" cstate="print">
            <a:lum bright="70000" contrast="-70000"/>
            <a:extLst>
              <a:ext uri="{28A0092B-C50C-407E-A947-70E740481C1C}">
                <a14:useLocalDpi xmlns:a14="http://schemas.microsoft.com/office/drawing/2010/main" val="0"/>
              </a:ext>
            </a:extLst>
          </a:blip>
          <a:srcRect l="74568" t="49077" b="11314"/>
          <a:stretch/>
        </p:blipFill>
        <p:spPr bwMode="auto">
          <a:xfrm>
            <a:off x="1687935" y="2082645"/>
            <a:ext cx="596296" cy="650083"/>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Image result for bird silhouette">
            <a:extLst>
              <a:ext uri="{FF2B5EF4-FFF2-40B4-BE49-F238E27FC236}">
                <a16:creationId xmlns:a16="http://schemas.microsoft.com/office/drawing/2014/main" id="{9EAB1B8C-43BA-432D-BB7D-193A233AB26D}"/>
              </a:ext>
            </a:extLst>
          </p:cNvPr>
          <p:cNvPicPr>
            <a:picLocks noChangeAspect="1" noChangeArrowheads="1"/>
          </p:cNvPicPr>
          <p:nvPr/>
        </p:nvPicPr>
        <p:blipFill rotWithShape="1">
          <a:blip r:embed="rId12" cstate="print">
            <a:lum bright="70000" contrast="-70000"/>
            <a:extLst>
              <a:ext uri="{28A0092B-C50C-407E-A947-70E740481C1C}">
                <a14:useLocalDpi xmlns:a14="http://schemas.microsoft.com/office/drawing/2010/main" val="0"/>
              </a:ext>
            </a:extLst>
          </a:blip>
          <a:srcRect l="43172" t="56827" r="24610" b="13184"/>
          <a:stretch/>
        </p:blipFill>
        <p:spPr bwMode="auto">
          <a:xfrm>
            <a:off x="10448848" y="971049"/>
            <a:ext cx="1103802" cy="71922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descr="Image result for person silhouette">
            <a:extLst>
              <a:ext uri="{FF2B5EF4-FFF2-40B4-BE49-F238E27FC236}">
                <a16:creationId xmlns:a16="http://schemas.microsoft.com/office/drawing/2014/main" id="{8CFEF48E-F2C4-4671-913A-240D096AFFBB}"/>
              </a:ext>
            </a:extLst>
          </p:cNvPr>
          <p:cNvPicPr>
            <a:picLocks noChangeAspect="1" noChangeArrowheads="1"/>
          </p:cNvPicPr>
          <p:nvPr/>
        </p:nvPicPr>
        <p:blipFill rotWithShape="1">
          <a:blip r:embed="rId13" cstate="print">
            <a:lum bright="70000" contrast="-70000"/>
            <a:extLst>
              <a:ext uri="{28A0092B-C50C-407E-A947-70E740481C1C}">
                <a14:useLocalDpi xmlns:a14="http://schemas.microsoft.com/office/drawing/2010/main" val="0"/>
              </a:ext>
            </a:extLst>
          </a:blip>
          <a:srcRect l="20124" r="22743"/>
          <a:stretch/>
        </p:blipFill>
        <p:spPr bwMode="auto">
          <a:xfrm>
            <a:off x="2560330" y="4106156"/>
            <a:ext cx="1666422" cy="1643249"/>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6" descr="Related image">
            <a:extLst>
              <a:ext uri="{FF2B5EF4-FFF2-40B4-BE49-F238E27FC236}">
                <a16:creationId xmlns:a16="http://schemas.microsoft.com/office/drawing/2014/main" id="{B8B2AA60-7E5E-41A6-8B41-50914CC89143}"/>
              </a:ext>
            </a:extLst>
          </p:cNvPr>
          <p:cNvPicPr>
            <a:picLocks noChangeAspect="1" noChangeArrowheads="1"/>
          </p:cNvPicPr>
          <p:nvPr/>
        </p:nvPicPr>
        <p:blipFill>
          <a:blip r:embed="rId14">
            <a:lum bright="70000" contrast="-70000"/>
            <a:extLst>
              <a:ext uri="{28A0092B-C50C-407E-A947-70E740481C1C}">
                <a14:useLocalDpi xmlns:a14="http://schemas.microsoft.com/office/drawing/2010/main" val="0"/>
              </a:ext>
            </a:extLst>
          </a:blip>
          <a:srcRect/>
          <a:stretch>
            <a:fillRect/>
          </a:stretch>
        </p:blipFill>
        <p:spPr bwMode="auto">
          <a:xfrm>
            <a:off x="9217883" y="4218846"/>
            <a:ext cx="1550485" cy="155048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0" descr="Image result for cat silhouette">
            <a:extLst>
              <a:ext uri="{FF2B5EF4-FFF2-40B4-BE49-F238E27FC236}">
                <a16:creationId xmlns:a16="http://schemas.microsoft.com/office/drawing/2014/main" id="{211CCFBA-D551-4E7E-A625-FAA7168710BC}"/>
              </a:ext>
            </a:extLst>
          </p:cNvPr>
          <p:cNvPicPr>
            <a:picLocks noChangeAspect="1" noChangeArrowheads="1"/>
          </p:cNvPicPr>
          <p:nvPr/>
        </p:nvPicPr>
        <p:blipFill>
          <a:blip r:embed="rId15" cstate="print">
            <a:lum bright="70000" contrast="-70000"/>
            <a:extLst>
              <a:ext uri="{28A0092B-C50C-407E-A947-70E740481C1C}">
                <a14:useLocalDpi xmlns:a14="http://schemas.microsoft.com/office/drawing/2010/main" val="0"/>
              </a:ext>
            </a:extLst>
          </a:blip>
          <a:srcRect/>
          <a:stretch>
            <a:fillRect/>
          </a:stretch>
        </p:blipFill>
        <p:spPr bwMode="auto">
          <a:xfrm>
            <a:off x="9047056" y="5328860"/>
            <a:ext cx="389640" cy="38964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8" descr="Related image">
            <a:extLst>
              <a:ext uri="{FF2B5EF4-FFF2-40B4-BE49-F238E27FC236}">
                <a16:creationId xmlns:a16="http://schemas.microsoft.com/office/drawing/2014/main" id="{9D616346-1312-4E80-9B10-9694A404D471}"/>
              </a:ext>
            </a:extLst>
          </p:cNvPr>
          <p:cNvPicPr>
            <a:picLocks noChangeAspect="1" noChangeArrowheads="1"/>
          </p:cNvPicPr>
          <p:nvPr/>
        </p:nvPicPr>
        <p:blipFill rotWithShape="1">
          <a:blip r:embed="rId16" cstate="print">
            <a:lum bright="70000" contrast="-70000"/>
            <a:extLst>
              <a:ext uri="{28A0092B-C50C-407E-A947-70E740481C1C}">
                <a14:useLocalDpi xmlns:a14="http://schemas.microsoft.com/office/drawing/2010/main" val="0"/>
              </a:ext>
            </a:extLst>
          </a:blip>
          <a:srcRect t="20792" r="62632" b="26643"/>
          <a:stretch/>
        </p:blipFill>
        <p:spPr bwMode="auto">
          <a:xfrm>
            <a:off x="8311856" y="4879269"/>
            <a:ext cx="793055" cy="870136"/>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4" descr="Image result for person silhouette">
            <a:extLst>
              <a:ext uri="{FF2B5EF4-FFF2-40B4-BE49-F238E27FC236}">
                <a16:creationId xmlns:a16="http://schemas.microsoft.com/office/drawing/2014/main" id="{DCD37D52-C647-4E8F-A59C-F551C20A069A}"/>
              </a:ext>
            </a:extLst>
          </p:cNvPr>
          <p:cNvPicPr>
            <a:picLocks noChangeAspect="1" noChangeArrowheads="1"/>
          </p:cNvPicPr>
          <p:nvPr/>
        </p:nvPicPr>
        <p:blipFill rotWithShape="1">
          <a:blip r:embed="rId13" cstate="print">
            <a:lum bright="70000" contrast="-70000"/>
            <a:extLst>
              <a:ext uri="{28A0092B-C50C-407E-A947-70E740481C1C}">
                <a14:useLocalDpi xmlns:a14="http://schemas.microsoft.com/office/drawing/2010/main" val="0"/>
              </a:ext>
            </a:extLst>
          </a:blip>
          <a:srcRect l="76591" r="915"/>
          <a:stretch/>
        </p:blipFill>
        <p:spPr bwMode="auto">
          <a:xfrm>
            <a:off x="10615411" y="4049551"/>
            <a:ext cx="674287" cy="1688811"/>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descr="Image result for rancher silhouette">
            <a:extLst>
              <a:ext uri="{FF2B5EF4-FFF2-40B4-BE49-F238E27FC236}">
                <a16:creationId xmlns:a16="http://schemas.microsoft.com/office/drawing/2014/main" id="{A5A05DE9-7493-4502-8BDC-7DE1A91FF743}"/>
              </a:ext>
            </a:extLst>
          </p:cNvPr>
          <p:cNvPicPr>
            <a:picLocks noChangeAspect="1" noChangeArrowheads="1"/>
          </p:cNvPicPr>
          <p:nvPr/>
        </p:nvPicPr>
        <p:blipFill>
          <a:blip r:embed="rId17" cstate="print">
            <a:lum bright="70000" contrast="-70000"/>
            <a:extLst>
              <a:ext uri="{28A0092B-C50C-407E-A947-70E740481C1C}">
                <a14:useLocalDpi xmlns:a14="http://schemas.microsoft.com/office/drawing/2010/main" val="0"/>
              </a:ext>
            </a:extLst>
          </a:blip>
          <a:srcRect/>
          <a:stretch>
            <a:fillRect/>
          </a:stretch>
        </p:blipFill>
        <p:spPr bwMode="auto">
          <a:xfrm>
            <a:off x="747046" y="4045799"/>
            <a:ext cx="1636977" cy="1666939"/>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8" descr="Related image">
            <a:extLst>
              <a:ext uri="{FF2B5EF4-FFF2-40B4-BE49-F238E27FC236}">
                <a16:creationId xmlns:a16="http://schemas.microsoft.com/office/drawing/2014/main" id="{F877A88D-4BC3-435E-B70D-C1CF7D570388}"/>
              </a:ext>
            </a:extLst>
          </p:cNvPr>
          <p:cNvPicPr>
            <a:picLocks noChangeAspect="1" noChangeArrowheads="1"/>
          </p:cNvPicPr>
          <p:nvPr/>
        </p:nvPicPr>
        <p:blipFill>
          <a:blip r:embed="rId18" cstate="print">
            <a:lum bright="70000" contrast="-70000"/>
            <a:extLst>
              <a:ext uri="{28A0092B-C50C-407E-A947-70E740481C1C}">
                <a14:useLocalDpi xmlns:a14="http://schemas.microsoft.com/office/drawing/2010/main" val="0"/>
              </a:ext>
            </a:extLst>
          </a:blip>
          <a:srcRect/>
          <a:stretch>
            <a:fillRect/>
          </a:stretch>
        </p:blipFill>
        <p:spPr bwMode="auto">
          <a:xfrm>
            <a:off x="5697651" y="4236682"/>
            <a:ext cx="2049332" cy="1450543"/>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0" descr="Related image">
            <a:extLst>
              <a:ext uri="{FF2B5EF4-FFF2-40B4-BE49-F238E27FC236}">
                <a16:creationId xmlns:a16="http://schemas.microsoft.com/office/drawing/2014/main" id="{CC999781-6CFD-49F8-A1F9-84C8E1BCAEA9}"/>
              </a:ext>
            </a:extLst>
          </p:cNvPr>
          <p:cNvPicPr>
            <a:picLocks noChangeAspect="1" noChangeArrowheads="1"/>
          </p:cNvPicPr>
          <p:nvPr/>
        </p:nvPicPr>
        <p:blipFill>
          <a:blip r:embed="rId19" cstate="print">
            <a:lum bright="70000" contrast="-70000"/>
            <a:extLst>
              <a:ext uri="{28A0092B-C50C-407E-A947-70E740481C1C}">
                <a14:useLocalDpi xmlns:a14="http://schemas.microsoft.com/office/drawing/2010/main" val="0"/>
              </a:ext>
            </a:extLst>
          </a:blip>
          <a:srcRect/>
          <a:stretch>
            <a:fillRect/>
          </a:stretch>
        </p:blipFill>
        <p:spPr bwMode="auto">
          <a:xfrm>
            <a:off x="4573884" y="4522567"/>
            <a:ext cx="558894" cy="1193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437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calumet wetland&quot;">
            <a:extLst>
              <a:ext uri="{FF2B5EF4-FFF2-40B4-BE49-F238E27FC236}">
                <a16:creationId xmlns:a16="http://schemas.microsoft.com/office/drawing/2014/main" id="{384000FA-5D27-4BB8-A6FE-77D1B408FD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92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5720B1C4-3E5F-4EB7-829A-F23FF1D5BA50}"/>
              </a:ext>
            </a:extLst>
          </p:cNvPr>
          <p:cNvSpPr/>
          <p:nvPr/>
        </p:nvSpPr>
        <p:spPr>
          <a:xfrm>
            <a:off x="190682" y="5462307"/>
            <a:ext cx="9709221" cy="1200329"/>
          </a:xfrm>
          <a:prstGeom prst="rect">
            <a:avLst/>
          </a:prstGeom>
        </p:spPr>
        <p:txBody>
          <a:bodyPr wrap="square">
            <a:spAutoFit/>
          </a:bodyPr>
          <a:lstStyle/>
          <a:p>
            <a:r>
              <a:rPr lang="en-US" sz="3600" i="1" dirty="0">
                <a:solidFill>
                  <a:schemeClr val="bg1"/>
                </a:solidFill>
                <a:latin typeface="Calibri" panose="020F0502020204030204" pitchFamily="34" charset="0"/>
              </a:rPr>
              <a:t>Collaborative Wetland Conservation for Birds and People in Calumet</a:t>
            </a:r>
            <a:endParaRPr lang="en-US" sz="3600" i="1" dirty="0">
              <a:solidFill>
                <a:schemeClr val="bg1"/>
              </a:solidFill>
            </a:endParaRPr>
          </a:p>
        </p:txBody>
      </p:sp>
    </p:spTree>
    <p:extLst>
      <p:ext uri="{BB962C8B-B14F-4D97-AF65-F5344CB8AC3E}">
        <p14:creationId xmlns:p14="http://schemas.microsoft.com/office/powerpoint/2010/main" val="650643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CAB0B2-CDF2-40E3-91D0-2D36045F94E7}"/>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l="27531" r="9861"/>
          <a:stretch/>
        </p:blipFill>
        <p:spPr>
          <a:xfrm>
            <a:off x="-1" y="0"/>
            <a:ext cx="12192001" cy="6858000"/>
          </a:xfrm>
          <a:prstGeom prst="rect">
            <a:avLst/>
          </a:prstGeom>
        </p:spPr>
      </p:pic>
      <p:sp>
        <p:nvSpPr>
          <p:cNvPr id="12" name="Rectangle 11">
            <a:extLst>
              <a:ext uri="{FF2B5EF4-FFF2-40B4-BE49-F238E27FC236}">
                <a16:creationId xmlns:a16="http://schemas.microsoft.com/office/drawing/2014/main" id="{5720B1C4-3E5F-4EB7-829A-F23FF1D5BA50}"/>
              </a:ext>
            </a:extLst>
          </p:cNvPr>
          <p:cNvSpPr/>
          <p:nvPr/>
        </p:nvSpPr>
        <p:spPr>
          <a:xfrm>
            <a:off x="166298" y="5523267"/>
            <a:ext cx="9709221" cy="1200329"/>
          </a:xfrm>
          <a:prstGeom prst="rect">
            <a:avLst/>
          </a:prstGeom>
        </p:spPr>
        <p:txBody>
          <a:bodyPr wrap="square">
            <a:spAutoFit/>
          </a:bodyPr>
          <a:lstStyle/>
          <a:p>
            <a:r>
              <a:rPr lang="en-US" sz="3600" i="1" dirty="0">
                <a:solidFill>
                  <a:schemeClr val="bg1"/>
                </a:solidFill>
                <a:latin typeface="Calibri" panose="020F0502020204030204" pitchFamily="34" charset="0"/>
              </a:rPr>
              <a:t>Birds, Water, and Fire: Balancing Needs in </a:t>
            </a:r>
          </a:p>
          <a:p>
            <a:r>
              <a:rPr lang="en-US" sz="3600" i="1" dirty="0">
                <a:solidFill>
                  <a:schemeClr val="bg1"/>
                </a:solidFill>
                <a:latin typeface="Calibri" panose="020F0502020204030204" pitchFamily="34" charset="0"/>
              </a:rPr>
              <a:t>Northern New Mexico</a:t>
            </a:r>
            <a:endParaRPr lang="en-US" sz="3600" i="1" dirty="0">
              <a:solidFill>
                <a:schemeClr val="bg1"/>
              </a:solidFill>
            </a:endParaRPr>
          </a:p>
        </p:txBody>
      </p:sp>
    </p:spTree>
    <p:extLst>
      <p:ext uri="{BB962C8B-B14F-4D97-AF65-F5344CB8AC3E}">
        <p14:creationId xmlns:p14="http://schemas.microsoft.com/office/powerpoint/2010/main" val="5127835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5528" y="130684"/>
            <a:ext cx="11347268" cy="1547950"/>
          </a:xfrm>
        </p:spPr>
        <p:txBody>
          <a:bodyPr>
            <a:normAutofit/>
          </a:bodyPr>
          <a:lstStyle/>
          <a:p>
            <a:pPr algn="l">
              <a:spcBef>
                <a:spcPts val="3000"/>
              </a:spcBef>
              <a:spcAft>
                <a:spcPts val="3600"/>
              </a:spcAft>
            </a:pPr>
            <a:r>
              <a:rPr lang="en-US" sz="4800" dirty="0">
                <a:latin typeface="+mn-lt"/>
              </a:rPr>
              <a:t>North American Bird Conservation Initiative</a:t>
            </a:r>
            <a:br>
              <a:rPr lang="en-US" dirty="0">
                <a:latin typeface="+mn-lt"/>
              </a:rPr>
            </a:br>
            <a:r>
              <a:rPr lang="en-US" sz="4000" b="1" dirty="0">
                <a:solidFill>
                  <a:srgbClr val="3A56A2"/>
                </a:solidFill>
                <a:latin typeface="+mn-lt"/>
              </a:rPr>
              <a:t>Human Dimensions Subcommittee</a:t>
            </a:r>
            <a:endParaRPr lang="en-US" sz="4800" b="1" dirty="0">
              <a:solidFill>
                <a:srgbClr val="3A56A2"/>
              </a:solidFill>
              <a:latin typeface="+mn-lt"/>
            </a:endParaRPr>
          </a:p>
        </p:txBody>
      </p:sp>
      <p:pic>
        <p:nvPicPr>
          <p:cNvPr id="1026" name="Picture 2" descr="Image result for nabci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1160" y="5057538"/>
            <a:ext cx="2910840" cy="163734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5528" y="4921272"/>
            <a:ext cx="9581496" cy="1815882"/>
          </a:xfrm>
          <a:prstGeom prst="rect">
            <a:avLst/>
          </a:prstGeom>
          <a:noFill/>
        </p:spPr>
        <p:txBody>
          <a:bodyPr wrap="square" numCol="2" spcCol="365760" rtlCol="0">
            <a:spAutoFit/>
          </a:bodyPr>
          <a:lstStyle/>
          <a:p>
            <a:r>
              <a:rPr lang="en-US" sz="2400" b="1" dirty="0">
                <a:solidFill>
                  <a:srgbClr val="EE1723"/>
                </a:solidFill>
              </a:rPr>
              <a:t>Tammy </a:t>
            </a:r>
            <a:r>
              <a:rPr lang="en-US" sz="2400" b="1" dirty="0" err="1">
                <a:solidFill>
                  <a:srgbClr val="EE1723"/>
                </a:solidFill>
              </a:rPr>
              <a:t>VerCauteren</a:t>
            </a:r>
            <a:r>
              <a:rPr lang="en-US" sz="2400" b="1" dirty="0">
                <a:solidFill>
                  <a:srgbClr val="EE1723"/>
                </a:solidFill>
              </a:rPr>
              <a:t> </a:t>
            </a:r>
            <a:r>
              <a:rPr lang="en-US" i="1" dirty="0"/>
              <a:t>(Chair)</a:t>
            </a:r>
          </a:p>
          <a:p>
            <a:r>
              <a:rPr lang="en-US" sz="2000" dirty="0"/>
              <a:t>Executive Director, Bird Conservancy </a:t>
            </a:r>
          </a:p>
          <a:p>
            <a:r>
              <a:rPr lang="en-US" sz="2000" dirty="0"/>
              <a:t>of the Rockies</a:t>
            </a:r>
          </a:p>
          <a:p>
            <a:r>
              <a:rPr lang="en-US" sz="2000" dirty="0">
                <a:solidFill>
                  <a:srgbClr val="3A56A2"/>
                </a:solidFill>
              </a:rPr>
              <a:t>tammy.vercauteren@birdconservancy.org</a:t>
            </a:r>
          </a:p>
          <a:p>
            <a:endParaRPr lang="en-US" sz="2800" dirty="0">
              <a:solidFill>
                <a:srgbClr val="EE1723"/>
              </a:solidFill>
            </a:endParaRPr>
          </a:p>
          <a:p>
            <a:r>
              <a:rPr lang="en-US" sz="2400" b="1" dirty="0">
                <a:solidFill>
                  <a:srgbClr val="EE1723"/>
                </a:solidFill>
              </a:rPr>
              <a:t>Jessica </a:t>
            </a:r>
            <a:r>
              <a:rPr lang="en-US" sz="2400" b="1" dirty="0" err="1">
                <a:solidFill>
                  <a:srgbClr val="EE1723"/>
                </a:solidFill>
              </a:rPr>
              <a:t>Cavin</a:t>
            </a:r>
            <a:r>
              <a:rPr lang="en-US" sz="2400" b="1" dirty="0">
                <a:solidFill>
                  <a:srgbClr val="EE1723"/>
                </a:solidFill>
              </a:rPr>
              <a:t> Barnes </a:t>
            </a:r>
            <a:r>
              <a:rPr lang="en-US" i="1" dirty="0"/>
              <a:t>(Co-chair)</a:t>
            </a:r>
          </a:p>
          <a:p>
            <a:r>
              <a:rPr lang="en-US" sz="2000" dirty="0"/>
              <a:t>National Bird Conservation Social Science Coordinator/Virginia Tech</a:t>
            </a:r>
          </a:p>
          <a:p>
            <a:r>
              <a:rPr lang="en-US" sz="2000" dirty="0">
                <a:solidFill>
                  <a:srgbClr val="3A56A2"/>
                </a:solidFill>
              </a:rPr>
              <a:t>jcbarnes@vt.edu</a:t>
            </a:r>
          </a:p>
        </p:txBody>
      </p:sp>
      <p:sp>
        <p:nvSpPr>
          <p:cNvPr id="3" name="TextBox 2">
            <a:extLst>
              <a:ext uri="{FF2B5EF4-FFF2-40B4-BE49-F238E27FC236}">
                <a16:creationId xmlns:a16="http://schemas.microsoft.com/office/drawing/2014/main" id="{E19B3360-D34E-4A37-B6D1-C2A03B5FD1FD}"/>
              </a:ext>
            </a:extLst>
          </p:cNvPr>
          <p:cNvSpPr txBox="1"/>
          <p:nvPr/>
        </p:nvSpPr>
        <p:spPr>
          <a:xfrm>
            <a:off x="135528" y="6488668"/>
            <a:ext cx="1543371" cy="369332"/>
          </a:xfrm>
          <a:prstGeom prst="rect">
            <a:avLst/>
          </a:prstGeom>
          <a:noFill/>
        </p:spPr>
        <p:txBody>
          <a:bodyPr wrap="none" rtlCol="0">
            <a:spAutoFit/>
          </a:bodyPr>
          <a:lstStyle/>
          <a:p>
            <a:r>
              <a:rPr lang="en-US" b="1" dirty="0"/>
              <a:t>February 2020</a:t>
            </a:r>
          </a:p>
        </p:txBody>
      </p:sp>
      <p:pic>
        <p:nvPicPr>
          <p:cNvPr id="6" name="Picture 5">
            <a:extLst>
              <a:ext uri="{FF2B5EF4-FFF2-40B4-BE49-F238E27FC236}">
                <a16:creationId xmlns:a16="http://schemas.microsoft.com/office/drawing/2014/main" id="{DCDC0023-C474-48FC-90E6-CE993AB4EA35}"/>
              </a:ext>
            </a:extLst>
          </p:cNvPr>
          <p:cNvPicPr>
            <a:picLocks noChangeAspect="1"/>
          </p:cNvPicPr>
          <p:nvPr/>
        </p:nvPicPr>
        <p:blipFill rotWithShape="1">
          <a:blip r:embed="rId3">
            <a:extLst>
              <a:ext uri="{28A0092B-C50C-407E-A947-70E740481C1C}">
                <a14:useLocalDpi xmlns:a14="http://schemas.microsoft.com/office/drawing/2010/main" val="0"/>
              </a:ext>
            </a:extLst>
          </a:blip>
          <a:srcRect l="12804" t="98" b="24615"/>
          <a:stretch/>
        </p:blipFill>
        <p:spPr>
          <a:xfrm>
            <a:off x="-1" y="1846316"/>
            <a:ext cx="4287915" cy="2776754"/>
          </a:xfrm>
          <a:prstGeom prst="rect">
            <a:avLst/>
          </a:prstGeom>
        </p:spPr>
      </p:pic>
      <p:pic>
        <p:nvPicPr>
          <p:cNvPr id="8" name="Picture 7">
            <a:extLst>
              <a:ext uri="{FF2B5EF4-FFF2-40B4-BE49-F238E27FC236}">
                <a16:creationId xmlns:a16="http://schemas.microsoft.com/office/drawing/2014/main" id="{DDC6637B-E873-4D41-8F3D-B2D6328E57C9}"/>
              </a:ext>
            </a:extLst>
          </p:cNvPr>
          <p:cNvPicPr>
            <a:picLocks noChangeAspect="1"/>
          </p:cNvPicPr>
          <p:nvPr/>
        </p:nvPicPr>
        <p:blipFill rotWithShape="1">
          <a:blip r:embed="rId4">
            <a:extLst>
              <a:ext uri="{28A0092B-C50C-407E-A947-70E740481C1C}">
                <a14:useLocalDpi xmlns:a14="http://schemas.microsoft.com/office/drawing/2010/main" val="0"/>
              </a:ext>
            </a:extLst>
          </a:blip>
          <a:srcRect r="10534"/>
          <a:stretch/>
        </p:blipFill>
        <p:spPr>
          <a:xfrm>
            <a:off x="7818649" y="1846322"/>
            <a:ext cx="4373351" cy="2776748"/>
          </a:xfrm>
          <a:prstGeom prst="rect">
            <a:avLst/>
          </a:prstGeom>
        </p:spPr>
      </p:pic>
      <p:pic>
        <p:nvPicPr>
          <p:cNvPr id="2052" name="Picture 4" descr="Image result for person with cat">
            <a:extLst>
              <a:ext uri="{FF2B5EF4-FFF2-40B4-BE49-F238E27FC236}">
                <a16:creationId xmlns:a16="http://schemas.microsoft.com/office/drawing/2014/main" id="{AD2782C4-DB10-4EEB-8D4E-013EF0392C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2788" y="1846317"/>
            <a:ext cx="4166424" cy="2779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46338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Image result for bird silhouette"/>
          <p:cNvPicPr>
            <a:picLocks noChangeAspect="1" noChangeArrowheads="1"/>
          </p:cNvPicPr>
          <p:nvPr/>
        </p:nvPicPr>
        <p:blipFill rotWithShape="1">
          <a:blip r:embed="rId3" cstate="print">
            <a:lum bright="70000" contrast="-70000"/>
            <a:extLst>
              <a:ext uri="{28A0092B-C50C-407E-A947-70E740481C1C}">
                <a14:useLocalDpi xmlns:a14="http://schemas.microsoft.com/office/drawing/2010/main" val="0"/>
              </a:ext>
            </a:extLst>
          </a:blip>
          <a:srcRect t="52663" r="79175"/>
          <a:stretch/>
        </p:blipFill>
        <p:spPr bwMode="auto">
          <a:xfrm rot="21084053">
            <a:off x="2036704" y="2199377"/>
            <a:ext cx="737726" cy="117385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8779463" y="2247620"/>
            <a:ext cx="1347801" cy="970316"/>
            <a:chOff x="2994199" y="3689597"/>
            <a:chExt cx="1192406" cy="828000"/>
          </a:xfrm>
        </p:grpSpPr>
        <p:grpSp>
          <p:nvGrpSpPr>
            <p:cNvPr id="6" name="Group 5"/>
            <p:cNvGrpSpPr/>
            <p:nvPr/>
          </p:nvGrpSpPr>
          <p:grpSpPr>
            <a:xfrm>
              <a:off x="2994199" y="3689597"/>
              <a:ext cx="1192406" cy="687222"/>
              <a:chOff x="3965705" y="4010016"/>
              <a:chExt cx="1192406" cy="687222"/>
            </a:xfrm>
          </p:grpSpPr>
          <p:pic>
            <p:nvPicPr>
              <p:cNvPr id="26" name="Picture 2" descr="Image result for bird silhouette"/>
              <p:cNvPicPr>
                <a:picLocks noChangeAspect="1" noChangeArrowheads="1"/>
              </p:cNvPicPr>
              <p:nvPr/>
            </p:nvPicPr>
            <p:blipFill rotWithShape="1">
              <a:blip r:embed="rId4" cstate="print">
                <a:lum bright="70000" contrast="-70000"/>
                <a:extLst>
                  <a:ext uri="{28A0092B-C50C-407E-A947-70E740481C1C}">
                    <a14:useLocalDpi xmlns:a14="http://schemas.microsoft.com/office/drawing/2010/main" val="0"/>
                  </a:ext>
                </a:extLst>
              </a:blip>
              <a:srcRect l="74568" t="12915" b="56793"/>
              <a:stretch/>
            </p:blipFill>
            <p:spPr bwMode="auto">
              <a:xfrm>
                <a:off x="4508824" y="4010016"/>
                <a:ext cx="649287" cy="54134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Image result for bird silhouette"/>
              <p:cNvPicPr>
                <a:picLocks noChangeAspect="1" noChangeArrowheads="1"/>
              </p:cNvPicPr>
              <p:nvPr/>
            </p:nvPicPr>
            <p:blipFill rotWithShape="1">
              <a:blip r:embed="rId5" cstate="print">
                <a:lum bright="70000" contrast="-70000"/>
                <a:extLst>
                  <a:ext uri="{28A0092B-C50C-407E-A947-70E740481C1C}">
                    <a14:useLocalDpi xmlns:a14="http://schemas.microsoft.com/office/drawing/2010/main" val="0"/>
                  </a:ext>
                </a:extLst>
              </a:blip>
              <a:srcRect l="74568" t="12915" b="56793"/>
              <a:stretch/>
            </p:blipFill>
            <p:spPr bwMode="auto">
              <a:xfrm flipH="1">
                <a:off x="3965705" y="4246851"/>
                <a:ext cx="409107" cy="450387"/>
              </a:xfrm>
              <a:prstGeom prst="rect">
                <a:avLst/>
              </a:prstGeom>
              <a:noFill/>
              <a:extLst>
                <a:ext uri="{909E8E84-426E-40DD-AFC4-6F175D3DCCD1}">
                  <a14:hiddenFill xmlns:a14="http://schemas.microsoft.com/office/drawing/2010/main">
                    <a:solidFill>
                      <a:srgbClr val="FFFFFF"/>
                    </a:solidFill>
                  </a14:hiddenFill>
                </a:ext>
              </a:extLst>
            </p:spPr>
          </p:pic>
        </p:grpSp>
        <p:pic>
          <p:nvPicPr>
            <p:cNvPr id="44" name="Picture 2" descr="Image result for bird silhouette"/>
            <p:cNvPicPr>
              <a:picLocks noChangeAspect="1" noChangeArrowheads="1"/>
            </p:cNvPicPr>
            <p:nvPr/>
          </p:nvPicPr>
          <p:blipFill rotWithShape="1">
            <a:blip r:embed="rId6" cstate="print">
              <a:lum bright="70000" contrast="-70000"/>
              <a:extLst>
                <a:ext uri="{28A0092B-C50C-407E-A947-70E740481C1C}">
                  <a14:useLocalDpi xmlns:a14="http://schemas.microsoft.com/office/drawing/2010/main" val="0"/>
                </a:ext>
              </a:extLst>
            </a:blip>
            <a:srcRect l="74568" t="12915" b="56793"/>
            <a:stretch/>
          </p:blipFill>
          <p:spPr bwMode="auto">
            <a:xfrm>
              <a:off x="3513158" y="4182659"/>
              <a:ext cx="401720" cy="334938"/>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AutoShape 2" descr="Image result for vdgif"/>
          <p:cNvSpPr>
            <a:spLocks noChangeAspect="1" noChangeArrowheads="1"/>
          </p:cNvSpPr>
          <p:nvPr/>
        </p:nvSpPr>
        <p:spPr bwMode="auto">
          <a:xfrm>
            <a:off x="1936750" y="27892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291478" y="264695"/>
            <a:ext cx="11609044" cy="1631216"/>
          </a:xfrm>
          <a:prstGeom prst="rect">
            <a:avLst/>
          </a:prstGeom>
          <a:solidFill>
            <a:srgbClr val="69AED0"/>
          </a:solidFill>
        </p:spPr>
        <p:txBody>
          <a:bodyPr wrap="square">
            <a:spAutoFit/>
          </a:bodyPr>
          <a:lstStyle/>
          <a:p>
            <a:r>
              <a:rPr lang="en-US" sz="3600" b="1" dirty="0">
                <a:solidFill>
                  <a:schemeClr val="bg1"/>
                </a:solidFill>
              </a:rPr>
              <a:t>NABCI’s Vision: </a:t>
            </a:r>
            <a:r>
              <a:rPr lang="en-US" sz="3200" i="1" dirty="0"/>
              <a:t>Healthy and abundant populations of North American birds that are </a:t>
            </a:r>
            <a:r>
              <a:rPr lang="en-US" sz="3200" b="1" i="1" dirty="0"/>
              <a:t>valued by future generations </a:t>
            </a:r>
            <a:r>
              <a:rPr lang="en-US" sz="3200" i="1" dirty="0"/>
              <a:t>and sustained by habitats that </a:t>
            </a:r>
            <a:r>
              <a:rPr lang="en-US" sz="3200" b="1" i="1" dirty="0"/>
              <a:t>benefit birds and people</a:t>
            </a:r>
            <a:r>
              <a:rPr lang="en-US" sz="3200" i="1" dirty="0"/>
              <a:t>. </a:t>
            </a:r>
            <a:endParaRPr lang="en-US" sz="3200" dirty="0"/>
          </a:p>
        </p:txBody>
      </p:sp>
      <p:pic>
        <p:nvPicPr>
          <p:cNvPr id="22" name="Picture 2" descr="Image result for bird silhouette"/>
          <p:cNvPicPr>
            <a:picLocks noChangeAspect="1" noChangeArrowheads="1"/>
          </p:cNvPicPr>
          <p:nvPr/>
        </p:nvPicPr>
        <p:blipFill rotWithShape="1">
          <a:blip r:embed="rId7" cstate="print">
            <a:lum bright="70000" contrast="-70000"/>
            <a:extLst>
              <a:ext uri="{28A0092B-C50C-407E-A947-70E740481C1C}">
                <a14:useLocalDpi xmlns:a14="http://schemas.microsoft.com/office/drawing/2010/main" val="0"/>
              </a:ext>
            </a:extLst>
          </a:blip>
          <a:srcRect t="6575" r="73430" b="56793"/>
          <a:stretch/>
        </p:blipFill>
        <p:spPr bwMode="auto">
          <a:xfrm>
            <a:off x="9843354" y="3257236"/>
            <a:ext cx="650103" cy="62739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Image result for bird silhouette"/>
          <p:cNvPicPr>
            <a:picLocks noChangeAspect="1" noChangeArrowheads="1"/>
          </p:cNvPicPr>
          <p:nvPr/>
        </p:nvPicPr>
        <p:blipFill rotWithShape="1">
          <a:blip r:embed="rId8" cstate="print">
            <a:lum bright="70000" contrast="-70000"/>
            <a:extLst>
              <a:ext uri="{28A0092B-C50C-407E-A947-70E740481C1C}">
                <a14:useLocalDpi xmlns:a14="http://schemas.microsoft.com/office/drawing/2010/main" val="0"/>
              </a:ext>
            </a:extLst>
          </a:blip>
          <a:srcRect l="51158" t="13283" r="26487" b="54311"/>
          <a:stretch/>
        </p:blipFill>
        <p:spPr bwMode="auto">
          <a:xfrm>
            <a:off x="10849686" y="3146103"/>
            <a:ext cx="368990" cy="45858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Image result for bird silhouette"/>
          <p:cNvPicPr>
            <a:picLocks noChangeAspect="1" noChangeArrowheads="1"/>
          </p:cNvPicPr>
          <p:nvPr/>
        </p:nvPicPr>
        <p:blipFill rotWithShape="1">
          <a:blip r:embed="rId9" cstate="print">
            <a:lum bright="70000" contrast="-70000"/>
            <a:extLst>
              <a:ext uri="{28A0092B-C50C-407E-A947-70E740481C1C}">
                <a14:useLocalDpi xmlns:a14="http://schemas.microsoft.com/office/drawing/2010/main" val="0"/>
              </a:ext>
            </a:extLst>
          </a:blip>
          <a:srcRect l="6232" t="10056"/>
          <a:stretch/>
        </p:blipFill>
        <p:spPr bwMode="auto">
          <a:xfrm>
            <a:off x="403540" y="2499665"/>
            <a:ext cx="1699633" cy="130340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Image result for bird silhouette"/>
          <p:cNvPicPr>
            <a:picLocks noChangeAspect="1" noChangeArrowheads="1"/>
          </p:cNvPicPr>
          <p:nvPr/>
        </p:nvPicPr>
        <p:blipFill rotWithShape="1">
          <a:blip r:embed="rId10" cstate="print">
            <a:lum bright="70000" contrast="-70000"/>
            <a:extLst>
              <a:ext uri="{28A0092B-C50C-407E-A947-70E740481C1C}">
                <a14:useLocalDpi xmlns:a14="http://schemas.microsoft.com/office/drawing/2010/main" val="0"/>
              </a:ext>
            </a:extLst>
          </a:blip>
          <a:srcRect l="74568" t="49077" b="11314"/>
          <a:stretch/>
        </p:blipFill>
        <p:spPr bwMode="auto">
          <a:xfrm>
            <a:off x="1549558" y="3512111"/>
            <a:ext cx="596296" cy="65008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Image result for bird silhouette"/>
          <p:cNvPicPr>
            <a:picLocks noChangeAspect="1" noChangeArrowheads="1"/>
          </p:cNvPicPr>
          <p:nvPr/>
        </p:nvPicPr>
        <p:blipFill rotWithShape="1">
          <a:blip r:embed="rId11" cstate="print">
            <a:lum bright="70000" contrast="-70000"/>
            <a:extLst>
              <a:ext uri="{28A0092B-C50C-407E-A947-70E740481C1C}">
                <a14:useLocalDpi xmlns:a14="http://schemas.microsoft.com/office/drawing/2010/main" val="0"/>
              </a:ext>
            </a:extLst>
          </a:blip>
          <a:srcRect l="43172" t="56827" r="24610" b="13184"/>
          <a:stretch/>
        </p:blipFill>
        <p:spPr bwMode="auto">
          <a:xfrm>
            <a:off x="10697038" y="2340976"/>
            <a:ext cx="1103802" cy="71922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Image result for person silhouette"/>
          <p:cNvPicPr>
            <a:picLocks noChangeAspect="1" noChangeArrowheads="1"/>
          </p:cNvPicPr>
          <p:nvPr/>
        </p:nvPicPr>
        <p:blipFill rotWithShape="1">
          <a:blip r:embed="rId12" cstate="print">
            <a:lum bright="70000" contrast="-70000"/>
            <a:extLst>
              <a:ext uri="{28A0092B-C50C-407E-A947-70E740481C1C}">
                <a14:useLocalDpi xmlns:a14="http://schemas.microsoft.com/office/drawing/2010/main" val="0"/>
              </a:ext>
            </a:extLst>
          </a:blip>
          <a:srcRect l="20124" r="22743"/>
          <a:stretch/>
        </p:blipFill>
        <p:spPr bwMode="auto">
          <a:xfrm>
            <a:off x="2489308" y="5100455"/>
            <a:ext cx="1666422" cy="164324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Related image"/>
          <p:cNvPicPr>
            <a:picLocks noChangeAspect="1" noChangeArrowheads="1"/>
          </p:cNvPicPr>
          <p:nvPr/>
        </p:nvPicPr>
        <p:blipFill>
          <a:blip r:embed="rId13">
            <a:lum bright="70000" contrast="-70000"/>
            <a:extLst>
              <a:ext uri="{28A0092B-C50C-407E-A947-70E740481C1C}">
                <a14:useLocalDpi xmlns:a14="http://schemas.microsoft.com/office/drawing/2010/main" val="0"/>
              </a:ext>
            </a:extLst>
          </a:blip>
          <a:srcRect/>
          <a:stretch>
            <a:fillRect/>
          </a:stretch>
        </p:blipFill>
        <p:spPr bwMode="auto">
          <a:xfrm>
            <a:off x="9146861" y="5213145"/>
            <a:ext cx="1550485" cy="155048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Image result for cat silhouette"/>
          <p:cNvPicPr>
            <a:picLocks noChangeAspect="1" noChangeArrowheads="1"/>
          </p:cNvPicPr>
          <p:nvPr/>
        </p:nvPicPr>
        <p:blipFill>
          <a:blip r:embed="rId14" cstate="print">
            <a:lum bright="70000" contrast="-70000"/>
            <a:extLst>
              <a:ext uri="{28A0092B-C50C-407E-A947-70E740481C1C}">
                <a14:useLocalDpi xmlns:a14="http://schemas.microsoft.com/office/drawing/2010/main" val="0"/>
              </a:ext>
            </a:extLst>
          </a:blip>
          <a:srcRect/>
          <a:stretch>
            <a:fillRect/>
          </a:stretch>
        </p:blipFill>
        <p:spPr bwMode="auto">
          <a:xfrm>
            <a:off x="8976034" y="6323159"/>
            <a:ext cx="389640" cy="38964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Related image"/>
          <p:cNvPicPr>
            <a:picLocks noChangeAspect="1" noChangeArrowheads="1"/>
          </p:cNvPicPr>
          <p:nvPr/>
        </p:nvPicPr>
        <p:blipFill rotWithShape="1">
          <a:blip r:embed="rId15" cstate="print">
            <a:lum bright="70000" contrast="-70000"/>
            <a:extLst>
              <a:ext uri="{28A0092B-C50C-407E-A947-70E740481C1C}">
                <a14:useLocalDpi xmlns:a14="http://schemas.microsoft.com/office/drawing/2010/main" val="0"/>
              </a:ext>
            </a:extLst>
          </a:blip>
          <a:srcRect t="20792" r="62632" b="26643"/>
          <a:stretch/>
        </p:blipFill>
        <p:spPr bwMode="auto">
          <a:xfrm>
            <a:off x="8240834" y="5873568"/>
            <a:ext cx="793055" cy="87013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Image result for person silhouette"/>
          <p:cNvPicPr>
            <a:picLocks noChangeAspect="1" noChangeArrowheads="1"/>
          </p:cNvPicPr>
          <p:nvPr/>
        </p:nvPicPr>
        <p:blipFill rotWithShape="1">
          <a:blip r:embed="rId12" cstate="print">
            <a:lum bright="70000" contrast="-70000"/>
            <a:extLst>
              <a:ext uri="{28A0092B-C50C-407E-A947-70E740481C1C}">
                <a14:useLocalDpi xmlns:a14="http://schemas.microsoft.com/office/drawing/2010/main" val="0"/>
              </a:ext>
            </a:extLst>
          </a:blip>
          <a:srcRect l="76591" r="915"/>
          <a:stretch/>
        </p:blipFill>
        <p:spPr bwMode="auto">
          <a:xfrm>
            <a:off x="10544389" y="5043850"/>
            <a:ext cx="674287" cy="168881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Image result for rancher silhouette"/>
          <p:cNvPicPr>
            <a:picLocks noChangeAspect="1" noChangeArrowheads="1"/>
          </p:cNvPicPr>
          <p:nvPr/>
        </p:nvPicPr>
        <p:blipFill>
          <a:blip r:embed="rId16" cstate="print">
            <a:lum bright="70000" contrast="-70000"/>
            <a:extLst>
              <a:ext uri="{28A0092B-C50C-407E-A947-70E740481C1C}">
                <a14:useLocalDpi xmlns:a14="http://schemas.microsoft.com/office/drawing/2010/main" val="0"/>
              </a:ext>
            </a:extLst>
          </a:blip>
          <a:srcRect/>
          <a:stretch>
            <a:fillRect/>
          </a:stretch>
        </p:blipFill>
        <p:spPr bwMode="auto">
          <a:xfrm>
            <a:off x="676024" y="5040098"/>
            <a:ext cx="1636977" cy="166693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575148" y="2789237"/>
            <a:ext cx="6838911" cy="2062103"/>
          </a:xfrm>
          <a:prstGeom prst="rect">
            <a:avLst/>
          </a:prstGeom>
        </p:spPr>
        <p:txBody>
          <a:bodyPr wrap="square">
            <a:spAutoFit/>
          </a:bodyPr>
          <a:lstStyle/>
          <a:p>
            <a:pPr algn="ctr"/>
            <a:r>
              <a:rPr lang="en-US" sz="3200" b="1" dirty="0">
                <a:solidFill>
                  <a:srgbClr val="3A56A2"/>
                </a:solidFill>
              </a:rPr>
              <a:t>HD Subcommittee Goal: </a:t>
            </a:r>
          </a:p>
          <a:p>
            <a:pPr algn="ctr"/>
            <a:r>
              <a:rPr lang="en-US" sz="3200" b="1" i="1" dirty="0">
                <a:solidFill>
                  <a:srgbClr val="C00000"/>
                </a:solidFill>
              </a:rPr>
              <a:t>Enable bird conservation partners to integrate human dimensions science and tools into bird conservation efforts</a:t>
            </a:r>
            <a:endParaRPr lang="en-US" sz="3200" b="1" dirty="0">
              <a:solidFill>
                <a:srgbClr val="C00000"/>
              </a:solidFill>
            </a:endParaRPr>
          </a:p>
        </p:txBody>
      </p:sp>
      <p:pic>
        <p:nvPicPr>
          <p:cNvPr id="4" name="Picture 3"/>
          <p:cNvPicPr>
            <a:picLocks noChangeAspect="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57592" y="5994870"/>
            <a:ext cx="1295401" cy="728123"/>
          </a:xfrm>
          <a:prstGeom prst="rect">
            <a:avLst/>
          </a:prstGeom>
        </p:spPr>
      </p:pic>
      <p:pic>
        <p:nvPicPr>
          <p:cNvPr id="4104" name="Picture 8" descr="Related image"/>
          <p:cNvPicPr>
            <a:picLocks noChangeAspect="1" noChangeArrowheads="1"/>
          </p:cNvPicPr>
          <p:nvPr/>
        </p:nvPicPr>
        <p:blipFill>
          <a:blip r:embed="rId18" cstate="print">
            <a:lum bright="70000" contrast="-70000"/>
            <a:extLst>
              <a:ext uri="{28A0092B-C50C-407E-A947-70E740481C1C}">
                <a14:useLocalDpi xmlns:a14="http://schemas.microsoft.com/office/drawing/2010/main" val="0"/>
              </a:ext>
            </a:extLst>
          </a:blip>
          <a:srcRect/>
          <a:stretch>
            <a:fillRect/>
          </a:stretch>
        </p:blipFill>
        <p:spPr bwMode="auto">
          <a:xfrm>
            <a:off x="5626629" y="5230981"/>
            <a:ext cx="2049332" cy="1450543"/>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Related image"/>
          <p:cNvPicPr>
            <a:picLocks noChangeAspect="1" noChangeArrowheads="1"/>
          </p:cNvPicPr>
          <p:nvPr/>
        </p:nvPicPr>
        <p:blipFill>
          <a:blip r:embed="rId19" cstate="print">
            <a:lum bright="70000" contrast="-70000"/>
            <a:extLst>
              <a:ext uri="{28A0092B-C50C-407E-A947-70E740481C1C}">
                <a14:useLocalDpi xmlns:a14="http://schemas.microsoft.com/office/drawing/2010/main" val="0"/>
              </a:ext>
            </a:extLst>
          </a:blip>
          <a:srcRect/>
          <a:stretch>
            <a:fillRect/>
          </a:stretch>
        </p:blipFill>
        <p:spPr bwMode="auto">
          <a:xfrm>
            <a:off x="4502862" y="5516866"/>
            <a:ext cx="558894" cy="1193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4417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1052" name="Picture 28" descr="Image result for ducks unlimit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5968" y="861782"/>
            <a:ext cx="1301945" cy="118664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missouri division of conservation"/>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a14="http://schemas.microsoft.com/office/drawing/2010/main">
                  <a14:imgLayer r:embed="rId5">
                    <a14:imgEffect>
                      <a14:backgroundRemoval t="0" b="100000" l="0" r="97305"/>
                    </a14:imgEffect>
                  </a14:imgLayer>
                </a14:imgProps>
              </a:ext>
              <a:ext uri="{28A0092B-C50C-407E-A947-70E740481C1C}">
                <a14:useLocalDpi xmlns:a14="http://schemas.microsoft.com/office/drawing/2010/main" val="0"/>
              </a:ext>
            </a:extLst>
          </a:blip>
          <a:srcRect/>
          <a:stretch>
            <a:fillRect/>
          </a:stretch>
        </p:blipFill>
        <p:spPr bwMode="auto">
          <a:xfrm>
            <a:off x="9086181" y="873789"/>
            <a:ext cx="1650546" cy="1429786"/>
          </a:xfrm>
          <a:prstGeom prst="rect">
            <a:avLst/>
          </a:prstGeom>
          <a:solidFill>
            <a:schemeClr val="bg1"/>
          </a:solidFill>
        </p:spPr>
      </p:pic>
      <p:pic>
        <p:nvPicPr>
          <p:cNvPr id="6" name="Shape 305" descr="Image result for north carolina wildlife resources commission"/>
          <p:cNvPicPr preferRelativeResize="0"/>
          <p:nvPr/>
        </p:nvPicPr>
        <p:blipFill rotWithShape="1">
          <a:blip r:embed="rId6">
            <a:alphaModFix/>
          </a:blip>
          <a:srcRect/>
          <a:stretch/>
        </p:blipFill>
        <p:spPr>
          <a:xfrm>
            <a:off x="8381206" y="140205"/>
            <a:ext cx="1251319" cy="1211158"/>
          </a:xfrm>
          <a:prstGeom prst="rect">
            <a:avLst/>
          </a:prstGeom>
          <a:noFill/>
          <a:ln>
            <a:noFill/>
          </a:ln>
        </p:spPr>
      </p:pic>
      <p:pic>
        <p:nvPicPr>
          <p:cNvPr id="1034" name="Picture 10" descr="Image result for Nebraska game and fish logo"/>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8374" b="23553"/>
          <a:stretch/>
        </p:blipFill>
        <p:spPr bwMode="auto">
          <a:xfrm>
            <a:off x="8999640" y="2596379"/>
            <a:ext cx="1535202" cy="7429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8"/>
          <a:stretch>
            <a:fillRect/>
          </a:stretch>
        </p:blipFill>
        <p:spPr>
          <a:xfrm>
            <a:off x="7836643" y="3442102"/>
            <a:ext cx="2340447" cy="749852"/>
          </a:xfrm>
          <a:prstGeom prst="rect">
            <a:avLst/>
          </a:prstGeom>
        </p:spPr>
      </p:pic>
      <p:pic>
        <p:nvPicPr>
          <p:cNvPr id="5" name="Shape 304" descr="Image result for farm services agency logo"/>
          <p:cNvPicPr preferRelativeResize="0"/>
          <p:nvPr/>
        </p:nvPicPr>
        <p:blipFill rotWithShape="1">
          <a:blip r:embed="rId9">
            <a:alphaModFix/>
          </a:blip>
          <a:srcRect/>
          <a:stretch/>
        </p:blipFill>
        <p:spPr>
          <a:xfrm>
            <a:off x="4391042" y="2304043"/>
            <a:ext cx="1468489" cy="912641"/>
          </a:xfrm>
          <a:prstGeom prst="rect">
            <a:avLst/>
          </a:prstGeom>
          <a:noFill/>
          <a:ln>
            <a:noFill/>
          </a:ln>
        </p:spPr>
      </p:pic>
      <p:pic>
        <p:nvPicPr>
          <p:cNvPr id="7" name="Shape 306" descr="Image result for virginia tech"/>
          <p:cNvPicPr preferRelativeResize="0"/>
          <p:nvPr/>
        </p:nvPicPr>
        <p:blipFill rotWithShape="1">
          <a:blip r:embed="rId10">
            <a:alphaModFix/>
          </a:blip>
          <a:srcRect/>
          <a:stretch/>
        </p:blipFill>
        <p:spPr>
          <a:xfrm>
            <a:off x="340462" y="1630321"/>
            <a:ext cx="2092270" cy="1624745"/>
          </a:xfrm>
          <a:prstGeom prst="rect">
            <a:avLst/>
          </a:prstGeom>
          <a:noFill/>
          <a:ln>
            <a:noFill/>
          </a:ln>
        </p:spPr>
      </p:pic>
      <p:pic>
        <p:nvPicPr>
          <p:cNvPr id="8" name="Shape 309" descr="Image result for forest service"/>
          <p:cNvPicPr preferRelativeResize="0"/>
          <p:nvPr/>
        </p:nvPicPr>
        <p:blipFill rotWithShape="1">
          <a:blip r:embed="rId11">
            <a:alphaModFix/>
          </a:blip>
          <a:srcRect/>
          <a:stretch/>
        </p:blipFill>
        <p:spPr>
          <a:xfrm>
            <a:off x="10867272" y="1747311"/>
            <a:ext cx="1128069" cy="1173990"/>
          </a:xfrm>
          <a:prstGeom prst="rect">
            <a:avLst/>
          </a:prstGeom>
          <a:noFill/>
          <a:ln>
            <a:noFill/>
          </a:ln>
        </p:spPr>
      </p:pic>
      <p:pic>
        <p:nvPicPr>
          <p:cNvPr id="9" name="Shape 360" descr="Image result for bird conservancy of the rockies logo"/>
          <p:cNvPicPr preferRelativeResize="0"/>
          <p:nvPr/>
        </p:nvPicPr>
        <p:blipFill rotWithShape="1">
          <a:blip r:embed="rId12">
            <a:alphaModFix/>
          </a:blip>
          <a:srcRect t="26718" b="24676"/>
          <a:stretch/>
        </p:blipFill>
        <p:spPr>
          <a:xfrm>
            <a:off x="81874" y="5710663"/>
            <a:ext cx="1844515" cy="914400"/>
          </a:xfrm>
          <a:prstGeom prst="rect">
            <a:avLst/>
          </a:prstGeom>
          <a:noFill/>
          <a:ln>
            <a:noFill/>
          </a:ln>
        </p:spPr>
      </p:pic>
      <p:pic>
        <p:nvPicPr>
          <p:cNvPr id="10" name="Picture 2" descr="Image result for usgs logo"/>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2947" y="813933"/>
            <a:ext cx="1529691" cy="97344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American birding association logo"/>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19183" y="4930664"/>
            <a:ext cx="2009902" cy="116939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USFWS logo"/>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571609" y="1104009"/>
            <a:ext cx="1253591" cy="149237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environmental defense fund"/>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75720" y="3088336"/>
            <a:ext cx="1869355" cy="84744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texas a &amp; m university"/>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785316" y="2895128"/>
            <a:ext cx="1104180" cy="110418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mage result for colorado state university"/>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177429" y="4081656"/>
            <a:ext cx="2676926" cy="1124309"/>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Image result for sonoran joint ventur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772580" y="4127184"/>
            <a:ext cx="2018282" cy="1051188"/>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Image result for appalachian mountain joint ventur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675828" y="4861710"/>
            <a:ext cx="1154165" cy="1697905"/>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Image result for florida fish and wildlife conservation commission"/>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157390" y="3180790"/>
            <a:ext cx="1770315" cy="1967017"/>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Image result for dj case and associates"/>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167094" y="698345"/>
            <a:ext cx="1323038" cy="132303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23"/>
          <a:stretch>
            <a:fillRect/>
          </a:stretch>
        </p:blipFill>
        <p:spPr>
          <a:xfrm>
            <a:off x="6039660" y="5178372"/>
            <a:ext cx="2245743" cy="700162"/>
          </a:xfrm>
          <a:prstGeom prst="rect">
            <a:avLst/>
          </a:prstGeom>
        </p:spPr>
      </p:pic>
      <p:sp>
        <p:nvSpPr>
          <p:cNvPr id="27" name="Title 1"/>
          <p:cNvSpPr txBox="1">
            <a:spLocks/>
          </p:cNvSpPr>
          <p:nvPr/>
        </p:nvSpPr>
        <p:spPr>
          <a:xfrm>
            <a:off x="224350" y="103912"/>
            <a:ext cx="8715375" cy="7960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b="1" dirty="0">
                <a:solidFill>
                  <a:srgbClr val="3A56A2"/>
                </a:solidFill>
                <a:latin typeface="+mn-lt"/>
                <a:ea typeface="Avenir Medium" charset="0"/>
                <a:cs typeface="Avenir Medium" charset="0"/>
              </a:rPr>
              <a:t>HD Subcommittee Membership</a:t>
            </a:r>
            <a:endParaRPr kumimoji="0" lang="en-US" b="1" i="0" u="none" strike="noStrike" kern="1200" cap="none" spc="0" normalizeH="0" baseline="0" noProof="0" dirty="0">
              <a:ln>
                <a:noFill/>
              </a:ln>
              <a:solidFill>
                <a:srgbClr val="3A56A2"/>
              </a:solidFill>
              <a:effectLst/>
              <a:uLnTx/>
              <a:uFillTx/>
              <a:latin typeface="+mn-lt"/>
              <a:ea typeface="Avenir Medium" charset="0"/>
              <a:cs typeface="Avenir Medium" charset="0"/>
            </a:endParaRPr>
          </a:p>
        </p:txBody>
      </p:sp>
      <p:pic>
        <p:nvPicPr>
          <p:cNvPr id="30" name="Picture 29"/>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757592" y="5994870"/>
            <a:ext cx="1295401" cy="728123"/>
          </a:xfrm>
          <a:prstGeom prst="rect">
            <a:avLst/>
          </a:prstGeom>
        </p:spPr>
      </p:pic>
      <p:pic>
        <p:nvPicPr>
          <p:cNvPr id="12" name="Picture 11"/>
          <p:cNvPicPr>
            <a:picLocks noChangeAspect="1"/>
          </p:cNvPicPr>
          <p:nvPr/>
        </p:nvPicPr>
        <p:blipFill>
          <a:blip r:embed="rId25"/>
          <a:stretch>
            <a:fillRect/>
          </a:stretch>
        </p:blipFill>
        <p:spPr>
          <a:xfrm>
            <a:off x="6421049" y="2175977"/>
            <a:ext cx="2536215" cy="674594"/>
          </a:xfrm>
          <a:prstGeom prst="rect">
            <a:avLst/>
          </a:prstGeom>
        </p:spPr>
      </p:pic>
      <p:pic>
        <p:nvPicPr>
          <p:cNvPr id="11" name="Picture 6" descr="Image result for university of oklahoma bird survey logo"/>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2081839" y="6207506"/>
            <a:ext cx="5606607" cy="61908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Image result for cornell lab of ornithology logo"/>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10002533" y="5154105"/>
            <a:ext cx="2312103" cy="84076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Related image"/>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0545751" y="79496"/>
            <a:ext cx="1375609" cy="137560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university of idaho"/>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597141" y="4170336"/>
            <a:ext cx="1305768" cy="130576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Image result for huron pines"/>
          <p:cNvPicPr>
            <a:picLocks noChangeAspect="1" noChangeArrowheads="1"/>
          </p:cNvPicPr>
          <p:nvPr/>
        </p:nvPicPr>
        <p:blipFill rotWithShape="1">
          <a:blip r:embed="rId30" cstate="print">
            <a:extLst>
              <a:ext uri="{28A0092B-C50C-407E-A947-70E740481C1C}">
                <a14:useLocalDpi xmlns:a14="http://schemas.microsoft.com/office/drawing/2010/main" val="0"/>
              </a:ext>
            </a:extLst>
          </a:blip>
          <a:srcRect t="19091" b="24042"/>
          <a:stretch/>
        </p:blipFill>
        <p:spPr bwMode="auto">
          <a:xfrm>
            <a:off x="5702400" y="1174858"/>
            <a:ext cx="1321300" cy="75138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31"/>
          <a:stretch>
            <a:fillRect/>
          </a:stretch>
        </p:blipFill>
        <p:spPr>
          <a:xfrm>
            <a:off x="4081755" y="5420265"/>
            <a:ext cx="1637683" cy="719506"/>
          </a:xfrm>
          <a:prstGeom prst="rect">
            <a:avLst/>
          </a:prstGeom>
        </p:spPr>
      </p:pic>
      <p:pic>
        <p:nvPicPr>
          <p:cNvPr id="36" name="Picture 2" descr="Image result for arkansas game and fish commission"/>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6421049" y="2872200"/>
            <a:ext cx="1498172" cy="107207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Image result for south dakota game fish and parks"/>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4969933" y="3638347"/>
            <a:ext cx="1257670" cy="1278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6658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srcRect l="1649" r="1649"/>
          <a:stretch/>
        </p:blipFill>
        <p:spPr>
          <a:xfrm>
            <a:off x="7083348" y="993567"/>
            <a:ext cx="4688806" cy="4846885"/>
          </a:xfrm>
          <a:prstGeom prst="ellipse">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9624" t="6889" r="20189" b="42249"/>
          <a:stretch/>
        </p:blipFill>
        <p:spPr>
          <a:xfrm>
            <a:off x="2370835" y="993567"/>
            <a:ext cx="4488873" cy="4870865"/>
          </a:xfrm>
          <a:prstGeom prst="ellipse">
            <a:avLst/>
          </a:prstGeom>
        </p:spPr>
      </p:pic>
      <p:sp>
        <p:nvSpPr>
          <p:cNvPr id="2" name="Title 1"/>
          <p:cNvSpPr>
            <a:spLocks noGrp="1"/>
          </p:cNvSpPr>
          <p:nvPr>
            <p:ph type="title"/>
          </p:nvPr>
        </p:nvSpPr>
        <p:spPr>
          <a:xfrm>
            <a:off x="102985" y="92200"/>
            <a:ext cx="11950008" cy="796925"/>
          </a:xfrm>
        </p:spPr>
        <p:txBody>
          <a:bodyPr>
            <a:noAutofit/>
          </a:bodyPr>
          <a:lstStyle/>
          <a:p>
            <a:r>
              <a:rPr lang="en-US" sz="4100" b="1" dirty="0">
                <a:solidFill>
                  <a:srgbClr val="3A56A2"/>
                </a:solidFill>
                <a:latin typeface="+mn-lt"/>
              </a:rPr>
              <a:t>National Bird Conservation Social Science Coordinator </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7592" y="5994870"/>
            <a:ext cx="1295401" cy="728123"/>
          </a:xfrm>
          <a:prstGeom prst="rect">
            <a:avLst/>
          </a:prstGeom>
        </p:spPr>
      </p:pic>
      <p:pic>
        <p:nvPicPr>
          <p:cNvPr id="7" name="Shape 304" descr="Image result for farm services agency logo"/>
          <p:cNvPicPr preferRelativeResize="0"/>
          <p:nvPr/>
        </p:nvPicPr>
        <p:blipFill rotWithShape="1">
          <a:blip r:embed="rId6">
            <a:alphaModFix/>
          </a:blip>
          <a:srcRect/>
          <a:stretch/>
        </p:blipFill>
        <p:spPr>
          <a:xfrm>
            <a:off x="334486" y="2215812"/>
            <a:ext cx="1175442" cy="758762"/>
          </a:xfrm>
          <a:prstGeom prst="rect">
            <a:avLst/>
          </a:prstGeom>
          <a:noFill/>
          <a:ln>
            <a:noFill/>
          </a:ln>
        </p:spPr>
      </p:pic>
      <p:pic>
        <p:nvPicPr>
          <p:cNvPr id="8" name="Shape 305" descr="Image result for north carolina wildlife resources commission"/>
          <p:cNvPicPr preferRelativeResize="0"/>
          <p:nvPr/>
        </p:nvPicPr>
        <p:blipFill rotWithShape="1">
          <a:blip r:embed="rId7">
            <a:alphaModFix/>
          </a:blip>
          <a:srcRect/>
          <a:stretch/>
        </p:blipFill>
        <p:spPr>
          <a:xfrm>
            <a:off x="350495" y="5416757"/>
            <a:ext cx="1077808" cy="1061553"/>
          </a:xfrm>
          <a:prstGeom prst="rect">
            <a:avLst/>
          </a:prstGeom>
          <a:noFill/>
          <a:ln>
            <a:noFill/>
          </a:ln>
        </p:spPr>
      </p:pic>
      <p:pic>
        <p:nvPicPr>
          <p:cNvPr id="9" name="Shape 309" descr="Image result for forest service"/>
          <p:cNvPicPr preferRelativeResize="0"/>
          <p:nvPr/>
        </p:nvPicPr>
        <p:blipFill rotWithShape="1">
          <a:blip r:embed="rId8">
            <a:alphaModFix/>
          </a:blip>
          <a:srcRect/>
          <a:stretch/>
        </p:blipFill>
        <p:spPr>
          <a:xfrm>
            <a:off x="419846" y="1037196"/>
            <a:ext cx="939109" cy="1041042"/>
          </a:xfrm>
          <a:prstGeom prst="rect">
            <a:avLst/>
          </a:prstGeom>
          <a:noFill/>
          <a:ln>
            <a:noFill/>
          </a:ln>
        </p:spPr>
      </p:pic>
      <p:pic>
        <p:nvPicPr>
          <p:cNvPr id="10" name="Picture 4" descr="Image result for vdg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7445" y="4069499"/>
            <a:ext cx="1232483" cy="123248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306336" y="5867024"/>
            <a:ext cx="4489272" cy="769441"/>
          </a:xfrm>
          <a:prstGeom prst="rect">
            <a:avLst/>
          </a:prstGeom>
          <a:noFill/>
        </p:spPr>
        <p:txBody>
          <a:bodyPr wrap="square" rtlCol="0">
            <a:spAutoFit/>
          </a:bodyPr>
          <a:lstStyle/>
          <a:p>
            <a:pPr algn="ctr"/>
            <a:r>
              <a:rPr lang="en-US" sz="2400" b="1" dirty="0"/>
              <a:t>Ashley </a:t>
            </a:r>
            <a:r>
              <a:rPr lang="en-US" sz="2400" b="1" dirty="0" err="1"/>
              <a:t>Gramza</a:t>
            </a:r>
            <a:endParaRPr lang="en-US" sz="2400" b="1" dirty="0"/>
          </a:p>
          <a:p>
            <a:pPr algn="ctr"/>
            <a:r>
              <a:rPr lang="en-US" sz="2000" i="1" dirty="0"/>
              <a:t>2017-2018</a:t>
            </a:r>
          </a:p>
        </p:txBody>
      </p:sp>
      <p:sp>
        <p:nvSpPr>
          <p:cNvPr id="14" name="TextBox 13"/>
          <p:cNvSpPr txBox="1"/>
          <p:nvPr/>
        </p:nvSpPr>
        <p:spPr>
          <a:xfrm>
            <a:off x="7062333" y="5867024"/>
            <a:ext cx="4709821" cy="769441"/>
          </a:xfrm>
          <a:prstGeom prst="rect">
            <a:avLst/>
          </a:prstGeom>
          <a:noFill/>
        </p:spPr>
        <p:txBody>
          <a:bodyPr wrap="square" rtlCol="0">
            <a:spAutoFit/>
          </a:bodyPr>
          <a:lstStyle/>
          <a:p>
            <a:pPr algn="ctr"/>
            <a:r>
              <a:rPr lang="en-US" sz="2400" b="1" dirty="0"/>
              <a:t>Jessica Barnes</a:t>
            </a:r>
          </a:p>
          <a:p>
            <a:pPr algn="ctr"/>
            <a:r>
              <a:rPr lang="en-US" sz="2000" i="1" dirty="0"/>
              <a:t>2018-present</a:t>
            </a:r>
            <a:endParaRPr lang="en-US" sz="2400" i="1" dirty="0"/>
          </a:p>
        </p:txBody>
      </p:sp>
      <p:pic>
        <p:nvPicPr>
          <p:cNvPr id="15" name="Google Shape;103;p25" descr="Image result for virginia tech logo"/>
          <p:cNvPicPr preferRelativeResize="0"/>
          <p:nvPr/>
        </p:nvPicPr>
        <p:blipFill rotWithShape="1">
          <a:blip r:embed="rId10">
            <a:alphaModFix/>
          </a:blip>
          <a:srcRect l="13633" t="19625" r="13341" b="18309"/>
          <a:stretch/>
        </p:blipFill>
        <p:spPr>
          <a:xfrm>
            <a:off x="126854" y="3173163"/>
            <a:ext cx="1525089" cy="815134"/>
          </a:xfrm>
          <a:prstGeom prst="rect">
            <a:avLst/>
          </a:prstGeom>
          <a:noFill/>
          <a:ln>
            <a:noFill/>
          </a:ln>
        </p:spPr>
      </p:pic>
    </p:spTree>
    <p:extLst>
      <p:ext uri="{BB962C8B-B14F-4D97-AF65-F5344CB8AC3E}">
        <p14:creationId xmlns:p14="http://schemas.microsoft.com/office/powerpoint/2010/main" val="719149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992" y="193675"/>
            <a:ext cx="10515600" cy="796925"/>
          </a:xfrm>
        </p:spPr>
        <p:txBody>
          <a:bodyPr/>
          <a:lstStyle/>
          <a:p>
            <a:r>
              <a:rPr lang="en-US" b="1" dirty="0">
                <a:solidFill>
                  <a:srgbClr val="3A56A2"/>
                </a:solidFill>
                <a:latin typeface="+mn-lt"/>
              </a:rPr>
              <a:t>HD Subcommittee 2019-2020 Work Plan</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7592" y="5994870"/>
            <a:ext cx="1295401" cy="728123"/>
          </a:xfrm>
          <a:prstGeom prst="rect">
            <a:avLst/>
          </a:prstGeom>
        </p:spPr>
      </p:pic>
      <p:sp>
        <p:nvSpPr>
          <p:cNvPr id="3" name="Rectangle 2"/>
          <p:cNvSpPr/>
          <p:nvPr/>
        </p:nvSpPr>
        <p:spPr>
          <a:xfrm>
            <a:off x="241992" y="1123868"/>
            <a:ext cx="11582578" cy="4462760"/>
          </a:xfrm>
          <a:prstGeom prst="rect">
            <a:avLst/>
          </a:prstGeom>
        </p:spPr>
        <p:txBody>
          <a:bodyPr wrap="square">
            <a:spAutoFit/>
          </a:bodyPr>
          <a:lstStyle/>
          <a:p>
            <a:pPr>
              <a:spcAft>
                <a:spcPts val="1800"/>
              </a:spcAft>
            </a:pPr>
            <a:r>
              <a:rPr lang="en-US" sz="2800" b="1" dirty="0">
                <a:solidFill>
                  <a:srgbClr val="C00000"/>
                </a:solidFill>
              </a:rPr>
              <a:t>Our 3 Actions focus on:</a:t>
            </a:r>
          </a:p>
          <a:p>
            <a:pPr lvl="1">
              <a:spcAft>
                <a:spcPts val="1800"/>
              </a:spcAft>
            </a:pPr>
            <a:r>
              <a:rPr lang="en-US" sz="2800" b="1" i="1" dirty="0"/>
              <a:t>Liaising</a:t>
            </a:r>
            <a:r>
              <a:rPr lang="en-US" sz="2800" i="1" dirty="0"/>
              <a:t> to support and connect HD efforts across the bird conservation community</a:t>
            </a:r>
          </a:p>
          <a:p>
            <a:pPr lvl="1">
              <a:spcAft>
                <a:spcPts val="1800"/>
              </a:spcAft>
            </a:pPr>
            <a:r>
              <a:rPr lang="en-US" sz="2800" b="1" i="1" dirty="0"/>
              <a:t>Developing and sharing resources </a:t>
            </a:r>
            <a:r>
              <a:rPr lang="en-US" sz="2800" i="1" dirty="0"/>
              <a:t>and trainings to improve the integration of social science into bird conservation</a:t>
            </a:r>
          </a:p>
          <a:p>
            <a:pPr lvl="1">
              <a:spcAft>
                <a:spcPts val="1800"/>
              </a:spcAft>
            </a:pPr>
            <a:r>
              <a:rPr lang="en-US" sz="2800" b="1" i="1" dirty="0"/>
              <a:t>Conducting and translating social science </a:t>
            </a:r>
            <a:r>
              <a:rPr lang="en-US" sz="2800" i="1" dirty="0"/>
              <a:t>research for bird conservation practice</a:t>
            </a:r>
          </a:p>
          <a:p>
            <a:pPr>
              <a:spcAft>
                <a:spcPts val="1800"/>
              </a:spcAft>
            </a:pPr>
            <a:endParaRPr lang="en-US" sz="2800" dirty="0"/>
          </a:p>
        </p:txBody>
      </p:sp>
      <p:grpSp>
        <p:nvGrpSpPr>
          <p:cNvPr id="6" name="Group 5"/>
          <p:cNvGrpSpPr/>
          <p:nvPr/>
        </p:nvGrpSpPr>
        <p:grpSpPr>
          <a:xfrm>
            <a:off x="9824943" y="49290"/>
            <a:ext cx="2332703" cy="1492429"/>
            <a:chOff x="9824943" y="49290"/>
            <a:chExt cx="2332703" cy="1492429"/>
          </a:xfrm>
        </p:grpSpPr>
        <p:grpSp>
          <p:nvGrpSpPr>
            <p:cNvPr id="7" name="Group 6"/>
            <p:cNvGrpSpPr/>
            <p:nvPr/>
          </p:nvGrpSpPr>
          <p:grpSpPr>
            <a:xfrm>
              <a:off x="10834199" y="581992"/>
              <a:ext cx="990371" cy="653140"/>
              <a:chOff x="2994199" y="3689597"/>
              <a:chExt cx="1192406" cy="828000"/>
            </a:xfrm>
          </p:grpSpPr>
          <p:grpSp>
            <p:nvGrpSpPr>
              <p:cNvPr id="8" name="Group 7"/>
              <p:cNvGrpSpPr/>
              <p:nvPr/>
            </p:nvGrpSpPr>
            <p:grpSpPr>
              <a:xfrm>
                <a:off x="2994199" y="3689597"/>
                <a:ext cx="1192406" cy="687222"/>
                <a:chOff x="3965705" y="4010016"/>
                <a:chExt cx="1192406" cy="687222"/>
              </a:xfrm>
            </p:grpSpPr>
            <p:pic>
              <p:nvPicPr>
                <p:cNvPr id="10" name="Picture 2" descr="Image result for bird silhouette"/>
                <p:cNvPicPr>
                  <a:picLocks noChangeAspect="1" noChangeArrowheads="1"/>
                </p:cNvPicPr>
                <p:nvPr/>
              </p:nvPicPr>
              <p:blipFill rotWithShape="1">
                <a:blip r:embed="rId4" cstate="print">
                  <a:lum bright="70000" contrast="-70000"/>
                  <a:extLst>
                    <a:ext uri="{28A0092B-C50C-407E-A947-70E740481C1C}">
                      <a14:useLocalDpi xmlns:a14="http://schemas.microsoft.com/office/drawing/2010/main" val="0"/>
                    </a:ext>
                  </a:extLst>
                </a:blip>
                <a:srcRect l="74568" t="12915" b="56793"/>
                <a:stretch/>
              </p:blipFill>
              <p:spPr bwMode="auto">
                <a:xfrm>
                  <a:off x="4508824" y="4010016"/>
                  <a:ext cx="649287" cy="5413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bird silhouette"/>
                <p:cNvPicPr>
                  <a:picLocks noChangeAspect="1" noChangeArrowheads="1"/>
                </p:cNvPicPr>
                <p:nvPr/>
              </p:nvPicPr>
              <p:blipFill rotWithShape="1">
                <a:blip r:embed="rId5" cstate="print">
                  <a:lum bright="70000" contrast="-70000"/>
                  <a:extLst>
                    <a:ext uri="{28A0092B-C50C-407E-A947-70E740481C1C}">
                      <a14:useLocalDpi xmlns:a14="http://schemas.microsoft.com/office/drawing/2010/main" val="0"/>
                    </a:ext>
                  </a:extLst>
                </a:blip>
                <a:srcRect l="74568" t="12915" b="56793"/>
                <a:stretch/>
              </p:blipFill>
              <p:spPr bwMode="auto">
                <a:xfrm flipH="1">
                  <a:off x="3965705" y="4246851"/>
                  <a:ext cx="409107" cy="450387"/>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2" descr="Image result for bird silhouette"/>
              <p:cNvPicPr>
                <a:picLocks noChangeAspect="1" noChangeArrowheads="1"/>
              </p:cNvPicPr>
              <p:nvPr/>
            </p:nvPicPr>
            <p:blipFill rotWithShape="1">
              <a:blip r:embed="rId6" cstate="print">
                <a:lum bright="70000" contrast="-70000"/>
                <a:extLst>
                  <a:ext uri="{28A0092B-C50C-407E-A947-70E740481C1C}">
                    <a14:useLocalDpi xmlns:a14="http://schemas.microsoft.com/office/drawing/2010/main" val="0"/>
                  </a:ext>
                </a:extLst>
              </a:blip>
              <a:srcRect l="74568" t="12915" b="56793"/>
              <a:stretch/>
            </p:blipFill>
            <p:spPr bwMode="auto">
              <a:xfrm>
                <a:off x="3513158" y="4182659"/>
                <a:ext cx="401720" cy="334938"/>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descr="Image result for bird silhouette"/>
            <p:cNvPicPr>
              <a:picLocks noChangeAspect="1" noChangeArrowheads="1"/>
            </p:cNvPicPr>
            <p:nvPr/>
          </p:nvPicPr>
          <p:blipFill rotWithShape="1">
            <a:blip r:embed="rId7" cstate="print">
              <a:lum bright="70000" contrast="-70000"/>
              <a:extLst>
                <a:ext uri="{28A0092B-C50C-407E-A947-70E740481C1C}">
                  <a14:useLocalDpi xmlns:a14="http://schemas.microsoft.com/office/drawing/2010/main" val="0"/>
                </a:ext>
              </a:extLst>
            </a:blip>
            <a:srcRect l="43172" t="56827" r="24610" b="13184"/>
            <a:stretch/>
          </p:blipFill>
          <p:spPr bwMode="auto">
            <a:xfrm>
              <a:off x="11317801" y="49290"/>
              <a:ext cx="839845" cy="54723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Image result for bird silhouette"/>
            <p:cNvPicPr>
              <a:picLocks noChangeAspect="1" noChangeArrowheads="1"/>
            </p:cNvPicPr>
            <p:nvPr/>
          </p:nvPicPr>
          <p:blipFill rotWithShape="1">
            <a:blip r:embed="rId8" cstate="print">
              <a:lum bright="70000" contrast="-70000"/>
              <a:extLst>
                <a:ext uri="{BEBA8EAE-BF5A-486C-A8C5-ECC9F3942E4B}">
                  <a14:imgProps xmlns:a14="http://schemas.microsoft.com/office/drawing/2010/main">
                    <a14:imgLayer r:embed="rId9">
                      <a14:imgEffect>
                        <a14:backgroundRemoval t="19050" b="91006" l="15609" r="90623"/>
                      </a14:imgEffect>
                    </a14:imgLayer>
                  </a14:imgProps>
                </a:ext>
                <a:ext uri="{28A0092B-C50C-407E-A947-70E740481C1C}">
                  <a14:useLocalDpi xmlns:a14="http://schemas.microsoft.com/office/drawing/2010/main" val="0"/>
                </a:ext>
              </a:extLst>
            </a:blip>
            <a:srcRect l="29103" t="33148"/>
            <a:stretch/>
          </p:blipFill>
          <p:spPr bwMode="auto">
            <a:xfrm>
              <a:off x="9824943" y="230020"/>
              <a:ext cx="1285063" cy="9687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mage result for bird silhouette"/>
            <p:cNvPicPr>
              <a:picLocks noChangeAspect="1" noChangeArrowheads="1"/>
            </p:cNvPicPr>
            <p:nvPr/>
          </p:nvPicPr>
          <p:blipFill rotWithShape="1">
            <a:blip r:embed="rId10" cstate="print">
              <a:lum bright="70000" contrast="-70000"/>
              <a:extLst>
                <a:ext uri="{28A0092B-C50C-407E-A947-70E740481C1C}">
                  <a14:useLocalDpi xmlns:a14="http://schemas.microsoft.com/office/drawing/2010/main" val="0"/>
                </a:ext>
              </a:extLst>
            </a:blip>
            <a:srcRect l="51158" t="13283" r="26487" b="54311"/>
            <a:stretch/>
          </p:blipFill>
          <p:spPr bwMode="auto">
            <a:xfrm>
              <a:off x="11740080" y="1083134"/>
              <a:ext cx="368990" cy="45858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5762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A894B521686634F8F24538EF01AAF7D" ma:contentTypeVersion="13" ma:contentTypeDescription="Create a new document." ma:contentTypeScope="" ma:versionID="af603f70f57ae020ff615bf482594b8a">
  <xsd:schema xmlns:xsd="http://www.w3.org/2001/XMLSchema" xmlns:xs="http://www.w3.org/2001/XMLSchema" xmlns:p="http://schemas.microsoft.com/office/2006/metadata/properties" xmlns:ns3="00b1b055-456c-486f-a511-bf39ce0245aa" xmlns:ns4="14f1ccd9-9d41-4e0d-9983-505a02c98f83" targetNamespace="http://schemas.microsoft.com/office/2006/metadata/properties" ma:root="true" ma:fieldsID="15db458ae655e03f4b093bd848fb77f2" ns3:_="" ns4:_="">
    <xsd:import namespace="00b1b055-456c-486f-a511-bf39ce0245aa"/>
    <xsd:import namespace="14f1ccd9-9d41-4e0d-9983-505a02c98f83"/>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EventHashCode" minOccurs="0"/>
                <xsd:element ref="ns4:MediaServiceGenerationTim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b1b055-456c-486f-a511-bf39ce0245a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4f1ccd9-9d41-4e0d-9983-505a02c98f83"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FC6B44A-DAF4-43D4-BE99-05B7894426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0b1b055-456c-486f-a511-bf39ce0245aa"/>
    <ds:schemaRef ds:uri="14f1ccd9-9d41-4e0d-9983-505a02c98f8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72D023B-4EBD-48FD-8607-AE9A1FE9607D}">
  <ds:schemaRefs>
    <ds:schemaRef ds:uri="http://schemas.microsoft.com/sharepoint/v3/contenttype/forms"/>
  </ds:schemaRefs>
</ds:datastoreItem>
</file>

<file path=customXml/itemProps3.xml><?xml version="1.0" encoding="utf-8"?>
<ds:datastoreItem xmlns:ds="http://schemas.openxmlformats.org/officeDocument/2006/customXml" ds:itemID="{863606A4-0035-4B31-846E-813A36EAC989}">
  <ds:schemaRefs>
    <ds:schemaRef ds:uri="http://schemas.microsoft.com/office/infopath/2007/PartnerControls"/>
    <ds:schemaRef ds:uri="http://schemas.microsoft.com/office/2006/metadata/properties"/>
    <ds:schemaRef ds:uri="14f1ccd9-9d41-4e0d-9983-505a02c98f83"/>
    <ds:schemaRef ds:uri="http://purl.org/dc/dcmitype/"/>
    <ds:schemaRef ds:uri="http://schemas.microsoft.com/office/2006/documentManagement/types"/>
    <ds:schemaRef ds:uri="00b1b055-456c-486f-a511-bf39ce0245aa"/>
    <ds:schemaRef ds:uri="http://purl.org/dc/elements/1.1/"/>
    <ds:schemaRef ds:uri="http://purl.org/dc/term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8845</TotalTime>
  <Words>1880</Words>
  <Application>Microsoft Office PowerPoint</Application>
  <PresentationFormat>Widescreen</PresentationFormat>
  <Paragraphs>166</Paragraphs>
  <Slides>21</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Calibri Light</vt:lpstr>
      <vt:lpstr>Cambria</vt:lpstr>
      <vt:lpstr>Office Theme</vt:lpstr>
      <vt:lpstr>PowerPoint Presentation</vt:lpstr>
      <vt:lpstr>PowerPoint Presentation</vt:lpstr>
      <vt:lpstr>PowerPoint Presentation</vt:lpstr>
      <vt:lpstr>PowerPoint Presentation</vt:lpstr>
      <vt:lpstr>North American Bird Conservation Initiative Human Dimensions Subcommittee</vt:lpstr>
      <vt:lpstr>PowerPoint Presentation</vt:lpstr>
      <vt:lpstr>PowerPoint Presentation</vt:lpstr>
      <vt:lpstr>National Bird Conservation Social Science Coordinator </vt:lpstr>
      <vt:lpstr>HD Subcommittee 2019-2020 Work Plan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Barnes, Jessica</dc:creator>
  <cp:lastModifiedBy>Judith Scarl</cp:lastModifiedBy>
  <cp:revision>77</cp:revision>
  <dcterms:created xsi:type="dcterms:W3CDTF">2020-01-28T20:09:59Z</dcterms:created>
  <dcterms:modified xsi:type="dcterms:W3CDTF">2020-02-11T14:52:11Z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0x0101009A894B521686634F8F24538EF01AAF7D</vt:lpwstr>
  </property>
</Properties>
</file>