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17"/>
  </p:notesMasterIdLst>
  <p:sldIdLst>
    <p:sldId id="257" r:id="rId6"/>
    <p:sldId id="650" r:id="rId7"/>
    <p:sldId id="655" r:id="rId8"/>
    <p:sldId id="643" r:id="rId9"/>
    <p:sldId id="297" r:id="rId10"/>
    <p:sldId id="652" r:id="rId11"/>
    <p:sldId id="642" r:id="rId12"/>
    <p:sldId id="654" r:id="rId13"/>
    <p:sldId id="280" r:id="rId14"/>
    <p:sldId id="640"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CE735-3C8D-4AE9-B077-16FE2C7D2F54}" v="8" dt="2020-02-10T15:09:34.6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2663" autoAdjust="0"/>
  </p:normalViewPr>
  <p:slideViewPr>
    <p:cSldViewPr snapToGrid="0">
      <p:cViewPr varScale="1">
        <p:scale>
          <a:sx n="94" d="100"/>
          <a:sy n="94" d="100"/>
        </p:scale>
        <p:origin x="123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46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0C8EA-22D6-4A46-A1F8-D18C3C66A589}" type="datetimeFigureOut">
              <a:rPr lang="en-US" smtClean="0"/>
              <a:t>2/19/2020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0D9ED-820C-4E85-B576-5539D1294B67}" type="slidenum">
              <a:rPr lang="en-US" smtClean="0"/>
              <a:t>‹#›</a:t>
            </a:fld>
            <a:endParaRPr lang="en-US"/>
          </a:p>
        </p:txBody>
      </p:sp>
    </p:spTree>
    <p:extLst>
      <p:ext uri="{BB962C8B-B14F-4D97-AF65-F5344CB8AC3E}">
        <p14:creationId xmlns:p14="http://schemas.microsoft.com/office/powerpoint/2010/main" val="1463713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Sean Saville…AFWA’s Manager for the Alliance for America’s Fish &amp; Wildlife Campaign…whose goal is to pass the Recovering America’s Wildlife Act. </a:t>
            </a:r>
          </a:p>
        </p:txBody>
      </p:sp>
      <p:sp>
        <p:nvSpPr>
          <p:cNvPr id="4" name="Slide Number Placeholder 3"/>
          <p:cNvSpPr>
            <a:spLocks noGrp="1"/>
          </p:cNvSpPr>
          <p:nvPr>
            <p:ph type="sldNum" sz="quarter" idx="10"/>
          </p:nvPr>
        </p:nvSpPr>
        <p:spPr/>
        <p:txBody>
          <a:bodyPr/>
          <a:lstStyle/>
          <a:p>
            <a:fld id="{70B9A607-982E-4755-9DFB-436EB2198091}" type="slidenum">
              <a:rPr lang="en-US" smtClean="0"/>
              <a:t>1</a:t>
            </a:fld>
            <a:endParaRPr lang="en-US" dirty="0"/>
          </a:p>
        </p:txBody>
      </p:sp>
    </p:spTree>
    <p:extLst>
      <p:ext uri="{BB962C8B-B14F-4D97-AF65-F5344CB8AC3E}">
        <p14:creationId xmlns:p14="http://schemas.microsoft.com/office/powerpoint/2010/main" val="186337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B9A607-982E-4755-9DFB-436EB2198091}" type="slidenum">
              <a:rPr lang="en-US" smtClean="0"/>
              <a:t>11</a:t>
            </a:fld>
            <a:endParaRPr lang="en-US" dirty="0"/>
          </a:p>
        </p:txBody>
      </p:sp>
    </p:spTree>
    <p:extLst>
      <p:ext uri="{BB962C8B-B14F-4D97-AF65-F5344CB8AC3E}">
        <p14:creationId xmlns:p14="http://schemas.microsoft.com/office/powerpoint/2010/main" val="43831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HNR </a:t>
            </a:r>
            <a:r>
              <a:rPr lang="en-US" dirty="0" err="1"/>
              <a:t>Cmte</a:t>
            </a:r>
            <a:r>
              <a:rPr lang="en-US" dirty="0"/>
              <a:t> markup December 5, 2019—successful bipartisan vote for final passage (next slide vote count)</a:t>
            </a:r>
          </a:p>
          <a:p>
            <a:pPr marL="171450" indent="-171450">
              <a:buFont typeface="Arial" panose="020B0604020202020204" pitchFamily="34" charset="0"/>
              <a:buChar char="•"/>
            </a:pPr>
            <a:r>
              <a:rPr lang="en-US" dirty="0"/>
              <a:t>Insights: </a:t>
            </a:r>
          </a:p>
          <a:p>
            <a:pPr marL="628650" lvl="1" indent="-171450">
              <a:buFont typeface="Arial" panose="020B0604020202020204" pitchFamily="34" charset="0"/>
              <a:buChar char="•"/>
            </a:pPr>
            <a:r>
              <a:rPr lang="en-US" dirty="0"/>
              <a:t>Bishop, Graves, </a:t>
            </a:r>
            <a:r>
              <a:rPr lang="en-US" dirty="0" err="1"/>
              <a:t>Westerman</a:t>
            </a:r>
            <a:r>
              <a:rPr lang="en-US" dirty="0"/>
              <a:t> want to play and be helpful </a:t>
            </a:r>
          </a:p>
          <a:p>
            <a:pPr marL="628650" lvl="1" indent="-171450">
              <a:buFont typeface="Arial" panose="020B0604020202020204" pitchFamily="34" charset="0"/>
              <a:buChar char="•"/>
            </a:pPr>
            <a:r>
              <a:rPr lang="en-US" dirty="0"/>
              <a:t>Majority players helped negotiating language/politics—Huffman, Lowenthal, Grijalva</a:t>
            </a:r>
          </a:p>
          <a:p>
            <a:pPr marL="171450" indent="-171450">
              <a:buFont typeface="Arial" panose="020B0604020202020204" pitchFamily="34" charset="0"/>
              <a:buChar char="•"/>
            </a:pPr>
            <a:r>
              <a:rPr lang="en-US" dirty="0"/>
              <a:t>Major milestone and accomplishment for the campaign--furthest the bill has ever gotten in the legislative process…THANK YOU! </a:t>
            </a:r>
          </a:p>
          <a:p>
            <a:pPr marL="171450" indent="-171450">
              <a:buFont typeface="Arial" panose="020B0604020202020204" pitchFamily="34" charset="0"/>
              <a:buChar char="•"/>
            </a:pPr>
            <a:r>
              <a:rPr lang="en-US" dirty="0"/>
              <a:t>Sends strong message to Senate—bipartisan support is there…enough juice to get through House and move to Senate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457200" lvl="1" indent="0" algn="l">
              <a:buFont typeface="Arial" panose="020B0604020202020204" pitchFamily="34" charset="0"/>
              <a:buNone/>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0D9ED-820C-4E85-B576-5539D1294B67}" type="slidenum">
              <a:rPr lang="en-US" smtClean="0"/>
              <a:t>2</a:t>
            </a:fld>
            <a:endParaRPr lang="en-US"/>
          </a:p>
        </p:txBody>
      </p:sp>
    </p:spTree>
    <p:extLst>
      <p:ext uri="{BB962C8B-B14F-4D97-AF65-F5344CB8AC3E}">
        <p14:creationId xmlns:p14="http://schemas.microsoft.com/office/powerpoint/2010/main" val="56000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Dropped findings to reduce the chances and number of undesirable amendments that would be ruled germane to the bill.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Changes to apportionment formula will increase funding to states with higher numbers of T/E species and decrease the amount of funding to a state based on the proportion of human population.  We will share and a new estimated state apportionment table as soon as it is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Increase % to T &amp; E:</a:t>
            </a:r>
          </a:p>
          <a:p>
            <a:pPr lvl="1"/>
            <a:r>
              <a:rPr lang="en-US" sz="1200" kern="1200" dirty="0">
                <a:solidFill>
                  <a:schemeClr val="tx1"/>
                </a:solidFill>
                <a:effectLst/>
                <a:latin typeface="+mn-lt"/>
                <a:ea typeface="+mn-ea"/>
                <a:cs typeface="+mn-cs"/>
              </a:rPr>
              <a:t>States would be able to spend 15% of their apportioned funds on species that are candidates for listing or petitioned for listing under the ESA, as well as already listed as threatened or endangered under the federal ESA, and those species under State law;</a:t>
            </a:r>
          </a:p>
          <a:p>
            <a:pPr lvl="1"/>
            <a:r>
              <a:rPr lang="en-US" sz="1200" kern="1200" dirty="0">
                <a:solidFill>
                  <a:schemeClr val="tx1"/>
                </a:solidFill>
                <a:effectLst/>
                <a:latin typeface="+mn-lt"/>
                <a:ea typeface="+mn-ea"/>
                <a:cs typeface="+mn-cs"/>
              </a:rPr>
              <a:t>The 15% is an average over 5 years; and</a:t>
            </a:r>
          </a:p>
          <a:p>
            <a:pPr lvl="1"/>
            <a:r>
              <a:rPr lang="en-US" sz="1200" kern="1200" dirty="0">
                <a:solidFill>
                  <a:schemeClr val="tx1"/>
                </a:solidFill>
                <a:effectLst/>
                <a:latin typeface="+mn-lt"/>
                <a:ea typeface="+mn-ea"/>
                <a:cs typeface="+mn-cs"/>
              </a:rPr>
              <a:t>The Secretary may reduce the minimum requirement spent on an annual basis if the Secretary determines that the State, territory, or the District of Columbia is meeting the conservation and recovery needs of these species.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Territories—negotiated with </a:t>
            </a:r>
            <a:r>
              <a:rPr lang="en-US" sz="1200" kern="1200" dirty="0" err="1">
                <a:solidFill>
                  <a:schemeClr val="tx1"/>
                </a:solidFill>
                <a:effectLst/>
                <a:latin typeface="+mn-lt"/>
                <a:ea typeface="+mn-ea"/>
                <a:cs typeface="+mn-cs"/>
              </a:rPr>
              <a:t>Bordallo</a:t>
            </a:r>
            <a:r>
              <a:rPr lang="en-US" sz="1200" kern="1200" dirty="0">
                <a:solidFill>
                  <a:schemeClr val="tx1"/>
                </a:solidFill>
                <a:effectLst/>
                <a:latin typeface="+mn-lt"/>
                <a:ea typeface="+mn-ea"/>
                <a:cs typeface="+mn-cs"/>
              </a:rPr>
              <a:t> to remove bill that would attempt to pull $$ from PR—more flexibility and funding for territories to do conservation—politics (HNR markup vote count)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Incentivize regional </a:t>
            </a:r>
            <a:r>
              <a:rPr lang="en-US" sz="1200" kern="1200" dirty="0" err="1">
                <a:solidFill>
                  <a:schemeClr val="tx1"/>
                </a:solidFill>
                <a:effectLst/>
                <a:latin typeface="+mn-lt"/>
                <a:ea typeface="+mn-ea"/>
                <a:cs typeface="+mn-cs"/>
              </a:rPr>
              <a:t>assn</a:t>
            </a:r>
            <a:r>
              <a:rPr lang="en-US" sz="1200" kern="1200" dirty="0">
                <a:solidFill>
                  <a:schemeClr val="tx1"/>
                </a:solidFill>
                <a:effectLst/>
                <a:latin typeface="+mn-lt"/>
                <a:ea typeface="+mn-ea"/>
                <a:cs typeface="+mn-cs"/>
              </a:rPr>
              <a:t> participation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Nuisance species—internal battle for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Also changed the 5-year reporting period to every 3 years and include in the reporting requirements the submission of a three-year work plan and a three-year expected budget with results from the previous three-year period.  This will be submitted to the House NR and Senate EPW Committees and to the FWS.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F0D9ED-820C-4E85-B576-5539D1294B67}" type="slidenum">
              <a:rPr lang="en-US" smtClean="0"/>
              <a:t>4</a:t>
            </a:fld>
            <a:endParaRPr lang="en-US"/>
          </a:p>
        </p:txBody>
      </p:sp>
    </p:spTree>
    <p:extLst>
      <p:ext uri="{BB962C8B-B14F-4D97-AF65-F5344CB8AC3E}">
        <p14:creationId xmlns:p14="http://schemas.microsoft.com/office/powerpoint/2010/main" val="425290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Social media continues to be an effective engagement tool--wildlife Imagery in posts captivates audiences of all demographics, but especially our audience</a:t>
            </a:r>
          </a:p>
          <a:p>
            <a:endParaRPr lang="en-US" b="1" i="1" dirty="0"/>
          </a:p>
          <a:p>
            <a:r>
              <a:rPr lang="en-US" b="0" i="0" dirty="0"/>
              <a:t>Some examples of social media posts from two milestones in the campaign last year—crossing 100 cosponsor mark again, and garnering a majority of Governors’ support</a:t>
            </a:r>
            <a:endParaRPr lang="en-US" b="1" i="1" dirty="0"/>
          </a:p>
          <a:p>
            <a:endParaRPr lang="en-US" b="0" i="0" dirty="0"/>
          </a:p>
          <a:p>
            <a:r>
              <a:rPr lang="en-US" b="1" i="1" dirty="0"/>
              <a:t>Working with partners to create engaging social content </a:t>
            </a:r>
          </a:p>
          <a:p>
            <a:endParaRPr lang="en-US" b="1" i="1" dirty="0"/>
          </a:p>
          <a:p>
            <a:r>
              <a:rPr lang="en-US" b="1" i="1" dirty="0"/>
              <a:t>Use the campaign hashtag to link posts to national campaign and follow up on social media</a:t>
            </a:r>
          </a:p>
          <a:p>
            <a:pPr marL="171450" indent="-171450">
              <a:buFont typeface="Arial" panose="020B0604020202020204" pitchFamily="34" charset="0"/>
              <a:buChar char="•"/>
            </a:pPr>
            <a:r>
              <a:rPr lang="en-US" dirty="0"/>
              <a:t>#</a:t>
            </a:r>
            <a:r>
              <a:rPr lang="en-US" dirty="0" err="1"/>
              <a:t>RecoverWildlife</a:t>
            </a:r>
            <a:r>
              <a:rPr lang="en-US" dirty="0"/>
              <a:t> is official hashtag of campaign—please use in social media posts about the legislation—follow the campaign on FB @</a:t>
            </a:r>
            <a:r>
              <a:rPr lang="en-US" dirty="0" err="1"/>
              <a:t>OurNatureUSA</a:t>
            </a:r>
            <a:endParaRPr lang="en-US" dirty="0"/>
          </a:p>
          <a:p>
            <a:endParaRPr lang="en-US" dirty="0"/>
          </a:p>
        </p:txBody>
      </p:sp>
      <p:sp>
        <p:nvSpPr>
          <p:cNvPr id="4" name="Slide Number Placeholder 3"/>
          <p:cNvSpPr>
            <a:spLocks noGrp="1"/>
          </p:cNvSpPr>
          <p:nvPr>
            <p:ph type="sldNum" sz="quarter" idx="10"/>
          </p:nvPr>
        </p:nvSpPr>
        <p:spPr/>
        <p:txBody>
          <a:bodyPr/>
          <a:lstStyle/>
          <a:p>
            <a:fld id="{3FD41E77-8923-4F70-BFC3-B6CD8A593243}" type="slidenum">
              <a:rPr lang="en-US" smtClean="0"/>
              <a:t>5</a:t>
            </a:fld>
            <a:endParaRPr lang="en-US" dirty="0"/>
          </a:p>
        </p:txBody>
      </p:sp>
    </p:spTree>
    <p:extLst>
      <p:ext uri="{BB962C8B-B14F-4D97-AF65-F5344CB8AC3E}">
        <p14:creationId xmlns:p14="http://schemas.microsoft.com/office/powerpoint/2010/main" val="416041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Working on High-visibility media placements to help leverage congressional support—House leadership targets in their districts and in DC, and potential Senate leads </a:t>
            </a:r>
          </a:p>
          <a:p>
            <a:endParaRPr lang="en-US" dirty="0"/>
          </a:p>
          <a:p>
            <a:r>
              <a:rPr lang="en-US" dirty="0"/>
              <a:t>Recent examples of RAWA in the media—Interesting the allure of owls as messengers—birds are popular and captivating </a:t>
            </a:r>
          </a:p>
        </p:txBody>
      </p:sp>
      <p:sp>
        <p:nvSpPr>
          <p:cNvPr id="4" name="Slide Number Placeholder 3"/>
          <p:cNvSpPr>
            <a:spLocks noGrp="1"/>
          </p:cNvSpPr>
          <p:nvPr>
            <p:ph type="sldNum" sz="quarter" idx="5"/>
          </p:nvPr>
        </p:nvSpPr>
        <p:spPr/>
        <p:txBody>
          <a:bodyPr/>
          <a:lstStyle/>
          <a:p>
            <a:fld id="{65F0D9ED-820C-4E85-B576-5539D1294B67}" type="slidenum">
              <a:rPr lang="en-US" smtClean="0"/>
              <a:t>6</a:t>
            </a:fld>
            <a:endParaRPr lang="en-US"/>
          </a:p>
        </p:txBody>
      </p:sp>
    </p:spTree>
    <p:extLst>
      <p:ext uri="{BB962C8B-B14F-4D97-AF65-F5344CB8AC3E}">
        <p14:creationId xmlns:p14="http://schemas.microsoft.com/office/powerpoint/2010/main" val="97182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p>
          <a:p>
            <a:r>
              <a:rPr lang="en-US" b="1" dirty="0"/>
              <a:t>-New science points to massive bird loss, states are key to successful recovery, dedicated funding through Recovering America’s Wildlife Act is the solution. </a:t>
            </a:r>
          </a:p>
          <a:p>
            <a:pPr marL="171450" indent="-171450">
              <a:buFont typeface="Arial" panose="020B0604020202020204" pitchFamily="34" charset="0"/>
              <a:buChar char="•"/>
            </a:pPr>
            <a:r>
              <a:rPr lang="en-US" b="0" dirty="0"/>
              <a:t>SOTB report launched at AFWA annual meeting—following high profile release of journal  in Science </a:t>
            </a:r>
          </a:p>
          <a:p>
            <a:pPr marL="171450" indent="-171450">
              <a:buFont typeface="Arial" panose="020B0604020202020204" pitchFamily="34" charset="0"/>
              <a:buChar char="•"/>
            </a:pPr>
            <a:r>
              <a:rPr lang="en-US" b="0" dirty="0"/>
              <a:t>Audubon hosted reception at AFWA annual mtg w/report launch (over 150 attendees) </a:t>
            </a:r>
          </a:p>
          <a:p>
            <a:pPr marL="171450" indent="-171450">
              <a:buFont typeface="Arial" panose="020B0604020202020204" pitchFamily="34" charset="0"/>
              <a:buChar char="•"/>
            </a:pPr>
            <a:r>
              <a:rPr lang="en-US" b="0" dirty="0"/>
              <a:t>Major media hits: </a:t>
            </a:r>
            <a:r>
              <a:rPr lang="en-US" b="0" dirty="0" err="1"/>
              <a:t>WaPo</a:t>
            </a:r>
            <a:r>
              <a:rPr lang="en-US" b="0" dirty="0"/>
              <a:t>, NYTimes same day—mentions of RAWA—and over 1700 hits since (reach of over 3.4 billion </a:t>
            </a:r>
            <a:r>
              <a:rPr lang="en-US" b="0"/>
              <a:t>people worldwide)</a:t>
            </a:r>
            <a:endParaRPr lang="en-US" b="0" dirty="0"/>
          </a:p>
          <a:p>
            <a:pPr marL="171450" indent="-171450">
              <a:buFont typeface="Arial" panose="020B0604020202020204" pitchFamily="34" charset="0"/>
              <a:buChar char="•"/>
            </a:pPr>
            <a:r>
              <a:rPr lang="en-US" b="0" dirty="0"/>
              <a:t>Hill briefing—authors of science journal and report presented to hill staff </a:t>
            </a:r>
          </a:p>
          <a:p>
            <a:pPr marL="171450" indent="-171450">
              <a:buFont typeface="Arial" panose="020B0604020202020204" pitchFamily="34" charset="0"/>
              <a:buChar char="•"/>
            </a:pPr>
            <a:r>
              <a:rPr lang="en-US" b="0" dirty="0"/>
              <a:t>Comms campaign—3 billion birds</a:t>
            </a:r>
          </a:p>
          <a:p>
            <a:pPr marL="171450" indent="-171450">
              <a:buFont typeface="Arial" panose="020B0604020202020204" pitchFamily="34" charset="0"/>
              <a:buChar char="•"/>
            </a:pPr>
            <a:r>
              <a:rPr lang="en-US" b="0" dirty="0"/>
              <a:t>Mentioned in multiple congressional hearings/markups (HNR/RAWA/MBTA/NAWCA) </a:t>
            </a:r>
          </a:p>
          <a:p>
            <a:pPr marL="171450" indent="-171450">
              <a:buFont typeface="Arial" panose="020B0604020202020204" pitchFamily="34" charset="0"/>
              <a:buChar char="•"/>
            </a:pPr>
            <a:r>
              <a:rPr lang="en-US" b="0" dirty="0"/>
              <a:t>Useful in outreach to cosponsors and helped frame need for dedicated funding/successes of dedicated funding for markup </a:t>
            </a:r>
          </a:p>
          <a:p>
            <a:pPr marL="171450" indent="-171450">
              <a:buFont typeface="Arial" panose="020B0604020202020204" pitchFamily="34" charset="0"/>
              <a:buChar char="•"/>
            </a:pPr>
            <a:r>
              <a:rPr lang="en-US" b="0" dirty="0"/>
              <a:t>Will continue to be valuable in this year’s legislative campaign </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7654E-AA9E-0847-A1F6-31E5D74385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83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Highlight bird crisis—losses</a:t>
            </a:r>
          </a:p>
          <a:p>
            <a:pPr marL="171450" indent="-171450">
              <a:buFont typeface="Arial" panose="020B0604020202020204" pitchFamily="34" charset="0"/>
              <a:buChar char="•"/>
            </a:pPr>
            <a:r>
              <a:rPr lang="en-US" dirty="0"/>
              <a:t>Successful conservation programs like NAWCA—waterfowl big winners (Tom-DU) </a:t>
            </a:r>
          </a:p>
          <a:p>
            <a:pPr marL="171450" indent="-171450">
              <a:buFont typeface="Arial" panose="020B0604020202020204" pitchFamily="34" charset="0"/>
              <a:buChar char="•"/>
            </a:pPr>
            <a:r>
              <a:rPr lang="en-US" dirty="0"/>
              <a:t>Policy solutions </a:t>
            </a:r>
          </a:p>
          <a:p>
            <a:pPr marL="171450" indent="-171450">
              <a:buFont typeface="Arial" panose="020B0604020202020204" pitchFamily="34" charset="0"/>
              <a:buChar char="•"/>
            </a:pPr>
            <a:r>
              <a:rPr lang="en-US" dirty="0"/>
              <a:t>Dedicated funding-RAWA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5F0D9ED-820C-4E85-B576-5539D1294B67}" type="slidenum">
              <a:rPr lang="en-US" smtClean="0"/>
              <a:t>8</a:t>
            </a:fld>
            <a:endParaRPr lang="en-US"/>
          </a:p>
        </p:txBody>
      </p:sp>
    </p:spTree>
    <p:extLst>
      <p:ext uri="{BB962C8B-B14F-4D97-AF65-F5344CB8AC3E}">
        <p14:creationId xmlns:p14="http://schemas.microsoft.com/office/powerpoint/2010/main" val="115433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Messages:</a:t>
            </a:r>
          </a:p>
          <a:p>
            <a:r>
              <a:rPr lang="en-US" b="1" i="1" dirty="0"/>
              <a:t>The Alliance for America’s Fish &amp; Wildlife represents the continued partnership of organizations and businesses committed to implementing a dedicated funding solution for the conservation of our fish and wildlife. </a:t>
            </a:r>
          </a:p>
          <a:p>
            <a:endParaRPr lang="en-US" sz="1200" b="1" i="1" kern="1200" dirty="0">
              <a:solidFill>
                <a:schemeClr val="tx1"/>
              </a:solidFill>
              <a:effectLst/>
              <a:latin typeface="+mn-lt"/>
              <a:ea typeface="+mn-ea"/>
              <a:cs typeface="+mn-cs"/>
            </a:endParaRPr>
          </a:p>
          <a:p>
            <a:r>
              <a:rPr lang="en-US" dirty="0"/>
              <a:t>New partners—some strategic, influential stakeholder groups, including Intl Raptor and Falconry Center, NWF’s WA affiliate, Oregon Zoo has been a great partner, Forest groups, State agency foundations, and land trust partners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9A607-982E-4755-9DFB-436EB21980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9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Messages:</a:t>
            </a:r>
          </a:p>
          <a:p>
            <a:r>
              <a:rPr lang="en-US" b="1" dirty="0"/>
              <a:t>Cosponsors are key to advancing the bill toward passage</a:t>
            </a:r>
          </a:p>
          <a:p>
            <a:r>
              <a:rPr lang="en-US" dirty="0"/>
              <a:t>The goal of the campaign is to pass the legislation, so to that end…we need cosponsors to advance the bill to the floor in the House, and create the political will to unlock the secret black box of offsets to address the </a:t>
            </a:r>
            <a:r>
              <a:rPr lang="en-US" dirty="0" err="1"/>
              <a:t>payfor</a:t>
            </a:r>
            <a:r>
              <a:rPr lang="en-US" dirty="0"/>
              <a:t> issue to get through the Senate also…</a:t>
            </a:r>
          </a:p>
          <a:p>
            <a:r>
              <a:rPr lang="en-US" b="1" dirty="0"/>
              <a:t>The campaign team has a draft plan that we’re working to refine and continue to build upon, including tactics: Coalition letter to House, Op-eds, fly-ins, briefings, visits to House leadership, Senate office education (JV fly-in </a:t>
            </a:r>
            <a:r>
              <a:rPr lang="en-US" b="1"/>
              <a:t>in late Feb.) </a:t>
            </a:r>
            <a:endParaRPr lang="en-US" b="1" dirty="0"/>
          </a:p>
          <a:p>
            <a:r>
              <a:rPr lang="en-US" dirty="0"/>
              <a:t>These priority actions are all designed to build and demonstrate broad support for the bill, raise the visibility of the campaign and utilize strategic partnerships to leverage additional support. </a:t>
            </a:r>
          </a:p>
          <a:p>
            <a:r>
              <a:rPr lang="en-US" b="1" dirty="0"/>
              <a:t>Success relies on us all working together</a:t>
            </a:r>
          </a:p>
          <a:p>
            <a:r>
              <a:rPr lang="en-US" dirty="0"/>
              <a:t>If we can work together to execute these actions in a timely manner, and garner maximum support on the bill, we will be successful in passing the bill. </a:t>
            </a:r>
          </a:p>
          <a:p>
            <a:r>
              <a:rPr lang="en-US" b="1" dirty="0"/>
              <a:t>Resources are available </a:t>
            </a:r>
          </a:p>
          <a:p>
            <a:r>
              <a:rPr lang="en-US" dirty="0"/>
              <a:t>We will distribute resources--Alliance toolkit also. </a:t>
            </a:r>
          </a:p>
          <a:p>
            <a:endParaRPr lang="en-US" dirty="0"/>
          </a:p>
          <a:p>
            <a:r>
              <a:rPr lang="en-US" dirty="0"/>
              <a:t> </a:t>
            </a:r>
          </a:p>
        </p:txBody>
      </p:sp>
      <p:sp>
        <p:nvSpPr>
          <p:cNvPr id="4" name="Slide Number Placeholder 3"/>
          <p:cNvSpPr>
            <a:spLocks noGrp="1"/>
          </p:cNvSpPr>
          <p:nvPr>
            <p:ph type="sldNum" sz="quarter" idx="5"/>
          </p:nvPr>
        </p:nvSpPr>
        <p:spPr/>
        <p:txBody>
          <a:bodyPr/>
          <a:lstStyle/>
          <a:p>
            <a:fld id="{65F0D9ED-820C-4E85-B576-5539D1294B67}" type="slidenum">
              <a:rPr lang="en-US" smtClean="0"/>
              <a:t>10</a:t>
            </a:fld>
            <a:endParaRPr lang="en-US"/>
          </a:p>
        </p:txBody>
      </p:sp>
    </p:spTree>
    <p:extLst>
      <p:ext uri="{BB962C8B-B14F-4D97-AF65-F5344CB8AC3E}">
        <p14:creationId xmlns:p14="http://schemas.microsoft.com/office/powerpoint/2010/main" val="273634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3BA69-4DAA-496A-BDC1-5C961FC2E6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ADC598-32B6-4CEB-BE2E-E2D8FF8606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DEFDD-1BD2-483F-AEB3-0CDB7A134C85}"/>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5" name="Footer Placeholder 4">
            <a:extLst>
              <a:ext uri="{FF2B5EF4-FFF2-40B4-BE49-F238E27FC236}">
                <a16:creationId xmlns:a16="http://schemas.microsoft.com/office/drawing/2014/main" id="{148CF5C2-175E-4B2E-BC6C-62E2DF92D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A53ED-215B-4ACE-B536-D1EB142007CE}"/>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290807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D1E5-2E15-4D46-9BAF-A0AF2BCCCC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19B5DB-4A45-41A1-BC3D-91516ECE75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22586-6EE1-4D5B-92CC-0A3B957628ED}"/>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5" name="Footer Placeholder 4">
            <a:extLst>
              <a:ext uri="{FF2B5EF4-FFF2-40B4-BE49-F238E27FC236}">
                <a16:creationId xmlns:a16="http://schemas.microsoft.com/office/drawing/2014/main" id="{7548B3A2-9736-4CCC-9659-19F855055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866E1-A570-47A0-AD2A-8E5B4D31E5BC}"/>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565735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4BF1C8-EBF9-4221-A5CF-C1969CFEC1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1C8E8C-8F30-4C19-AFF4-420D270DD1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B8A9A-D6B6-4FB1-B64B-0D23A3CB7861}"/>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5" name="Footer Placeholder 4">
            <a:extLst>
              <a:ext uri="{FF2B5EF4-FFF2-40B4-BE49-F238E27FC236}">
                <a16:creationId xmlns:a16="http://schemas.microsoft.com/office/drawing/2014/main" id="{0AD27CFC-6E4F-42B4-8F3B-B071B5924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1B5D4-BA5C-4652-A498-752D4ED62436}"/>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726049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erio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737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nterior slide">
    <p:spTree>
      <p:nvGrpSpPr>
        <p:cNvPr id="1" name=""/>
        <p:cNvGrpSpPr/>
        <p:nvPr/>
      </p:nvGrpSpPr>
      <p:grpSpPr>
        <a:xfrm>
          <a:off x="0" y="0"/>
          <a:ext cx="0" cy="0"/>
          <a:chOff x="0" y="0"/>
          <a:chExt cx="0" cy="0"/>
        </a:xfrm>
      </p:grpSpPr>
      <p:pic>
        <p:nvPicPr>
          <p:cNvPr id="5" name="Picture 4" descr="Untitled-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203992"/>
          </a:xfrm>
          <a:prstGeom prst="rect">
            <a:avLst/>
          </a:prstGeom>
        </p:spPr>
      </p:pic>
      <p:cxnSp>
        <p:nvCxnSpPr>
          <p:cNvPr id="10" name="Straight Connector 9"/>
          <p:cNvCxnSpPr/>
          <p:nvPr userDrawn="1"/>
        </p:nvCxnSpPr>
        <p:spPr>
          <a:xfrm>
            <a:off x="0" y="1188584"/>
            <a:ext cx="12192000" cy="0"/>
          </a:xfrm>
          <a:prstGeom prst="line">
            <a:avLst/>
          </a:prstGeom>
          <a:ln w="38100">
            <a:solidFill>
              <a:srgbClr val="8F993E"/>
            </a:solidFill>
          </a:ln>
        </p:spPr>
        <p:style>
          <a:lnRef idx="1">
            <a:schemeClr val="accent1"/>
          </a:lnRef>
          <a:fillRef idx="0">
            <a:schemeClr val="accent1"/>
          </a:fillRef>
          <a:effectRef idx="0">
            <a:schemeClr val="accent1"/>
          </a:effectRef>
          <a:fontRef idx="minor">
            <a:schemeClr val="tx1"/>
          </a:fontRef>
        </p:style>
      </p:cxnSp>
      <p:pic>
        <p:nvPicPr>
          <p:cNvPr id="6" name="Picture 5" descr="AAFW_lt blu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0800" y="6187304"/>
            <a:ext cx="1745022" cy="468046"/>
          </a:xfrm>
          <a:prstGeom prst="rect">
            <a:avLst/>
          </a:prstGeom>
        </p:spPr>
      </p:pic>
      <p:sp>
        <p:nvSpPr>
          <p:cNvPr id="14" name="Title 1"/>
          <p:cNvSpPr>
            <a:spLocks noGrp="1"/>
          </p:cNvSpPr>
          <p:nvPr>
            <p:ph type="title"/>
          </p:nvPr>
        </p:nvSpPr>
        <p:spPr>
          <a:xfrm>
            <a:off x="0" y="0"/>
            <a:ext cx="12192000" cy="1325563"/>
          </a:xfrm>
        </p:spPr>
        <p:txBody>
          <a:bodyPr/>
          <a:lstStyle>
            <a:lvl1pPr algn="ctr">
              <a:defRPr b="1">
                <a:solidFill>
                  <a:srgbClr val="FFFFFF"/>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33067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2DCB28-B469-0E4A-94A9-B3112C3E7FB5}"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3433841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82DCB28-B469-0E4A-94A9-B3112C3E7FB5}"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180461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2DCB28-B469-0E4A-94A9-B3112C3E7FB5}"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176984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2DCB28-B469-0E4A-94A9-B3112C3E7FB5}"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3494317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2DCB28-B469-0E4A-94A9-B3112C3E7FB5}"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1666857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2DCB28-B469-0E4A-94A9-B3112C3E7FB5}"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274010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0C1E-624F-445D-BE8E-5D343C715F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24514-C6FC-48BA-88EC-F85FF50CD5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8314EF-1D51-4D92-92CA-F741B95EA0CB}"/>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5" name="Footer Placeholder 4">
            <a:extLst>
              <a:ext uri="{FF2B5EF4-FFF2-40B4-BE49-F238E27FC236}">
                <a16:creationId xmlns:a16="http://schemas.microsoft.com/office/drawing/2014/main" id="{7922DE3C-5514-47E0-86AD-F48AF7CA6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7B858-9401-498B-AB75-D5FA79601DF7}"/>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412806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2DCB28-B469-0E4A-94A9-B3112C3E7FB5}"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931267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2DCB28-B469-0E4A-94A9-B3112C3E7FB5}"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2488548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2DCB28-B469-0E4A-94A9-B3112C3E7FB5}"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1585270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CB28-B469-0E4A-94A9-B3112C3E7FB5}"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2876802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2DCB28-B469-0E4A-94A9-B3112C3E7FB5}"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FBC0E-9C5D-2549-8559-E75E808B29CD}" type="slidenum">
              <a:rPr lang="en-US" smtClean="0"/>
              <a:t>‹#›</a:t>
            </a:fld>
            <a:endParaRPr lang="en-US"/>
          </a:p>
        </p:txBody>
      </p:sp>
    </p:spTree>
    <p:extLst>
      <p:ext uri="{BB962C8B-B14F-4D97-AF65-F5344CB8AC3E}">
        <p14:creationId xmlns:p14="http://schemas.microsoft.com/office/powerpoint/2010/main" val="24258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B96E4-DFFF-4D1E-953C-2F09EE6BE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8B67EC-6ED0-46CE-85B7-138D796BC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97980-FEA2-4BE7-97B6-7EF9164C30FD}"/>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5" name="Footer Placeholder 4">
            <a:extLst>
              <a:ext uri="{FF2B5EF4-FFF2-40B4-BE49-F238E27FC236}">
                <a16:creationId xmlns:a16="http://schemas.microsoft.com/office/drawing/2014/main" id="{4DB2A1CC-EE77-4BBA-86BF-0646ABA2E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DBE63-050B-43CF-9FC1-42BDD86C4ED2}"/>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417642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B78E-DFAD-455E-85ED-80E1598B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91A72-F301-4A5D-9F58-45645921EA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F45A67-A040-4A71-8694-3D6AB0CEFB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6FB98-7389-4F55-ACD2-6E4FA2E4B1B1}"/>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6" name="Footer Placeholder 5">
            <a:extLst>
              <a:ext uri="{FF2B5EF4-FFF2-40B4-BE49-F238E27FC236}">
                <a16:creationId xmlns:a16="http://schemas.microsoft.com/office/drawing/2014/main" id="{B1DBFE3E-5955-41DD-9637-0271B35C0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7D895-3972-4BAB-9CE2-468F7E989485}"/>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163668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5A86-B7C0-4E9C-9C4B-96F8340187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19FD42-9119-45A3-AA24-38AF9AA4D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8ED16-A5A5-4D8E-888D-5A0135AA9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8A7233-C9B9-4717-BC4B-CDA102E5F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C86B7A-2287-46AC-BD13-13D679BDF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17FE07-5C18-4B01-83DD-DB3026173D77}"/>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8" name="Footer Placeholder 7">
            <a:extLst>
              <a:ext uri="{FF2B5EF4-FFF2-40B4-BE49-F238E27FC236}">
                <a16:creationId xmlns:a16="http://schemas.microsoft.com/office/drawing/2014/main" id="{22A5310C-DB5F-4E41-87A5-F47500AE62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2AD234-0BBF-4DEF-A3E5-741C541C8E41}"/>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210074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CB3A-3A3E-4515-9DD9-35E766A8F8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BDDC01-5427-4E33-B3B4-26BCE84F4161}"/>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4" name="Footer Placeholder 3">
            <a:extLst>
              <a:ext uri="{FF2B5EF4-FFF2-40B4-BE49-F238E27FC236}">
                <a16:creationId xmlns:a16="http://schemas.microsoft.com/office/drawing/2014/main" id="{822236F1-16A8-470F-9D77-3A0EADA0C7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E6A74-0CEA-49BD-8C26-172816FB9F0C}"/>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1730815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75744-86D5-496F-9946-A20158981252}"/>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3" name="Footer Placeholder 2">
            <a:extLst>
              <a:ext uri="{FF2B5EF4-FFF2-40B4-BE49-F238E27FC236}">
                <a16:creationId xmlns:a16="http://schemas.microsoft.com/office/drawing/2014/main" id="{15316E93-FD8B-470E-BEA1-513067A33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AD3EE7-726A-45BC-929D-B7EE6FAC0354}"/>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131149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D8F6-3D70-4BD8-BCA9-A1F4ABD78A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8DFF68-3D70-409E-A523-14C1F3302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752BE2-3B42-47D0-BFFA-A0346EB13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B16DC-D008-468C-BFBA-016F89E2E9A1}"/>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6" name="Footer Placeholder 5">
            <a:extLst>
              <a:ext uri="{FF2B5EF4-FFF2-40B4-BE49-F238E27FC236}">
                <a16:creationId xmlns:a16="http://schemas.microsoft.com/office/drawing/2014/main" id="{1473344F-DD23-42DB-83EE-D5E71109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14BBC-5C00-40F1-948B-126C78DEEE59}"/>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3022550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262A-48EC-452F-B1DB-72D99A283A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2D7977-F3EC-4C4A-878E-485282868F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A6C9C-A229-4528-89D7-08F1C1EEA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525F11-8AA8-4711-AF8E-1715AACA5913}"/>
              </a:ext>
            </a:extLst>
          </p:cNvPr>
          <p:cNvSpPr>
            <a:spLocks noGrp="1"/>
          </p:cNvSpPr>
          <p:nvPr>
            <p:ph type="dt" sz="half" idx="10"/>
          </p:nvPr>
        </p:nvSpPr>
        <p:spPr/>
        <p:txBody>
          <a:bodyPr/>
          <a:lstStyle/>
          <a:p>
            <a:fld id="{27B516DE-FD0C-4D2B-9DCC-CE96D3202A6F}" type="datetimeFigureOut">
              <a:rPr lang="en-US" smtClean="0"/>
              <a:t>2/19/2020</a:t>
            </a:fld>
            <a:endParaRPr lang="en-US"/>
          </a:p>
        </p:txBody>
      </p:sp>
      <p:sp>
        <p:nvSpPr>
          <p:cNvPr id="6" name="Footer Placeholder 5">
            <a:extLst>
              <a:ext uri="{FF2B5EF4-FFF2-40B4-BE49-F238E27FC236}">
                <a16:creationId xmlns:a16="http://schemas.microsoft.com/office/drawing/2014/main" id="{6513DAEA-C841-4FE3-8753-6C6561CDAE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37618-CA7D-4861-A7AE-0CC3781A74EE}"/>
              </a:ext>
            </a:extLst>
          </p:cNvPr>
          <p:cNvSpPr>
            <a:spLocks noGrp="1"/>
          </p:cNvSpPr>
          <p:nvPr>
            <p:ph type="sldNum" sz="quarter" idx="12"/>
          </p:nvPr>
        </p:nvSpPr>
        <p:spPr/>
        <p:txBody>
          <a:bodyPr/>
          <a:lstStyle/>
          <a:p>
            <a:fld id="{E3AA5B40-9DB0-42F9-8364-29089273EFC4}" type="slidenum">
              <a:rPr lang="en-US" smtClean="0"/>
              <a:t>‹#›</a:t>
            </a:fld>
            <a:endParaRPr lang="en-US"/>
          </a:p>
        </p:txBody>
      </p:sp>
    </p:spTree>
    <p:extLst>
      <p:ext uri="{BB962C8B-B14F-4D97-AF65-F5344CB8AC3E}">
        <p14:creationId xmlns:p14="http://schemas.microsoft.com/office/powerpoint/2010/main" val="407308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B2F16-AC87-4860-9135-7D646780E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3AE3B9-2DCD-40F3-AA68-AC9C08A5C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34875-450D-4C6D-BC42-EAACD91C4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516DE-FD0C-4D2B-9DCC-CE96D3202A6F}" type="datetimeFigureOut">
              <a:rPr lang="en-US" smtClean="0"/>
              <a:t>2/19/2020</a:t>
            </a:fld>
            <a:endParaRPr lang="en-US"/>
          </a:p>
        </p:txBody>
      </p:sp>
      <p:sp>
        <p:nvSpPr>
          <p:cNvPr id="5" name="Footer Placeholder 4">
            <a:extLst>
              <a:ext uri="{FF2B5EF4-FFF2-40B4-BE49-F238E27FC236}">
                <a16:creationId xmlns:a16="http://schemas.microsoft.com/office/drawing/2014/main" id="{B8B13996-1646-40FC-8D13-FD00FB979F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564683-BAC5-4B76-A4DE-B2A8565EEA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A5B40-9DB0-42F9-8364-29089273EFC4}" type="slidenum">
              <a:rPr lang="en-US" smtClean="0"/>
              <a:t>‹#›</a:t>
            </a:fld>
            <a:endParaRPr lang="en-US"/>
          </a:p>
        </p:txBody>
      </p:sp>
    </p:spTree>
    <p:extLst>
      <p:ext uri="{BB962C8B-B14F-4D97-AF65-F5344CB8AC3E}">
        <p14:creationId xmlns:p14="http://schemas.microsoft.com/office/powerpoint/2010/main" val="1662839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DCB28-B469-0E4A-94A9-B3112C3E7FB5}" type="datetimeFigureOut">
              <a:rPr lang="en-US" smtClean="0"/>
              <a:t>2/19/2020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FBC0E-9C5D-2549-8559-E75E808B29CD}" type="slidenum">
              <a:rPr lang="en-US" smtClean="0"/>
              <a:t>‹#›</a:t>
            </a:fld>
            <a:endParaRPr lang="en-US"/>
          </a:p>
        </p:txBody>
      </p:sp>
    </p:spTree>
    <p:extLst>
      <p:ext uri="{BB962C8B-B14F-4D97-AF65-F5344CB8AC3E}">
        <p14:creationId xmlns:p14="http://schemas.microsoft.com/office/powerpoint/2010/main" val="37109144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mailto:ssaville@fishwildlife.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635966642.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 t="20477" r="1" b="7813"/>
          <a:stretch/>
        </p:blipFill>
        <p:spPr>
          <a:xfrm>
            <a:off x="0" y="1029368"/>
            <a:ext cx="12192000" cy="582863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677" y="290786"/>
            <a:ext cx="1758723" cy="471721"/>
          </a:xfrm>
          <a:prstGeom prst="rect">
            <a:avLst/>
          </a:prstGeom>
        </p:spPr>
      </p:pic>
      <p:sp>
        <p:nvSpPr>
          <p:cNvPr id="11" name="Subtitle 2"/>
          <p:cNvSpPr txBox="1">
            <a:spLocks/>
          </p:cNvSpPr>
          <p:nvPr/>
        </p:nvSpPr>
        <p:spPr>
          <a:xfrm>
            <a:off x="7162800" y="356978"/>
            <a:ext cx="4207725" cy="426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r>
              <a:rPr lang="en-US" sz="1800" b="1" dirty="0">
                <a:solidFill>
                  <a:srgbClr val="8F993E"/>
                </a:solidFill>
                <a:cs typeface="Helvetica" panose="020B0604020202020204" pitchFamily="34" charset="0"/>
              </a:rPr>
              <a:t>Our Nature. Our Nation. Our Future.</a:t>
            </a:r>
          </a:p>
        </p:txBody>
      </p:sp>
      <p:grpSp>
        <p:nvGrpSpPr>
          <p:cNvPr id="20" name="Group 19"/>
          <p:cNvGrpSpPr/>
          <p:nvPr/>
        </p:nvGrpSpPr>
        <p:grpSpPr>
          <a:xfrm>
            <a:off x="2905126" y="2553429"/>
            <a:ext cx="6297489" cy="1870134"/>
            <a:chOff x="2905126" y="2553429"/>
            <a:chExt cx="6297489" cy="1870134"/>
          </a:xfrm>
        </p:grpSpPr>
        <p:cxnSp>
          <p:nvCxnSpPr>
            <p:cNvPr id="12" name="Straight Connector 11"/>
            <p:cNvCxnSpPr/>
            <p:nvPr/>
          </p:nvCxnSpPr>
          <p:spPr>
            <a:xfrm>
              <a:off x="3057770" y="2553429"/>
              <a:ext cx="6076461"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905126" y="4254500"/>
              <a:ext cx="1889124" cy="1464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257317" y="4269141"/>
              <a:ext cx="169007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921000" y="2833074"/>
              <a:ext cx="6281615" cy="1015663"/>
            </a:xfrm>
            <a:prstGeom prst="rect">
              <a:avLst/>
            </a:prstGeom>
            <a:noFill/>
          </p:spPr>
          <p:txBody>
            <a:bodyPr wrap="square" rtlCol="0">
              <a:spAutoFit/>
            </a:bodyPr>
            <a:lstStyle/>
            <a:p>
              <a:pPr algn="ctr"/>
              <a:r>
                <a:rPr lang="en-US" sz="2000" dirty="0">
                  <a:solidFill>
                    <a:schemeClr val="bg1"/>
                  </a:solidFill>
                </a:rPr>
                <a:t>The nation behaves well if it treats the natural resources </a:t>
              </a:r>
            </a:p>
            <a:p>
              <a:pPr algn="ctr"/>
              <a:r>
                <a:rPr lang="en-US" sz="2000" dirty="0">
                  <a:solidFill>
                    <a:schemeClr val="bg1"/>
                  </a:solidFill>
                </a:rPr>
                <a:t>as assets that it must turn over to the next generation increased, and not impaired, in value.</a:t>
              </a:r>
            </a:p>
          </p:txBody>
        </p:sp>
        <p:sp>
          <p:nvSpPr>
            <p:cNvPr id="18" name="TextBox 17"/>
            <p:cNvSpPr txBox="1"/>
            <p:nvPr/>
          </p:nvSpPr>
          <p:spPr>
            <a:xfrm>
              <a:off x="5028375" y="4054231"/>
              <a:ext cx="2035116" cy="369332"/>
            </a:xfrm>
            <a:prstGeom prst="rect">
              <a:avLst/>
            </a:prstGeom>
            <a:noFill/>
          </p:spPr>
          <p:txBody>
            <a:bodyPr wrap="square" rtlCol="0">
              <a:spAutoFit/>
            </a:bodyPr>
            <a:lstStyle/>
            <a:p>
              <a:pPr algn="ctr"/>
              <a:r>
                <a:rPr lang="en-US" dirty="0">
                  <a:solidFill>
                    <a:schemeClr val="bg1"/>
                  </a:solidFill>
                  <a:latin typeface="Calibri"/>
                  <a:cs typeface="Calibri"/>
                </a:rPr>
                <a:t>TEDDY ROOSEVELT</a:t>
              </a:r>
            </a:p>
          </p:txBody>
        </p:sp>
      </p:grpSp>
    </p:spTree>
    <p:extLst>
      <p:ext uri="{BB962C8B-B14F-4D97-AF65-F5344CB8AC3E}">
        <p14:creationId xmlns:p14="http://schemas.microsoft.com/office/powerpoint/2010/main" val="3643763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EE21B4-F971-4742-B251-E12119BEA682}"/>
              </a:ext>
            </a:extLst>
          </p:cNvPr>
          <p:cNvSpPr txBox="1"/>
          <p:nvPr/>
        </p:nvSpPr>
        <p:spPr>
          <a:xfrm>
            <a:off x="3135086" y="0"/>
            <a:ext cx="9056914" cy="1323439"/>
          </a:xfrm>
          <a:prstGeom prst="rect">
            <a:avLst/>
          </a:prstGeom>
          <a:noFill/>
        </p:spPr>
        <p:txBody>
          <a:bodyPr wrap="square" rtlCol="0">
            <a:spAutoFit/>
          </a:bodyPr>
          <a:lstStyle/>
          <a:p>
            <a:pPr algn="ctr"/>
            <a:r>
              <a:rPr lang="en-US" sz="3200" b="1" dirty="0"/>
              <a:t>Next Steps for early 2020</a:t>
            </a:r>
          </a:p>
          <a:p>
            <a:pPr algn="ctr"/>
            <a:endParaRPr lang="en-US" sz="2800" b="1" dirty="0"/>
          </a:p>
          <a:p>
            <a:pPr marL="571500" indent="-571500">
              <a:buFont typeface="Arial" panose="020B0604020202020204" pitchFamily="34" charset="0"/>
              <a:buChar char="•"/>
            </a:pPr>
            <a:endParaRPr lang="en-US" sz="2000" b="1" dirty="0"/>
          </a:p>
        </p:txBody>
      </p:sp>
      <p:pic>
        <p:nvPicPr>
          <p:cNvPr id="3" name="Picture 2" descr="A picture containing animal, mammal, sheep&#10;&#10;Description generated with very high confidence">
            <a:extLst>
              <a:ext uri="{FF2B5EF4-FFF2-40B4-BE49-F238E27FC236}">
                <a16:creationId xmlns:a16="http://schemas.microsoft.com/office/drawing/2014/main" id="{77996495-5B1F-4CBB-BBDE-405F51272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987415" cy="6858000"/>
          </a:xfrm>
          <a:prstGeom prst="rect">
            <a:avLst/>
          </a:prstGeom>
        </p:spPr>
      </p:pic>
      <p:sp>
        <p:nvSpPr>
          <p:cNvPr id="2" name="TextBox 1">
            <a:extLst>
              <a:ext uri="{FF2B5EF4-FFF2-40B4-BE49-F238E27FC236}">
                <a16:creationId xmlns:a16="http://schemas.microsoft.com/office/drawing/2014/main" id="{331C969E-05B2-4108-9180-41F1FBD866AC}"/>
              </a:ext>
            </a:extLst>
          </p:cNvPr>
          <p:cNvSpPr txBox="1"/>
          <p:nvPr/>
        </p:nvSpPr>
        <p:spPr>
          <a:xfrm>
            <a:off x="3135086" y="1137684"/>
            <a:ext cx="8826542"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Get bill to the floor for vote in full House </a:t>
            </a:r>
          </a:p>
          <a:p>
            <a:endParaRPr lang="en-US" sz="2800" dirty="0"/>
          </a:p>
          <a:p>
            <a:pPr marL="457200" indent="-457200">
              <a:buFont typeface="Arial" panose="020B0604020202020204" pitchFamily="34" charset="0"/>
              <a:buChar char="•"/>
            </a:pPr>
            <a:r>
              <a:rPr lang="en-US" sz="2800" dirty="0"/>
              <a:t>Introduce in Senate; get hearing in EPW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Continue to develop strategic partnerships to advocate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Fly-ins, targeted briefings, and letters of support  </a:t>
            </a:r>
          </a:p>
          <a:p>
            <a:endParaRPr lang="en-US" sz="2800" dirty="0"/>
          </a:p>
          <a:p>
            <a:pPr marL="457200" indent="-457200">
              <a:buFont typeface="Arial" panose="020B0604020202020204" pitchFamily="34" charset="0"/>
              <a:buChar char="•"/>
            </a:pPr>
            <a:r>
              <a:rPr lang="en-US" sz="2800" dirty="0"/>
              <a:t>Opportunistic media placement of Op-eds, LTEs, social media campaign </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16028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635966642.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1" t="7813" r="1" b="7813"/>
          <a:stretch/>
        </p:blipFill>
        <p:spPr>
          <a:xfrm>
            <a:off x="0" y="0"/>
            <a:ext cx="12192000" cy="6858000"/>
          </a:xfrm>
          <a:prstGeom prst="rect">
            <a:avLst/>
          </a:prstGeom>
        </p:spPr>
      </p:pic>
      <p:pic>
        <p:nvPicPr>
          <p:cNvPr id="2" name="Picture 1"/>
          <p:cNvPicPr>
            <a:picLocks noChangeAspect="1"/>
          </p:cNvPicPr>
          <p:nvPr/>
        </p:nvPicPr>
        <p:blipFill>
          <a:blip r:embed="rId5"/>
          <a:stretch>
            <a:fillRect/>
          </a:stretch>
        </p:blipFill>
        <p:spPr>
          <a:xfrm>
            <a:off x="0" y="317005"/>
            <a:ext cx="3937686" cy="1219200"/>
          </a:xfrm>
          <a:prstGeom prst="rect">
            <a:avLst/>
          </a:prstGeom>
        </p:spPr>
      </p:pic>
      <p:pic>
        <p:nvPicPr>
          <p:cNvPr id="4" name="Picture 3"/>
          <p:cNvPicPr>
            <a:picLocks noChangeAspect="1"/>
          </p:cNvPicPr>
          <p:nvPr/>
        </p:nvPicPr>
        <p:blipFill>
          <a:blip r:embed="rId6"/>
          <a:stretch>
            <a:fillRect/>
          </a:stretch>
        </p:blipFill>
        <p:spPr>
          <a:xfrm>
            <a:off x="9157596" y="566969"/>
            <a:ext cx="1776838" cy="260478"/>
          </a:xfrm>
          <a:prstGeom prst="rect">
            <a:avLst/>
          </a:prstGeom>
        </p:spPr>
      </p:pic>
      <p:sp>
        <p:nvSpPr>
          <p:cNvPr id="5" name="TextBox 4"/>
          <p:cNvSpPr txBox="1"/>
          <p:nvPr/>
        </p:nvSpPr>
        <p:spPr>
          <a:xfrm>
            <a:off x="3087204" y="1394416"/>
            <a:ext cx="6070392" cy="2954655"/>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Sean Saville</a:t>
            </a:r>
          </a:p>
          <a:p>
            <a:pPr algn="ctr"/>
            <a:r>
              <a:rPr lang="en-US" sz="2800" b="1" dirty="0">
                <a:solidFill>
                  <a:schemeClr val="bg1"/>
                </a:solidFill>
                <a:effectLst>
                  <a:outerShdw blurRad="38100" dist="38100" dir="2700000" algn="tl">
                    <a:srgbClr val="000000">
                      <a:alpha val="43137"/>
                    </a:srgbClr>
                  </a:outerShdw>
                </a:effectLst>
              </a:rPr>
              <a:t>Campaign Manager</a:t>
            </a:r>
          </a:p>
          <a:p>
            <a:pPr algn="ctr"/>
            <a:r>
              <a:rPr lang="en-US" sz="2800" b="1" dirty="0">
                <a:solidFill>
                  <a:schemeClr val="bg1"/>
                </a:solidFill>
                <a:effectLst>
                  <a:outerShdw blurRad="38100" dist="38100" dir="2700000" algn="tl">
                    <a:srgbClr val="000000">
                      <a:alpha val="43137"/>
                    </a:srgbClr>
                  </a:outerShdw>
                </a:effectLst>
              </a:rPr>
              <a:t>Alliance for America's Fish &amp; Wildlife </a:t>
            </a:r>
          </a:p>
          <a:p>
            <a:pPr algn="ctr"/>
            <a:r>
              <a:rPr lang="en-US" sz="2800" b="1" dirty="0">
                <a:solidFill>
                  <a:schemeClr val="bg1"/>
                </a:solidFill>
                <a:effectLst>
                  <a:outerShdw blurRad="38100" dist="38100" dir="2700000" algn="tl">
                    <a:srgbClr val="000000">
                      <a:alpha val="43137"/>
                    </a:srgbClr>
                  </a:outerShdw>
                </a:effectLst>
              </a:rPr>
              <a:t>Association of Fish &amp; Wildlife Agencies</a:t>
            </a:r>
          </a:p>
          <a:p>
            <a:pPr algn="ctr"/>
            <a:r>
              <a:rPr lang="en-US" sz="2800" b="1" dirty="0">
                <a:solidFill>
                  <a:schemeClr val="bg1"/>
                </a:solidFill>
                <a:effectLst>
                  <a:outerShdw blurRad="38100" dist="38100" dir="2700000" algn="tl">
                    <a:srgbClr val="000000">
                      <a:alpha val="43137"/>
                    </a:srgbClr>
                  </a:outerShdw>
                </a:effectLst>
              </a:rPr>
              <a:t>202-838-2561</a:t>
            </a:r>
          </a:p>
          <a:p>
            <a:pPr algn="ctr"/>
            <a:r>
              <a:rPr lang="en-US" sz="2800" b="1" u="sng" dirty="0">
                <a:solidFill>
                  <a:schemeClr val="bg1"/>
                </a:solidFill>
                <a:effectLst>
                  <a:outerShdw blurRad="38100" dist="38100" dir="2700000" algn="tl">
                    <a:srgbClr val="000000">
                      <a:alpha val="43137"/>
                    </a:srgbClr>
                  </a:outerShdw>
                </a:effectLst>
                <a:hlinkClick r:id="rId7"/>
              </a:rPr>
              <a:t>ssaville@fishwildlife.org</a:t>
            </a:r>
            <a:endParaRPr lang="en-US" sz="2800" b="1" dirty="0">
              <a:solidFill>
                <a:schemeClr val="bg1"/>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575050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desk with a computer&#10;&#10;Description automatically generated">
            <a:extLst>
              <a:ext uri="{FF2B5EF4-FFF2-40B4-BE49-F238E27FC236}">
                <a16:creationId xmlns:a16="http://schemas.microsoft.com/office/drawing/2014/main" id="{4E106A55-DABB-4018-AF80-1A5A3BA1FA8E}"/>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Tree>
    <p:extLst>
      <p:ext uri="{BB962C8B-B14F-4D97-AF65-F5344CB8AC3E}">
        <p14:creationId xmlns:p14="http://schemas.microsoft.com/office/powerpoint/2010/main" val="1202110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8F5EEE07-91D2-4107-BF46-35A78D84A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35" y="0"/>
            <a:ext cx="11452130" cy="6858000"/>
          </a:xfrm>
          <a:prstGeom prst="rect">
            <a:avLst/>
          </a:prstGeom>
        </p:spPr>
      </p:pic>
    </p:spTree>
    <p:extLst>
      <p:ext uri="{BB962C8B-B14F-4D97-AF65-F5344CB8AC3E}">
        <p14:creationId xmlns:p14="http://schemas.microsoft.com/office/powerpoint/2010/main" val="3622689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C0784F-1053-48A1-BD19-714F379D0754}"/>
              </a:ext>
            </a:extLst>
          </p:cNvPr>
          <p:cNvSpPr txBox="1"/>
          <p:nvPr/>
        </p:nvSpPr>
        <p:spPr>
          <a:xfrm>
            <a:off x="258725" y="1325563"/>
            <a:ext cx="11674549" cy="8586966"/>
          </a:xfrm>
          <a:prstGeom prst="rect">
            <a:avLst/>
          </a:prstGeom>
          <a:noFill/>
        </p:spPr>
        <p:txBody>
          <a:bodyPr wrap="square" rtlCol="0">
            <a:spAutoFit/>
          </a:bodyPr>
          <a:lstStyle/>
          <a:p>
            <a:endParaRPr lang="en-US" dirty="0"/>
          </a:p>
          <a:p>
            <a:pPr marL="571500" indent="-571500">
              <a:buFont typeface="Arial" panose="020B0604020202020204" pitchFamily="34" charset="0"/>
              <a:buChar char="•"/>
            </a:pPr>
            <a:r>
              <a:rPr lang="en-US" sz="2400" dirty="0"/>
              <a:t>Dropped all findings</a:t>
            </a:r>
          </a:p>
          <a:p>
            <a:pPr marL="571500" indent="-571500">
              <a:buFont typeface="Arial" panose="020B0604020202020204" pitchFamily="34" charset="0"/>
              <a:buChar char="•"/>
            </a:pPr>
            <a:r>
              <a:rPr lang="en-US" sz="2400" dirty="0"/>
              <a:t>Changed the current formula of 50:50 (land: people) to 50% proportion of land and water in a state, 25% proportion of human population, and 25% proportion of T/E vertebrates and invertebrates in the state.</a:t>
            </a:r>
          </a:p>
          <a:p>
            <a:pPr marL="571500" indent="-571500">
              <a:buFont typeface="Arial" panose="020B0604020202020204" pitchFamily="34" charset="0"/>
              <a:buChar char="•"/>
            </a:pPr>
            <a:r>
              <a:rPr lang="en-US" sz="2400" dirty="0"/>
              <a:t>At least 15% to recover state and federally listed species (an average over 5 </a:t>
            </a:r>
            <a:r>
              <a:rPr lang="en-US" sz="2400" dirty="0" err="1"/>
              <a:t>yrs</a:t>
            </a:r>
            <a:r>
              <a:rPr lang="en-US" sz="2400" dirty="0"/>
              <a:t>)</a:t>
            </a:r>
          </a:p>
          <a:p>
            <a:pPr marL="571500" indent="-571500">
              <a:buFont typeface="Arial" panose="020B0604020202020204" pitchFamily="34" charset="0"/>
              <a:buChar char="•"/>
            </a:pPr>
            <a:r>
              <a:rPr lang="en-US" sz="2400" dirty="0"/>
              <a:t>Changed the amount apportioned to the US territories from ¼% each to 1/3% each, except Puerto Rico which would be no less than 1%.</a:t>
            </a:r>
          </a:p>
          <a:p>
            <a:pPr marL="571500" indent="-571500">
              <a:buFont typeface="Arial" panose="020B0604020202020204" pitchFamily="34" charset="0"/>
              <a:buChar char="•"/>
            </a:pPr>
            <a:r>
              <a:rPr lang="en-US" sz="2400" dirty="0"/>
              <a:t>Added preference under the Innovation Grants Program to the recovery of species that are “identified as priorities through regional scientific assessments of species of greatest conservation need.” </a:t>
            </a:r>
          </a:p>
          <a:p>
            <a:pPr marL="571500" indent="-571500">
              <a:buFont typeface="Arial" panose="020B0604020202020204" pitchFamily="34" charset="0"/>
              <a:buChar char="•"/>
            </a:pPr>
            <a:r>
              <a:rPr lang="en-US" sz="2400" dirty="0"/>
              <a:t>Dropped from bill the term “nuisance” that referred to certain species (e.g., nutria) that are a threat to SGCNs.  States would identify “risks” to SGCNs in their SWAP and the “risks,” whatever they are and which can include certain species, would be eligible for RAWA funding/projects.</a:t>
            </a:r>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endParaRPr lang="en-US" sz="2400" dirty="0"/>
          </a:p>
          <a:p>
            <a:pPr marL="571500" indent="-571500">
              <a:buFont typeface="Arial" panose="020B0604020202020204" pitchFamily="34" charset="0"/>
              <a:buChar char="•"/>
            </a:pPr>
            <a:endParaRPr lang="en-US" sz="2400" dirty="0"/>
          </a:p>
          <a:p>
            <a:endParaRPr lang="en-US" sz="3600" dirty="0"/>
          </a:p>
          <a:p>
            <a:endParaRPr lang="en-US" sz="3600"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CE6EFCE-ED38-4E46-8D48-6544407425F2}"/>
              </a:ext>
            </a:extLst>
          </p:cNvPr>
          <p:cNvSpPr>
            <a:spLocks noGrp="1"/>
          </p:cNvSpPr>
          <p:nvPr>
            <p:ph type="title"/>
          </p:nvPr>
        </p:nvSpPr>
        <p:spPr/>
        <p:txBody>
          <a:bodyPr/>
          <a:lstStyle/>
          <a:p>
            <a:r>
              <a:rPr lang="en-US" dirty="0"/>
              <a:t>Changes to Funding Provisions</a:t>
            </a:r>
          </a:p>
        </p:txBody>
      </p:sp>
    </p:spTree>
    <p:extLst>
      <p:ext uri="{BB962C8B-B14F-4D97-AF65-F5344CB8AC3E}">
        <p14:creationId xmlns:p14="http://schemas.microsoft.com/office/powerpoint/2010/main" val="349639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325563"/>
          </a:xfrm>
        </p:spPr>
        <p:txBody>
          <a:bodyPr>
            <a:normAutofit/>
          </a:bodyPr>
          <a:lstStyle/>
          <a:p>
            <a:pPr algn="l"/>
            <a:r>
              <a:rPr lang="en-US" dirty="0"/>
              <a:t>          #</a:t>
            </a:r>
            <a:r>
              <a:rPr lang="en-US" dirty="0" err="1"/>
              <a:t>RecoverWildlife</a:t>
            </a:r>
            <a:r>
              <a:rPr lang="en-US" dirty="0"/>
              <a:t> </a:t>
            </a:r>
            <a:endParaRPr lang="en-US" sz="3200" dirty="0">
              <a:solidFill>
                <a:schemeClr val="accent2"/>
              </a:solidFill>
            </a:endParaRPr>
          </a:p>
        </p:txBody>
      </p:sp>
      <p:pic>
        <p:nvPicPr>
          <p:cNvPr id="4" name="Picture 3" descr="A screenshot of a computer&#10;&#10;Description automatically generated">
            <a:extLst>
              <a:ext uri="{FF2B5EF4-FFF2-40B4-BE49-F238E27FC236}">
                <a16:creationId xmlns:a16="http://schemas.microsoft.com/office/drawing/2014/main" id="{1F232ED5-E8EA-40FD-BB2F-09979CDD6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5974"/>
            <a:ext cx="7423910" cy="3581061"/>
          </a:xfrm>
          <a:prstGeom prst="rect">
            <a:avLst/>
          </a:prstGeom>
        </p:spPr>
      </p:pic>
      <p:pic>
        <p:nvPicPr>
          <p:cNvPr id="7" name="Picture 6" descr="A bird sitting on top of each other&#10;&#10;Description automatically generated">
            <a:extLst>
              <a:ext uri="{FF2B5EF4-FFF2-40B4-BE49-F238E27FC236}">
                <a16:creationId xmlns:a16="http://schemas.microsoft.com/office/drawing/2014/main" id="{B2EC7AC9-DC8C-4315-B735-4AC9424B7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3910" y="0"/>
            <a:ext cx="4768090" cy="6858000"/>
          </a:xfrm>
          <a:prstGeom prst="rect">
            <a:avLst/>
          </a:prstGeom>
        </p:spPr>
      </p:pic>
    </p:spTree>
    <p:extLst>
      <p:ext uri="{BB962C8B-B14F-4D97-AF65-F5344CB8AC3E}">
        <p14:creationId xmlns:p14="http://schemas.microsoft.com/office/powerpoint/2010/main" val="96258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sitting on top of an owl&#10;&#10;Description automatically generated">
            <a:extLst>
              <a:ext uri="{FF2B5EF4-FFF2-40B4-BE49-F238E27FC236}">
                <a16:creationId xmlns:a16="http://schemas.microsoft.com/office/drawing/2014/main" id="{FF4DB4DD-A8F2-4FAF-A4D5-86C81E7C7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90" y="95250"/>
            <a:ext cx="5694180" cy="6667500"/>
          </a:xfrm>
          <a:prstGeom prst="rect">
            <a:avLst/>
          </a:prstGeom>
        </p:spPr>
      </p:pic>
      <p:pic>
        <p:nvPicPr>
          <p:cNvPr id="5" name="Picture 4" descr="A bird sitting on top of an owl&#10;&#10;Description automatically generated">
            <a:extLst>
              <a:ext uri="{FF2B5EF4-FFF2-40B4-BE49-F238E27FC236}">
                <a16:creationId xmlns:a16="http://schemas.microsoft.com/office/drawing/2014/main" id="{D29D9CCE-D4A4-40C9-B581-7DE8B71A2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270" y="352426"/>
            <a:ext cx="6340640" cy="6153148"/>
          </a:xfrm>
          <a:prstGeom prst="rect">
            <a:avLst/>
          </a:prstGeom>
        </p:spPr>
      </p:pic>
    </p:spTree>
    <p:extLst>
      <p:ext uri="{BB962C8B-B14F-4D97-AF65-F5344CB8AC3E}">
        <p14:creationId xmlns:p14="http://schemas.microsoft.com/office/powerpoint/2010/main" val="3053632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F3DBB-2630-2047-BC53-2AB71E865829}"/>
              </a:ext>
            </a:extLst>
          </p:cNvPr>
          <p:cNvPicPr>
            <a:picLocks noChangeAspect="1"/>
          </p:cNvPicPr>
          <p:nvPr/>
        </p:nvPicPr>
        <p:blipFill>
          <a:blip r:embed="rId3"/>
          <a:stretch>
            <a:fillRect/>
          </a:stretch>
        </p:blipFill>
        <p:spPr>
          <a:xfrm>
            <a:off x="1" y="1454197"/>
            <a:ext cx="6096000" cy="4580810"/>
          </a:xfrm>
          <a:prstGeom prst="rect">
            <a:avLst/>
          </a:prstGeom>
        </p:spPr>
      </p:pic>
      <p:pic>
        <p:nvPicPr>
          <p:cNvPr id="7" name="Picture 6">
            <a:extLst>
              <a:ext uri="{FF2B5EF4-FFF2-40B4-BE49-F238E27FC236}">
                <a16:creationId xmlns:a16="http://schemas.microsoft.com/office/drawing/2014/main" id="{676D4AF5-8F94-884B-80D9-8525077FF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2021" y="4847592"/>
            <a:ext cx="1805831" cy="1015027"/>
          </a:xfrm>
          <a:prstGeom prst="rect">
            <a:avLst/>
          </a:prstGeom>
        </p:spPr>
      </p:pic>
      <p:sp>
        <p:nvSpPr>
          <p:cNvPr id="9" name="TextBox 8">
            <a:extLst>
              <a:ext uri="{FF2B5EF4-FFF2-40B4-BE49-F238E27FC236}">
                <a16:creationId xmlns:a16="http://schemas.microsoft.com/office/drawing/2014/main" id="{2787A71D-565A-4E43-B66E-0209EBF5F82F}"/>
              </a:ext>
            </a:extLst>
          </p:cNvPr>
          <p:cNvSpPr txBox="1"/>
          <p:nvPr/>
        </p:nvSpPr>
        <p:spPr>
          <a:xfrm>
            <a:off x="2777623" y="173153"/>
            <a:ext cx="66367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34B8D"/>
                </a:solidFill>
                <a:effectLst/>
                <a:uLnTx/>
                <a:uFillTx/>
                <a:latin typeface="Eras Medium ITC" panose="020F0502020204030204" pitchFamily="34" charset="0"/>
                <a:ea typeface="Ayuthaya" pitchFamily="2" charset="-34"/>
                <a:cs typeface="Eras Medium ITC" panose="020F0502020204030204" pitchFamily="34" charset="0"/>
              </a:rPr>
              <a:t>2019 State of the Birds Report </a:t>
            </a:r>
          </a:p>
        </p:txBody>
      </p:sp>
      <p:sp>
        <p:nvSpPr>
          <p:cNvPr id="12" name="TextBox 11">
            <a:extLst>
              <a:ext uri="{FF2B5EF4-FFF2-40B4-BE49-F238E27FC236}">
                <a16:creationId xmlns:a16="http://schemas.microsoft.com/office/drawing/2014/main" id="{F79263BA-77AC-E24B-9FD3-99B748F5A21B}"/>
              </a:ext>
            </a:extLst>
          </p:cNvPr>
          <p:cNvSpPr txBox="1"/>
          <p:nvPr/>
        </p:nvSpPr>
        <p:spPr>
          <a:xfrm>
            <a:off x="9710927" y="6180759"/>
            <a:ext cx="24000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4B8D"/>
                </a:solidFill>
                <a:effectLst/>
                <a:uLnTx/>
                <a:uFillTx/>
                <a:latin typeface="Eras Medium ITC" panose="020F0502020204030204" pitchFamily="34" charset="0"/>
                <a:ea typeface="+mn-ea"/>
                <a:cs typeface="Eras Medium ITC" panose="020F0502020204030204" pitchFamily="34" charset="0"/>
              </a:rPr>
              <a:t>3BillionBirds.org</a:t>
            </a:r>
          </a:p>
        </p:txBody>
      </p:sp>
      <p:sp>
        <p:nvSpPr>
          <p:cNvPr id="13" name="TextBox 12">
            <a:extLst>
              <a:ext uri="{FF2B5EF4-FFF2-40B4-BE49-F238E27FC236}">
                <a16:creationId xmlns:a16="http://schemas.microsoft.com/office/drawing/2014/main" id="{B94715A6-91D3-654B-8EA3-01CDEEA1AA7F}"/>
              </a:ext>
            </a:extLst>
          </p:cNvPr>
          <p:cNvSpPr txBox="1"/>
          <p:nvPr/>
        </p:nvSpPr>
        <p:spPr>
          <a:xfrm>
            <a:off x="114300" y="867708"/>
            <a:ext cx="119335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A Call to Action to Reverse Bird Declines and Prevent Wildlife from Becoming </a:t>
            </a:r>
            <a:r>
              <a:rPr lang="en-US" sz="2400" dirty="0">
                <a:solidFill>
                  <a:srgbClr val="C00000"/>
                </a:solidFill>
                <a:latin typeface="Calibri" panose="020F0502020204030204"/>
              </a:rPr>
              <a:t>E</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ndangered  </a:t>
            </a:r>
          </a:p>
        </p:txBody>
      </p:sp>
      <p:pic>
        <p:nvPicPr>
          <p:cNvPr id="4" name="Picture 3" descr="A close up of a bird&#10;&#10;Description automatically generated">
            <a:extLst>
              <a:ext uri="{FF2B5EF4-FFF2-40B4-BE49-F238E27FC236}">
                <a16:creationId xmlns:a16="http://schemas.microsoft.com/office/drawing/2014/main" id="{0ADC3226-EEAB-4C41-8890-E8B2D8FEEB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753" y="1454196"/>
            <a:ext cx="6098387" cy="3251153"/>
          </a:xfrm>
          <a:prstGeom prst="rect">
            <a:avLst/>
          </a:prstGeom>
        </p:spPr>
      </p:pic>
      <p:pic>
        <p:nvPicPr>
          <p:cNvPr id="6" name="Picture 5">
            <a:extLst>
              <a:ext uri="{FF2B5EF4-FFF2-40B4-BE49-F238E27FC236}">
                <a16:creationId xmlns:a16="http://schemas.microsoft.com/office/drawing/2014/main" id="{1BCC9CDA-2480-4795-88D6-EE09B3880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701841"/>
            <a:ext cx="4010025" cy="1336675"/>
          </a:xfrm>
          <a:prstGeom prst="rect">
            <a:avLst/>
          </a:prstGeom>
        </p:spPr>
      </p:pic>
    </p:spTree>
    <p:extLst>
      <p:ext uri="{BB962C8B-B14F-4D97-AF65-F5344CB8AC3E}">
        <p14:creationId xmlns:p14="http://schemas.microsoft.com/office/powerpoint/2010/main" val="3616336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a:extLst>
              <a:ext uri="{FF2B5EF4-FFF2-40B4-BE49-F238E27FC236}">
                <a16:creationId xmlns:a16="http://schemas.microsoft.com/office/drawing/2014/main" id="{F123BF94-6FA0-44DA-BABC-F6F602882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172" y="18207"/>
            <a:ext cx="9095448" cy="6821586"/>
          </a:xfrm>
          <a:prstGeom prst="rect">
            <a:avLst/>
          </a:prstGeom>
          <a:ln>
            <a:noFill/>
          </a:ln>
          <a:effectLst>
            <a:softEdge rad="112500"/>
          </a:effectLst>
        </p:spPr>
      </p:pic>
      <p:sp>
        <p:nvSpPr>
          <p:cNvPr id="4" name="TextBox 3">
            <a:extLst>
              <a:ext uri="{FF2B5EF4-FFF2-40B4-BE49-F238E27FC236}">
                <a16:creationId xmlns:a16="http://schemas.microsoft.com/office/drawing/2014/main" id="{2387AB68-5C5A-4A38-B726-730B29C98177}"/>
              </a:ext>
            </a:extLst>
          </p:cNvPr>
          <p:cNvSpPr txBox="1"/>
          <p:nvPr/>
        </p:nvSpPr>
        <p:spPr>
          <a:xfrm>
            <a:off x="5842450" y="3495759"/>
            <a:ext cx="4563908" cy="3170099"/>
          </a:xfrm>
          <a:prstGeom prst="rect">
            <a:avLst/>
          </a:prstGeom>
          <a:solidFill>
            <a:schemeClr val="accent6"/>
          </a:solidFill>
        </p:spPr>
        <p:txBody>
          <a:bodyPr wrap="square" rtlCol="0">
            <a:spAutoFit/>
          </a:bodyPr>
          <a:lstStyle/>
          <a:p>
            <a:r>
              <a:rPr lang="en-US" sz="2000" dirty="0"/>
              <a:t>On October 7, 2019– Authors of the </a:t>
            </a:r>
            <a:r>
              <a:rPr lang="en-US" sz="2000" i="1" dirty="0"/>
              <a:t>Science </a:t>
            </a:r>
            <a:r>
              <a:rPr lang="en-US" sz="2000" dirty="0"/>
              <a:t>publication and co-authors of the SOTB report presented to congressional staff and partners on the scientific findings, highlighting 3 billion birds lost since 1970, and the Recovering America’s Wildlife Act as a critical part of the solution to stemming these species declines and providing dedicated funding for their conservation.</a:t>
            </a:r>
            <a:endParaRPr lang="en-US" dirty="0"/>
          </a:p>
        </p:txBody>
      </p:sp>
    </p:spTree>
    <p:extLst>
      <p:ext uri="{BB962C8B-B14F-4D97-AF65-F5344CB8AC3E}">
        <p14:creationId xmlns:p14="http://schemas.microsoft.com/office/powerpoint/2010/main" val="24473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Louisiana Black Bear.jpg">
            <a:extLst>
              <a:ext uri="{FF2B5EF4-FFF2-40B4-BE49-F238E27FC236}">
                <a16:creationId xmlns:a16="http://schemas.microsoft.com/office/drawing/2014/main" id="{D6BA1B86-C779-428A-88B1-7D5D93ABC747}"/>
              </a:ext>
            </a:extLst>
          </p:cNvPr>
          <p:cNvPicPr>
            <a:picLocks noChangeAspect="1"/>
          </p:cNvPicPr>
          <p:nvPr/>
        </p:nvPicPr>
        <p:blipFill rotWithShape="1">
          <a:blip r:embed="rId3">
            <a:extLst>
              <a:ext uri="{28A0092B-C50C-407E-A947-70E740481C1C}">
                <a14:useLocalDpi xmlns:a14="http://schemas.microsoft.com/office/drawing/2010/main" val="0"/>
              </a:ext>
            </a:extLst>
          </a:blip>
          <a:srcRect l="28210" t="23" r="23848" b="-23"/>
          <a:stretch/>
        </p:blipFill>
        <p:spPr>
          <a:xfrm>
            <a:off x="-10260" y="0"/>
            <a:ext cx="3692916" cy="5134054"/>
          </a:xfrm>
          <a:prstGeom prst="rect">
            <a:avLst/>
          </a:prstGeom>
        </p:spPr>
      </p:pic>
      <p:sp>
        <p:nvSpPr>
          <p:cNvPr id="2" name="Title 1"/>
          <p:cNvSpPr txBox="1">
            <a:spLocks/>
          </p:cNvSpPr>
          <p:nvPr/>
        </p:nvSpPr>
        <p:spPr>
          <a:xfrm>
            <a:off x="86957" y="85158"/>
            <a:ext cx="3017541" cy="14517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j-ea"/>
                <a:cs typeface="Helvetica" panose="020B0604020202020204" pitchFamily="34" charset="0"/>
              </a:rPr>
              <a:t>New Partners </a:t>
            </a:r>
          </a:p>
        </p:txBody>
      </p:sp>
      <p:cxnSp>
        <p:nvCxnSpPr>
          <p:cNvPr id="7" name="Elbow Connector 6"/>
          <p:cNvCxnSpPr/>
          <p:nvPr/>
        </p:nvCxnSpPr>
        <p:spPr>
          <a:xfrm>
            <a:off x="1916236" y="350282"/>
            <a:ext cx="3532840" cy="1519321"/>
          </a:xfrm>
          <a:prstGeom prst="bentConnector3">
            <a:avLst>
              <a:gd name="adj1" fmla="val 72777"/>
            </a:avLst>
          </a:prstGeom>
          <a:ln w="19050" cmpd="sng">
            <a:solidFill>
              <a:srgbClr val="8F993E"/>
            </a:solidFill>
          </a:ln>
        </p:spPr>
        <p:style>
          <a:lnRef idx="2">
            <a:schemeClr val="accent1"/>
          </a:lnRef>
          <a:fillRef idx="0">
            <a:schemeClr val="accent1"/>
          </a:fillRef>
          <a:effectRef idx="1">
            <a:schemeClr val="accent1"/>
          </a:effectRef>
          <a:fontRef idx="minor">
            <a:schemeClr val="tx1"/>
          </a:fontRef>
        </p:style>
      </p:cxnSp>
      <p:pic>
        <p:nvPicPr>
          <p:cNvPr id="8" name="Picture 7" descr="A close up of a logo&#10;&#10;Description automatically generated">
            <a:extLst>
              <a:ext uri="{FF2B5EF4-FFF2-40B4-BE49-F238E27FC236}">
                <a16:creationId xmlns:a16="http://schemas.microsoft.com/office/drawing/2014/main" id="{0E9CFA8A-F7D0-485B-B125-0B707DE3B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837" y="506714"/>
            <a:ext cx="2246857" cy="1312174"/>
          </a:xfrm>
          <a:prstGeom prst="rect">
            <a:avLst/>
          </a:prstGeom>
        </p:spPr>
      </p:pic>
      <p:pic>
        <p:nvPicPr>
          <p:cNvPr id="18" name="Picture 17">
            <a:extLst>
              <a:ext uri="{FF2B5EF4-FFF2-40B4-BE49-F238E27FC236}">
                <a16:creationId xmlns:a16="http://schemas.microsoft.com/office/drawing/2014/main" id="{D426C8BB-94C4-4EFD-A8DF-D83A082499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733" y="656877"/>
            <a:ext cx="2013349" cy="1212726"/>
          </a:xfrm>
          <a:prstGeom prst="rect">
            <a:avLst/>
          </a:prstGeom>
        </p:spPr>
      </p:pic>
      <p:pic>
        <p:nvPicPr>
          <p:cNvPr id="36" name="Picture 35" descr="A close up of a logo&#10;&#10;Description automatically generated">
            <a:extLst>
              <a:ext uri="{FF2B5EF4-FFF2-40B4-BE49-F238E27FC236}">
                <a16:creationId xmlns:a16="http://schemas.microsoft.com/office/drawing/2014/main" id="{23E9C9C4-F05B-4FD0-B490-997E73FFC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6566" y="402299"/>
            <a:ext cx="1416589" cy="1416589"/>
          </a:xfrm>
          <a:prstGeom prst="rect">
            <a:avLst/>
          </a:prstGeom>
        </p:spPr>
      </p:pic>
      <p:pic>
        <p:nvPicPr>
          <p:cNvPr id="42" name="Picture 41" descr="A drawing of a person&#10;&#10;Description automatically generated">
            <a:extLst>
              <a:ext uri="{FF2B5EF4-FFF2-40B4-BE49-F238E27FC236}">
                <a16:creationId xmlns:a16="http://schemas.microsoft.com/office/drawing/2014/main" id="{3B6477ED-D19B-4561-AFE2-6565831AF8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3934" y="2628588"/>
            <a:ext cx="2769858" cy="1212726"/>
          </a:xfrm>
          <a:prstGeom prst="rect">
            <a:avLst/>
          </a:prstGeom>
        </p:spPr>
      </p:pic>
      <p:pic>
        <p:nvPicPr>
          <p:cNvPr id="44" name="Picture 43" descr="A close up of text on a black background&#10;&#10;Description automatically generated">
            <a:extLst>
              <a:ext uri="{FF2B5EF4-FFF2-40B4-BE49-F238E27FC236}">
                <a16:creationId xmlns:a16="http://schemas.microsoft.com/office/drawing/2014/main" id="{869FAF8F-537C-4639-BDDB-EEFF7C32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5213" y="2540741"/>
            <a:ext cx="2952750" cy="1416589"/>
          </a:xfrm>
          <a:prstGeom prst="rect">
            <a:avLst/>
          </a:prstGeom>
        </p:spPr>
      </p:pic>
      <p:pic>
        <p:nvPicPr>
          <p:cNvPr id="46" name="Picture 45" descr="A close up of text on a black background&#10;&#10;Description automatically generated">
            <a:extLst>
              <a:ext uri="{FF2B5EF4-FFF2-40B4-BE49-F238E27FC236}">
                <a16:creationId xmlns:a16="http://schemas.microsoft.com/office/drawing/2014/main" id="{1A0464D6-4344-4B0C-9881-A5867853CC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9384" y="2573003"/>
            <a:ext cx="2152616" cy="1416589"/>
          </a:xfrm>
          <a:prstGeom prst="rect">
            <a:avLst/>
          </a:prstGeom>
        </p:spPr>
      </p:pic>
      <p:pic>
        <p:nvPicPr>
          <p:cNvPr id="48" name="Picture 47" descr="A close up of a logo&#10;&#10;Description automatically generated">
            <a:extLst>
              <a:ext uri="{FF2B5EF4-FFF2-40B4-BE49-F238E27FC236}">
                <a16:creationId xmlns:a16="http://schemas.microsoft.com/office/drawing/2014/main" id="{8AD1936E-D479-4BA6-B164-AD60C6F975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1042" y="4354238"/>
            <a:ext cx="2952751" cy="1939120"/>
          </a:xfrm>
          <a:prstGeom prst="rect">
            <a:avLst/>
          </a:prstGeom>
        </p:spPr>
      </p:pic>
      <p:pic>
        <p:nvPicPr>
          <p:cNvPr id="50" name="Picture 49" descr="A picture containing clipart&#10;&#10;Description automatically generated">
            <a:extLst>
              <a:ext uri="{FF2B5EF4-FFF2-40B4-BE49-F238E27FC236}">
                <a16:creationId xmlns:a16="http://schemas.microsoft.com/office/drawing/2014/main" id="{998ACC52-8948-4301-8E5C-77CA62942E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6918" y="4931374"/>
            <a:ext cx="2731164" cy="984794"/>
          </a:xfrm>
          <a:prstGeom prst="rect">
            <a:avLst/>
          </a:prstGeom>
        </p:spPr>
      </p:pic>
      <p:pic>
        <p:nvPicPr>
          <p:cNvPr id="52" name="Picture 51">
            <a:extLst>
              <a:ext uri="{FF2B5EF4-FFF2-40B4-BE49-F238E27FC236}">
                <a16:creationId xmlns:a16="http://schemas.microsoft.com/office/drawing/2014/main" id="{997CB442-2C60-40B9-A01E-8B2632B523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7467" y="4461825"/>
            <a:ext cx="1734788" cy="1723946"/>
          </a:xfrm>
          <a:prstGeom prst="rect">
            <a:avLst/>
          </a:prstGeom>
        </p:spPr>
      </p:pic>
    </p:spTree>
    <p:extLst>
      <p:ext uri="{BB962C8B-B14F-4D97-AF65-F5344CB8AC3E}">
        <p14:creationId xmlns:p14="http://schemas.microsoft.com/office/powerpoint/2010/main" val="401276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894B521686634F8F24538EF01AAF7D" ma:contentTypeVersion="13" ma:contentTypeDescription="Create a new document." ma:contentTypeScope="" ma:versionID="af603f70f57ae020ff615bf482594b8a">
  <xsd:schema xmlns:xsd="http://www.w3.org/2001/XMLSchema" xmlns:xs="http://www.w3.org/2001/XMLSchema" xmlns:p="http://schemas.microsoft.com/office/2006/metadata/properties" xmlns:ns3="00b1b055-456c-486f-a511-bf39ce0245aa" xmlns:ns4="14f1ccd9-9d41-4e0d-9983-505a02c98f83" targetNamespace="http://schemas.microsoft.com/office/2006/metadata/properties" ma:root="true" ma:fieldsID="15db458ae655e03f4b093bd848fb77f2" ns3:_="" ns4:_="">
    <xsd:import namespace="00b1b055-456c-486f-a511-bf39ce0245aa"/>
    <xsd:import namespace="14f1ccd9-9d41-4e0d-9983-505a02c98f8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1b055-456c-486f-a511-bf39ce0245a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f1ccd9-9d41-4e0d-9983-505a02c98f8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72B283-2168-4506-88BA-394A0B0B58D7}">
  <ds:schemaRefs>
    <ds:schemaRef ds:uri="http://schemas.microsoft.com/sharepoint/v3/contenttype/forms"/>
  </ds:schemaRefs>
</ds:datastoreItem>
</file>

<file path=customXml/itemProps2.xml><?xml version="1.0" encoding="utf-8"?>
<ds:datastoreItem xmlns:ds="http://schemas.openxmlformats.org/officeDocument/2006/customXml" ds:itemID="{503DFB4A-2D40-4F28-9557-B0CD901358E6}">
  <ds:schemaRefs>
    <ds:schemaRef ds:uri="http://schemas.microsoft.com/office/2006/metadata/properties"/>
    <ds:schemaRef ds:uri="00b1b055-456c-486f-a511-bf39ce0245aa"/>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4f1ccd9-9d41-4e0d-9983-505a02c98f83"/>
    <ds:schemaRef ds:uri="http://www.w3.org/XML/1998/namespace"/>
    <ds:schemaRef ds:uri="http://purl.org/dc/dcmitype/"/>
  </ds:schemaRefs>
</ds:datastoreItem>
</file>

<file path=customXml/itemProps3.xml><?xml version="1.0" encoding="utf-8"?>
<ds:datastoreItem xmlns:ds="http://schemas.openxmlformats.org/officeDocument/2006/customXml" ds:itemID="{A458C312-8796-407D-9508-6E34B5F55F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1b055-456c-486f-a511-bf39ce0245aa"/>
    <ds:schemaRef ds:uri="14f1ccd9-9d41-4e0d-9983-505a02c98f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6348</TotalTime>
  <Words>1334</Words>
  <Application>Microsoft Office PowerPoint</Application>
  <PresentationFormat>Widescreen</PresentationFormat>
  <Paragraphs>110</Paragraphs>
  <Slides>11</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Eras Medium ITC</vt:lpstr>
      <vt:lpstr>Helvetica</vt:lpstr>
      <vt:lpstr>Office Theme</vt:lpstr>
      <vt:lpstr>1_Office Theme</vt:lpstr>
      <vt:lpstr>PowerPoint Presentation</vt:lpstr>
      <vt:lpstr>PowerPoint Presentation</vt:lpstr>
      <vt:lpstr>PowerPoint Presentation</vt:lpstr>
      <vt:lpstr>Changes to Funding Provisions</vt:lpstr>
      <vt:lpstr>          #RecoverWildlife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Saville</dc:creator>
  <cp:lastModifiedBy>Judith Scarl</cp:lastModifiedBy>
  <cp:revision>2</cp:revision>
  <dcterms:created xsi:type="dcterms:W3CDTF">2020-01-24T17:57:18Z</dcterms:created>
  <dcterms:modified xsi:type="dcterms:W3CDTF">2020-02-19T16:41:14Z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0x0101009A894B521686634F8F24538EF01AAF7D</vt:lpwstr>
  </property>
</Properties>
</file>