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0" r:id="rId3"/>
    <p:sldMasterId id="2147483715" r:id="rId4"/>
  </p:sldMasterIdLst>
  <p:notesMasterIdLst>
    <p:notesMasterId r:id="rId14"/>
  </p:notesMasterIdLst>
  <p:sldIdLst>
    <p:sldId id="257" r:id="rId5"/>
    <p:sldId id="295" r:id="rId6"/>
    <p:sldId id="305" r:id="rId7"/>
    <p:sldId id="297" r:id="rId8"/>
    <p:sldId id="308" r:id="rId9"/>
    <p:sldId id="309" r:id="rId10"/>
    <p:sldId id="310" r:id="rId11"/>
    <p:sldId id="30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2AC32"/>
    <a:srgbClr val="121C56"/>
    <a:srgbClr val="0D143F"/>
    <a:srgbClr val="152062"/>
    <a:srgbClr val="E73F00"/>
    <a:srgbClr val="FEE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80923" autoAdjust="0"/>
  </p:normalViewPr>
  <p:slideViewPr>
    <p:cSldViewPr snapToGrid="0" showGuides="1">
      <p:cViewPr varScale="1">
        <p:scale>
          <a:sx n="57" d="100"/>
          <a:sy n="57" d="100"/>
        </p:scale>
        <p:origin x="1408" y="3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844" y="84"/>
      </p:cViewPr>
      <p:guideLst>
        <p:guide orient="horz" pos="285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326E8-4D4B-46AA-B516-4EB8ED75684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54EA-83BA-4A7B-8F8F-3A88B4DB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5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4EA-83BA-4A7B-8F8F-3A88B4DBC7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1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4EA-83BA-4A7B-8F8F-3A88B4DBC7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6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4EA-83BA-4A7B-8F8F-3A88B4DBC7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4EA-83BA-4A7B-8F8F-3A88B4DBC7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4EA-83BA-4A7B-8F8F-3A88B4DBC7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8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4EA-83BA-4A7B-8F8F-3A88B4DBC7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DCECF-0B04-3349-8D46-6FC30A0058F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8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4EA-83BA-4A7B-8F8F-3A88B4DBC7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4EA-83BA-4A7B-8F8F-3A88B4DBC7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7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577633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774" y="5809697"/>
            <a:ext cx="2450185" cy="8317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600075"/>
            <a:ext cx="7772400" cy="4336207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1: Replace Space White Space with Full-Slide 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685800"/>
            <a:ext cx="8501063" cy="4891833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with Single Large Photo and No Text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76921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35032"/>
            <a:ext cx="9144000" cy="41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152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ries Slide - 2 Photos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 Series Slide – 2 photos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572000" y="1470024"/>
            <a:ext cx="0" cy="45259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1558435"/>
            <a:ext cx="4571999" cy="4437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572000" y="1558100"/>
            <a:ext cx="4572000" cy="443788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470221"/>
            <a:ext cx="9144000" cy="83452"/>
            <a:chOff x="0" y="230269"/>
            <a:chExt cx="9144000" cy="8345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542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Logo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30269"/>
            <a:ext cx="9144000" cy="83452"/>
            <a:chOff x="0" y="230269"/>
            <a:chExt cx="9144000" cy="83452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708" y="2597208"/>
            <a:ext cx="3649522" cy="123881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590693" y="4223646"/>
            <a:ext cx="228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abcbirds.org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8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Photo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774" y="232064"/>
            <a:ext cx="2450185" cy="831703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17453"/>
            <a:ext cx="9144000" cy="4988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Closing Slide Photo – Add Large Photo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429238"/>
            <a:ext cx="9144000" cy="88215"/>
            <a:chOff x="0" y="230269"/>
            <a:chExt cx="9144000" cy="88215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232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577633"/>
            <a:ext cx="9144000" cy="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600075"/>
            <a:ext cx="7772400" cy="4336207"/>
          </a:xfrm>
        </p:spPr>
        <p:txBody>
          <a:bodyPr anchor="b"/>
          <a:lstStyle>
            <a:lvl1pPr algn="ctr">
              <a:defRPr sz="6000" baseline="0">
                <a:solidFill>
                  <a:srgbClr val="0D143F"/>
                </a:solidFill>
              </a:defRPr>
            </a:lvl1pPr>
          </a:lstStyle>
          <a:p>
            <a:r>
              <a:rPr lang="en-US" dirty="0" smtClean="0"/>
              <a:t>Title Slide 1: Replace Space White Space with Full-Slide 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18484"/>
            <a:ext cx="9144000" cy="5259149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800" baseline="0">
                <a:solidFill>
                  <a:srgbClr val="121C56"/>
                </a:solidFill>
              </a:defRPr>
            </a:lvl1pPr>
          </a:lstStyle>
          <a:p>
            <a:r>
              <a:rPr lang="en-US" dirty="0" smtClean="0"/>
              <a:t>Title Slide with Single Large Photo and No Text – Insect Photo to Fill Space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774" y="5809697"/>
            <a:ext cx="2450185" cy="831703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230269"/>
            <a:ext cx="9144000" cy="83452"/>
            <a:chOff x="0" y="230269"/>
            <a:chExt cx="9144000" cy="83452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152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59608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2562225"/>
            <a:ext cx="7772400" cy="1726357"/>
          </a:xfrm>
        </p:spPr>
        <p:txBody>
          <a:bodyPr anchor="b"/>
          <a:lstStyle>
            <a:lvl1pPr algn="ctr">
              <a:defRPr sz="6000" baseline="0">
                <a:solidFill>
                  <a:srgbClr val="121C56"/>
                </a:solidFill>
              </a:defRPr>
            </a:lvl1pPr>
          </a:lstStyle>
          <a:p>
            <a:r>
              <a:rPr lang="en-US" dirty="0" smtClean="0"/>
              <a:t>Title Slide 2: Place Image Above White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7300" y="4569786"/>
            <a:ext cx="6858000" cy="100784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0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Presenters Name Goes Here</a:t>
            </a:r>
          </a:p>
          <a:p>
            <a:r>
              <a:rPr lang="en-US" dirty="0" smtClean="0"/>
              <a:t>Date Goes Here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577633"/>
            <a:ext cx="9144000" cy="41563"/>
          </a:xfrm>
          <a:prstGeom prst="rect">
            <a:avLst/>
          </a:prstGeom>
          <a:solidFill>
            <a:srgbClr val="15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1134" y="2499880"/>
            <a:ext cx="9165134" cy="45719"/>
          </a:xfrm>
          <a:prstGeom prst="rect">
            <a:avLst/>
          </a:prstGeom>
          <a:solidFill>
            <a:srgbClr val="15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35110"/>
            <a:ext cx="9144000" cy="21647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774" y="5809697"/>
            <a:ext cx="2450185" cy="831703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230269"/>
            <a:ext cx="9144000" cy="88215"/>
            <a:chOff x="0" y="230269"/>
            <a:chExt cx="9144000" cy="8821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152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9720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5400" baseline="0">
                <a:solidFill>
                  <a:srgbClr val="1520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Blank Slide – Replace with Whatever is Needed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0269"/>
            <a:ext cx="9144000" cy="41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46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5400" baseline="0">
                <a:solidFill>
                  <a:srgbClr val="1520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Full slide photo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18484"/>
            <a:ext cx="9144000" cy="6194883"/>
          </a:xfrm>
        </p:spPr>
        <p:txBody>
          <a:bodyPr/>
          <a:lstStyle>
            <a:lvl1pPr>
              <a:defRPr>
                <a:solidFill>
                  <a:srgbClr val="15206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2062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230269"/>
            <a:ext cx="9144000" cy="88215"/>
            <a:chOff x="0" y="230269"/>
            <a:chExt cx="9144000" cy="88215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2062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152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206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2665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rgbClr val="152062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170643"/>
          </a:xfrm>
        </p:spPr>
        <p:txBody>
          <a:bodyPr/>
          <a:lstStyle>
            <a:lvl1pPr>
              <a:defRPr>
                <a:solidFill>
                  <a:srgbClr val="152062"/>
                </a:solidFill>
              </a:defRPr>
            </a:lvl1pPr>
            <a:lvl2pPr>
              <a:defRPr>
                <a:solidFill>
                  <a:srgbClr val="152062"/>
                </a:solidFill>
              </a:defRPr>
            </a:lvl2pPr>
            <a:lvl3pPr>
              <a:defRPr>
                <a:solidFill>
                  <a:srgbClr val="152062"/>
                </a:solidFill>
              </a:defRPr>
            </a:lvl3pPr>
            <a:lvl4pPr>
              <a:defRPr>
                <a:solidFill>
                  <a:srgbClr val="152062"/>
                </a:solidFill>
              </a:defRPr>
            </a:lvl4pPr>
            <a:lvl5pPr>
              <a:defRPr>
                <a:solidFill>
                  <a:srgbClr val="15206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1513993"/>
            <a:ext cx="9144000" cy="83452"/>
            <a:chOff x="0" y="230269"/>
            <a:chExt cx="9144000" cy="83452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152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21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on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rgbClr val="152062"/>
                </a:solidFill>
              </a:defRPr>
            </a:lvl1pPr>
          </a:lstStyle>
          <a:p>
            <a:r>
              <a:rPr lang="en-US" dirty="0" smtClean="0"/>
              <a:t>Slide with text and long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1851025"/>
          </a:xfrm>
        </p:spPr>
        <p:txBody>
          <a:bodyPr/>
          <a:lstStyle>
            <a:lvl1pPr>
              <a:defRPr>
                <a:solidFill>
                  <a:srgbClr val="15206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883062"/>
            <a:ext cx="9144000" cy="26303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41500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513993"/>
            <a:ext cx="9144000" cy="88215"/>
            <a:chOff x="0" y="230269"/>
            <a:chExt cx="9144000" cy="8821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152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03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ingl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rgbClr val="152062"/>
                </a:solidFill>
              </a:defRPr>
            </a:lvl1pPr>
          </a:lstStyle>
          <a:p>
            <a:r>
              <a:rPr lang="en-US" dirty="0" smtClean="0"/>
              <a:t>Slide with single large photo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07297"/>
            <a:ext cx="9144000" cy="43886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470221"/>
            <a:ext cx="9144000" cy="41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513993"/>
            <a:ext cx="9144000" cy="83452"/>
            <a:chOff x="0" y="230269"/>
            <a:chExt cx="9144000" cy="8345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152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551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2562225"/>
            <a:ext cx="7772400" cy="1726357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2: Place Image Above White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7300" y="4569786"/>
            <a:ext cx="6858000" cy="100784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Presenters Name Goes Here</a:t>
            </a:r>
          </a:p>
          <a:p>
            <a:r>
              <a:rPr lang="en-US" dirty="0" smtClean="0"/>
              <a:t>Date Goes Here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577633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774" y="5809697"/>
            <a:ext cx="2450185" cy="83170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1134" y="2499880"/>
            <a:ext cx="916513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71832"/>
            <a:ext cx="9144000" cy="2228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76921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30269"/>
            <a:ext cx="9144000" cy="41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3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35707"/>
          </a:xfrm>
        </p:spPr>
        <p:txBody>
          <a:bodyPr/>
          <a:lstStyle>
            <a:lvl1pPr>
              <a:defRPr>
                <a:solidFill>
                  <a:srgbClr val="152062"/>
                </a:solidFill>
              </a:defRPr>
            </a:lvl1pPr>
            <a:lvl2pPr>
              <a:defRPr>
                <a:solidFill>
                  <a:srgbClr val="152062"/>
                </a:solidFill>
              </a:defRPr>
            </a:lvl2pPr>
            <a:lvl3pPr>
              <a:defRPr>
                <a:solidFill>
                  <a:srgbClr val="152062"/>
                </a:solidFill>
              </a:defRPr>
            </a:lvl3pPr>
            <a:lvl4pPr>
              <a:defRPr>
                <a:solidFill>
                  <a:srgbClr val="152062"/>
                </a:solidFill>
              </a:defRPr>
            </a:lvl4pPr>
            <a:lvl5pPr>
              <a:defRPr>
                <a:solidFill>
                  <a:srgbClr val="15206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35707"/>
          </a:xfrm>
        </p:spPr>
        <p:txBody>
          <a:bodyPr/>
          <a:lstStyle>
            <a:lvl1pPr>
              <a:defRPr>
                <a:solidFill>
                  <a:srgbClr val="152062"/>
                </a:solidFill>
              </a:defRPr>
            </a:lvl1pPr>
            <a:lvl2pPr>
              <a:defRPr>
                <a:solidFill>
                  <a:srgbClr val="152062"/>
                </a:solidFill>
              </a:defRPr>
            </a:lvl2pPr>
            <a:lvl3pPr>
              <a:defRPr>
                <a:solidFill>
                  <a:srgbClr val="152062"/>
                </a:solidFill>
              </a:defRPr>
            </a:lvl3pPr>
            <a:lvl4pPr>
              <a:defRPr>
                <a:solidFill>
                  <a:srgbClr val="152062"/>
                </a:solidFill>
              </a:defRPr>
            </a:lvl4pPr>
            <a:lvl5pPr>
              <a:defRPr>
                <a:solidFill>
                  <a:srgbClr val="15206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 baseline="0">
                <a:solidFill>
                  <a:srgbClr val="152062"/>
                </a:solidFill>
              </a:defRPr>
            </a:lvl1pPr>
          </a:lstStyle>
          <a:p>
            <a:r>
              <a:rPr lang="en-US" dirty="0" smtClean="0"/>
              <a:t>Slide with two columns of content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513993"/>
            <a:ext cx="9144000" cy="88215"/>
            <a:chOff x="0" y="230269"/>
            <a:chExt cx="9144000" cy="8821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152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030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ries -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rgbClr val="152062"/>
                </a:solidFill>
              </a:defRPr>
            </a:lvl1pPr>
          </a:lstStyle>
          <a:p>
            <a:r>
              <a:rPr lang="en-US" dirty="0" smtClean="0"/>
              <a:t>Photo Series Slide – 3 photos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847974" y="1470024"/>
            <a:ext cx="0" cy="45259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153149" y="1470024"/>
            <a:ext cx="0" cy="45259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1558435"/>
            <a:ext cx="2847973" cy="4437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2847974" y="1558434"/>
            <a:ext cx="3305174" cy="443755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147" y="1558101"/>
            <a:ext cx="2990853" cy="4437886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1470221"/>
            <a:ext cx="9144000" cy="41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513993"/>
            <a:ext cx="9144000" cy="88215"/>
            <a:chOff x="0" y="230269"/>
            <a:chExt cx="9144000" cy="88215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152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543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ries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rgbClr val="152062"/>
                </a:solidFill>
              </a:defRPr>
            </a:lvl1pPr>
          </a:lstStyle>
          <a:p>
            <a:r>
              <a:rPr lang="en-US" dirty="0" smtClean="0"/>
              <a:t>Photo Series Slide – 2 photos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572000" y="1470024"/>
            <a:ext cx="0" cy="45259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1534511"/>
            <a:ext cx="4571999" cy="44614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572000" y="1558100"/>
            <a:ext cx="4572000" cy="443788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513993"/>
            <a:ext cx="9144000" cy="88215"/>
            <a:chOff x="0" y="230269"/>
            <a:chExt cx="9144000" cy="8821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152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09915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large photo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774" y="232064"/>
            <a:ext cx="2450185" cy="831703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5555"/>
            <a:ext cx="9144000" cy="49500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Closing Slide Photo – Add Large Photo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513993"/>
            <a:ext cx="9144000" cy="88215"/>
            <a:chOff x="0" y="230269"/>
            <a:chExt cx="9144000" cy="8821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152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598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Logo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30269"/>
            <a:ext cx="9144000" cy="88215"/>
            <a:chOff x="0" y="230269"/>
            <a:chExt cx="9144000" cy="88215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708" y="2597208"/>
            <a:ext cx="3649522" cy="123881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590693" y="4223646"/>
            <a:ext cx="228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abcbirds.org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0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92A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577633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774" y="5809697"/>
            <a:ext cx="2450185" cy="8317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600075"/>
            <a:ext cx="7772400" cy="4336207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1: Replace Space White Space with Full-Slide 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18484"/>
            <a:ext cx="9144000" cy="5259149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with Single Large Photo and No Text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76921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30269"/>
            <a:ext cx="9144000" cy="41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2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92A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2562225"/>
            <a:ext cx="7772400" cy="1726357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2: Place Image Above White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7300" y="4569786"/>
            <a:ext cx="6858000" cy="100784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Presenters Name Goes Here</a:t>
            </a:r>
          </a:p>
          <a:p>
            <a:r>
              <a:rPr lang="en-US" dirty="0" smtClean="0"/>
              <a:t>Date Goes Here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577633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774" y="5809697"/>
            <a:ext cx="2450185" cy="83170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1134" y="2499880"/>
            <a:ext cx="916513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35110"/>
            <a:ext cx="9144000" cy="21647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76921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30269"/>
            <a:ext cx="9144000" cy="41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675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92A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5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Blank Slide – Replace with Whatever is Needed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70080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0269"/>
            <a:ext cx="9144000" cy="41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266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bg>
      <p:bgPr>
        <a:solidFill>
          <a:srgbClr val="92A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5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Full slide photo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18484"/>
            <a:ext cx="9144000" cy="619488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230269"/>
            <a:ext cx="9144000" cy="88215"/>
            <a:chOff x="0" y="230269"/>
            <a:chExt cx="9144000" cy="8821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80467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170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1470221"/>
            <a:ext cx="9144000" cy="83452"/>
            <a:chOff x="0" y="230269"/>
            <a:chExt cx="9144000" cy="834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97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goes here – basic text slide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1470221"/>
            <a:ext cx="9144000" cy="83452"/>
            <a:chOff x="0" y="230269"/>
            <a:chExt cx="9144000" cy="834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28650" y="1828800"/>
            <a:ext cx="7886700" cy="378301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400"/>
            </a:lvl4pPr>
            <a:lvl5pPr marL="2057400" indent="-228600"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666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on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with text and long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1851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883062"/>
            <a:ext cx="9144000" cy="26303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41500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470221"/>
            <a:ext cx="9144000" cy="83452"/>
            <a:chOff x="0" y="230269"/>
            <a:chExt cx="9144000" cy="8345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34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with single large photo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558101"/>
            <a:ext cx="9144000" cy="443788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470221"/>
            <a:ext cx="9144000" cy="88215"/>
            <a:chOff x="0" y="230269"/>
            <a:chExt cx="9144000" cy="88215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912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357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357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with two columns of content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1470221"/>
            <a:ext cx="9144000" cy="83452"/>
            <a:chOff x="0" y="230269"/>
            <a:chExt cx="9144000" cy="83452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70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ries -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 Series Slide – 3 photos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847974" y="1470024"/>
            <a:ext cx="0" cy="45259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153149" y="1470024"/>
            <a:ext cx="0" cy="45259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1558435"/>
            <a:ext cx="2847973" cy="4437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2847974" y="1558434"/>
            <a:ext cx="3305174" cy="443755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147" y="1558101"/>
            <a:ext cx="2990853" cy="4437886"/>
          </a:xfrm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470221"/>
            <a:ext cx="9144000" cy="83452"/>
            <a:chOff x="0" y="230269"/>
            <a:chExt cx="9144000" cy="83452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731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 Series Slide – 2 photos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572000" y="1470024"/>
            <a:ext cx="0" cy="45259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1558435"/>
            <a:ext cx="4571999" cy="4437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572000" y="1558100"/>
            <a:ext cx="4572000" cy="443788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470221"/>
            <a:ext cx="9144000" cy="83452"/>
            <a:chOff x="0" y="230269"/>
            <a:chExt cx="9144000" cy="8345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920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photo">
    <p:bg>
      <p:bgPr>
        <a:solidFill>
          <a:srgbClr val="92A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774" y="232064"/>
            <a:ext cx="2450185" cy="831703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17453"/>
            <a:ext cx="9144000" cy="4988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Closing Slide Photo – Add Large Photo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429238"/>
            <a:ext cx="9144000" cy="88215"/>
            <a:chOff x="0" y="230269"/>
            <a:chExt cx="9144000" cy="88215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119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Logo">
    <p:bg>
      <p:bgPr>
        <a:solidFill>
          <a:srgbClr val="92A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30269"/>
            <a:ext cx="9144000" cy="83452"/>
            <a:chOff x="0" y="230269"/>
            <a:chExt cx="9144000" cy="83452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708" y="2597208"/>
            <a:ext cx="3649522" cy="123881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590693" y="4223646"/>
            <a:ext cx="228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abcbirds.org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0924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40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58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4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5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Blank Slide – Replace with Whatever is Needed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72158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0269"/>
            <a:ext cx="9144000" cy="41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697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30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62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6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53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29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23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Full-size Photo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5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Full slide photo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18484"/>
            <a:ext cx="9144000" cy="619488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230269"/>
            <a:ext cx="9144000" cy="88215"/>
            <a:chOff x="0" y="230269"/>
            <a:chExt cx="9144000" cy="8821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2935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and One Long Photo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with text and long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185102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883062"/>
            <a:ext cx="9144000" cy="26303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41500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13367"/>
            <a:ext cx="9144000" cy="4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470221"/>
            <a:ext cx="9144000" cy="83452"/>
            <a:chOff x="0" y="230269"/>
            <a:chExt cx="9144000" cy="8345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462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Photo 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with single large photo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558101"/>
            <a:ext cx="9144000" cy="443788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470221"/>
            <a:ext cx="9144000" cy="88215"/>
            <a:chOff x="0" y="230269"/>
            <a:chExt cx="9144000" cy="88215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84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f content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3570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3570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with two columns of content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1470221"/>
            <a:ext cx="9144000" cy="83452"/>
            <a:chOff x="0" y="230269"/>
            <a:chExt cx="9144000" cy="83452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272158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519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ries Slide - 3 Photos"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96268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4992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 Series Slide – 3 photos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518" y="6129533"/>
            <a:ext cx="1705967" cy="57908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847974" y="1470024"/>
            <a:ext cx="0" cy="45259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153149" y="1470024"/>
            <a:ext cx="0" cy="45259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1558435"/>
            <a:ext cx="2847973" cy="4437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2847974" y="1558434"/>
            <a:ext cx="3305174" cy="443755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147" y="1558101"/>
            <a:ext cx="2990853" cy="4437886"/>
          </a:xfrm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470221"/>
            <a:ext cx="9144000" cy="88215"/>
            <a:chOff x="0" y="230269"/>
            <a:chExt cx="9144000" cy="8821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276921"/>
              <a:ext cx="9144000" cy="4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230269"/>
              <a:ext cx="9144000" cy="415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65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3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62" r:id="rId3"/>
    <p:sldLayoutId id="2147483661" r:id="rId4"/>
    <p:sldLayoutId id="2147483684" r:id="rId5"/>
    <p:sldLayoutId id="2147483685" r:id="rId6"/>
    <p:sldLayoutId id="2147483673" r:id="rId7"/>
    <p:sldLayoutId id="2147483664" r:id="rId8"/>
    <p:sldLayoutId id="2147483683" r:id="rId9"/>
    <p:sldLayoutId id="2147483686" r:id="rId10"/>
    <p:sldLayoutId id="214748366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6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9" r:id="rId11"/>
    <p:sldLayoutId id="214748371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06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15206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152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152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152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152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A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5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2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FC33-B017-FF46-9BF8-F93EF9E828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85650-1623-6E48-8C8E-16B32457A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em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20" y="2262848"/>
            <a:ext cx="8163560" cy="2152968"/>
          </a:xfrm>
        </p:spPr>
        <p:txBody>
          <a:bodyPr>
            <a:normAutofit/>
          </a:bodyPr>
          <a:lstStyle/>
          <a:p>
            <a:r>
              <a:rPr lang="en-US" sz="3600" dirty="0"/>
              <a:t>Increasing Awareness of the Relevance of Bird Conservation to Broader Conservation and Sustainability Development Efforts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625163"/>
            <a:ext cx="6858000" cy="492460"/>
          </a:xfrm>
        </p:spPr>
        <p:txBody>
          <a:bodyPr>
            <a:noAutofit/>
          </a:bodyPr>
          <a:lstStyle/>
          <a:p>
            <a:r>
              <a:rPr lang="en-US" dirty="0" smtClean="0"/>
              <a:t>February 5</a:t>
            </a:r>
            <a:r>
              <a:rPr lang="en-US" dirty="0" smtClean="0"/>
              <a:t>, 2020</a:t>
            </a:r>
            <a:endParaRPr lang="en-US" dirty="0" smtClean="0"/>
          </a:p>
          <a:p>
            <a:endParaRPr lang="en-US" sz="100" dirty="0" smtClean="0"/>
          </a:p>
          <a:p>
            <a:r>
              <a:rPr lang="en-US" sz="1800" dirty="0" smtClean="0"/>
              <a:t>Greg Butcher, Amy </a:t>
            </a:r>
            <a:r>
              <a:rPr lang="en-US" sz="1800" dirty="0" smtClean="0"/>
              <a:t>Upgren</a:t>
            </a:r>
            <a:r>
              <a:rPr lang="en-US" sz="1800" dirty="0"/>
              <a:t>, Andrés </a:t>
            </a:r>
            <a:r>
              <a:rPr lang="en-US" sz="1800" dirty="0" smtClean="0"/>
              <a:t>Anchondo, Andrew Rothman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 b="50313"/>
          <a:stretch/>
        </p:blipFill>
        <p:spPr>
          <a:xfrm>
            <a:off x="-76200" y="339376"/>
            <a:ext cx="9220200" cy="2159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1940" y="339376"/>
            <a:ext cx="1341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Paul Reeves Photography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737" y="5734367"/>
            <a:ext cx="2524125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350" y="5810567"/>
            <a:ext cx="2705100" cy="962025"/>
          </a:xfrm>
          <a:prstGeom prst="rect">
            <a:avLst/>
          </a:prstGeom>
        </p:spPr>
      </p:pic>
      <p:pic>
        <p:nvPicPr>
          <p:cNvPr id="1026" name="Picture 2" descr="Image result for nabc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2" y="5734367"/>
            <a:ext cx="1761490" cy="9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Goals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2380" y="1839432"/>
            <a:ext cx="8547874" cy="2635869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Demonstrate the relevance of bird conservation to   broader conservation 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lvl="1"/>
            <a:r>
              <a:rPr lang="en-US" sz="2800" dirty="0" smtClean="0"/>
              <a:t>Emphasize how bird </a:t>
            </a:r>
            <a:r>
              <a:rPr lang="en-US" sz="2800" dirty="0"/>
              <a:t>conservation and sustainable development advance </a:t>
            </a:r>
            <a:r>
              <a:rPr lang="en-US" sz="2800" dirty="0" smtClean="0"/>
              <a:t>complementary goals</a:t>
            </a:r>
            <a:endParaRPr lang="en-US" sz="2600" dirty="0" smtClean="0"/>
          </a:p>
          <a:p>
            <a:pPr lvl="1"/>
            <a:endParaRPr lang="en-US" sz="2600" dirty="0" smtClean="0"/>
          </a:p>
          <a:p>
            <a:endParaRPr lang="en-US" dirty="0" smtClean="0"/>
          </a:p>
        </p:txBody>
      </p:sp>
      <p:pic>
        <p:nvPicPr>
          <p:cNvPr id="5" name="Picture 2" descr="Image result for nab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0" y="6180718"/>
            <a:ext cx="935148" cy="5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58170" y="4059346"/>
            <a:ext cx="4957180" cy="156966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Based on the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recommendations of the </a:t>
            </a: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International Sub-committee, and the relevancy toolkit, which inspired the subcommittee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92" y="3973153"/>
            <a:ext cx="2390104" cy="1742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55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Goals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953" y="1700467"/>
            <a:ext cx="5660485" cy="2835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How?</a:t>
            </a:r>
          </a:p>
          <a:p>
            <a:pPr marL="457200" lvl="1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600" dirty="0" smtClean="0"/>
              <a:t>Engage </a:t>
            </a:r>
            <a:r>
              <a:rPr lang="en-US" sz="2600" dirty="0"/>
              <a:t>with conservation and sustainable development efforts in </a:t>
            </a:r>
            <a:r>
              <a:rPr lang="en-US" sz="2600" dirty="0" smtClean="0"/>
              <a:t>Latin American and the Caribbean:</a:t>
            </a:r>
          </a:p>
          <a:p>
            <a:pPr marL="457200" lvl="1" indent="0">
              <a:buNone/>
            </a:pPr>
            <a:endParaRPr lang="en-US" sz="900" dirty="0" smtClean="0"/>
          </a:p>
          <a:p>
            <a:endParaRPr lang="en-US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25302" y="3769112"/>
            <a:ext cx="4922875" cy="1979671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Governments</a:t>
            </a:r>
          </a:p>
          <a:p>
            <a:pPr lvl="1"/>
            <a:r>
              <a:rPr lang="en-US" dirty="0" smtClean="0"/>
              <a:t>Multilateral agencies</a:t>
            </a:r>
          </a:p>
          <a:p>
            <a:pPr lvl="1"/>
            <a:r>
              <a:rPr lang="en-US" dirty="0" smtClean="0"/>
              <a:t>Development banks</a:t>
            </a:r>
          </a:p>
          <a:p>
            <a:pPr lvl="1"/>
            <a:r>
              <a:rPr lang="en-US" dirty="0" smtClean="0"/>
              <a:t>Non-government entities</a:t>
            </a:r>
          </a:p>
          <a:p>
            <a:pPr lvl="1"/>
            <a:r>
              <a:rPr lang="en-US" dirty="0" smtClean="0"/>
              <a:t>Private investors</a:t>
            </a:r>
            <a:endParaRPr lang="en-US" sz="3600" dirty="0"/>
          </a:p>
        </p:txBody>
      </p:sp>
      <p:pic>
        <p:nvPicPr>
          <p:cNvPr id="5" name="Picture 2" descr="Image result for nab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0" y="6180718"/>
            <a:ext cx="935148" cy="5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936" y="2067918"/>
            <a:ext cx="2396985" cy="3402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02616" y="5232891"/>
            <a:ext cx="115430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err="1"/>
              <a:t>Frode</a:t>
            </a:r>
            <a:r>
              <a:rPr lang="en-US" sz="800" dirty="0"/>
              <a:t> Jacobsen</a:t>
            </a:r>
          </a:p>
        </p:txBody>
      </p:sp>
    </p:spTree>
    <p:extLst>
      <p:ext uri="{BB962C8B-B14F-4D97-AF65-F5344CB8AC3E}">
        <p14:creationId xmlns:p14="http://schemas.microsoft.com/office/powerpoint/2010/main" val="42205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Activities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210" y="1561171"/>
            <a:ext cx="7096938" cy="44381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/>
              <a:t>1) Prepare </a:t>
            </a:r>
            <a:r>
              <a:rPr lang="en-US" sz="2600" dirty="0"/>
              <a:t>an informational document for outreach to the conservation and sustainable development community in Ecuador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2) Outreach to the </a:t>
            </a:r>
            <a:r>
              <a:rPr lang="en-US" sz="2600" dirty="0" err="1"/>
              <a:t>Fondo</a:t>
            </a:r>
            <a:r>
              <a:rPr lang="en-US" sz="2600" dirty="0"/>
              <a:t> </a:t>
            </a:r>
            <a:r>
              <a:rPr lang="en-US" sz="2600" dirty="0" err="1"/>
              <a:t>Mexicano</a:t>
            </a:r>
            <a:r>
              <a:rPr lang="en-US" sz="2600" dirty="0"/>
              <a:t> para la </a:t>
            </a:r>
            <a:r>
              <a:rPr lang="en-US" sz="2600" dirty="0" err="1"/>
              <a:t>Conservacion</a:t>
            </a:r>
            <a:r>
              <a:rPr lang="en-US" sz="2600" dirty="0"/>
              <a:t> de la </a:t>
            </a:r>
            <a:r>
              <a:rPr lang="en-US" sz="2600" dirty="0" err="1" smtClean="0"/>
              <a:t>Naturaleza</a:t>
            </a:r>
            <a:r>
              <a:rPr lang="en-US" sz="2600" dirty="0" smtClean="0"/>
              <a:t> </a:t>
            </a:r>
            <a:r>
              <a:rPr lang="en-US" sz="2600" dirty="0"/>
              <a:t>(FMCN) to discuss common interests in Mexican bird </a:t>
            </a:r>
            <a:r>
              <a:rPr lang="en-US" sz="2600" dirty="0" smtClean="0"/>
              <a:t>conservation</a:t>
            </a:r>
          </a:p>
          <a:p>
            <a:pPr>
              <a:lnSpc>
                <a:spcPct val="100000"/>
              </a:lnSpc>
            </a:pPr>
            <a:r>
              <a:rPr lang="en-US" sz="2600" dirty="0" smtClean="0"/>
              <a:t>3) Create </a:t>
            </a:r>
            <a:r>
              <a:rPr lang="en-US" sz="2600" dirty="0"/>
              <a:t>and </a:t>
            </a:r>
            <a:r>
              <a:rPr lang="en-US" sz="2600" dirty="0" smtClean="0"/>
              <a:t>maintain </a:t>
            </a:r>
            <a:r>
              <a:rPr lang="en-US" sz="2600" dirty="0"/>
              <a:t>a list of </a:t>
            </a:r>
            <a:r>
              <a:rPr lang="en-US" sz="2600" dirty="0" smtClean="0"/>
              <a:t>key contacts </a:t>
            </a:r>
            <a:r>
              <a:rPr lang="en-US" sz="2600" dirty="0"/>
              <a:t>in South America for the Convention on Migratory Species (CMS), Americas Flyways Framework (AFF), and Global Environment Fund (GEF)</a:t>
            </a:r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  <p:pic>
        <p:nvPicPr>
          <p:cNvPr id="4" name="Picture 2" descr="Image result for nab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0" y="6180718"/>
            <a:ext cx="935148" cy="5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148" y="2062976"/>
            <a:ext cx="1957851" cy="3082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3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</a:t>
            </a:r>
            <a:r>
              <a:rPr lang="en-US" b="1" dirty="0" smtClean="0"/>
              <a:t>Activities (cont.)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210" y="1561171"/>
            <a:ext cx="7096938" cy="44381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/>
              <a:t>4) Work </a:t>
            </a:r>
            <a:r>
              <a:rPr lang="en-US" sz="2600" dirty="0"/>
              <a:t>with </a:t>
            </a:r>
            <a:r>
              <a:rPr lang="en-US" sz="2600" dirty="0" err="1"/>
              <a:t>EcoAgriculture</a:t>
            </a:r>
            <a:r>
              <a:rPr lang="en-US" sz="2600" dirty="0"/>
              <a:t> Partners and others to host a workshop in DC on bird conservation, sustainable development, and integrated landscape </a:t>
            </a:r>
            <a:r>
              <a:rPr lang="en-US" sz="2600" dirty="0" smtClean="0"/>
              <a:t>management</a:t>
            </a: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 smtClean="0"/>
              <a:t>5) Promote birds </a:t>
            </a:r>
            <a:r>
              <a:rPr lang="en-US" sz="2600" dirty="0"/>
              <a:t>as indicators of habitat restoration success and biodiversity value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6</a:t>
            </a:r>
            <a:r>
              <a:rPr lang="en-US" sz="2600" dirty="0" smtClean="0"/>
              <a:t>) Produce blogs </a:t>
            </a:r>
            <a:r>
              <a:rPr lang="en-US" sz="2600" dirty="0"/>
              <a:t>from </a:t>
            </a:r>
            <a:r>
              <a:rPr lang="en-US" sz="2600" dirty="0" smtClean="0"/>
              <a:t>examples </a:t>
            </a:r>
            <a:r>
              <a:rPr lang="en-US" sz="2600" dirty="0"/>
              <a:t>where bird conservation is already working with multilateral conservation and development efforts</a:t>
            </a:r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  <p:pic>
        <p:nvPicPr>
          <p:cNvPr id="4" name="Picture 2" descr="Image result for nab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0" y="6180718"/>
            <a:ext cx="935148" cy="5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148" y="2062976"/>
            <a:ext cx="1957851" cy="3082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54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NAOC Symposium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210" y="1561171"/>
            <a:ext cx="7096938" cy="44381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The </a:t>
            </a:r>
            <a:r>
              <a:rPr lang="en-US" sz="2800" b="1" dirty="0"/>
              <a:t>Relevance of Bird Conservation in Broader Land Use, Conservation and Sustainable Development </a:t>
            </a:r>
            <a:r>
              <a:rPr lang="en-US" sz="2800" b="1" dirty="0" smtClean="0"/>
              <a:t>Efforts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Proposed Speakers: Tom Lovejoy, Humberto Berlanga</a:t>
            </a:r>
            <a:r>
              <a:rPr lang="en-US" sz="2800" b="1" dirty="0"/>
              <a:t>, </a:t>
            </a:r>
            <a:r>
              <a:rPr lang="en-US" sz="2800" b="1" dirty="0" smtClean="0"/>
              <a:t>Rene Zamora-</a:t>
            </a:r>
            <a:r>
              <a:rPr lang="en-US" sz="2800" b="1" dirty="0" err="1" smtClean="0"/>
              <a:t>Cristales</a:t>
            </a:r>
            <a:r>
              <a:rPr lang="en-US" sz="2800" b="1" dirty="0"/>
              <a:t> </a:t>
            </a:r>
            <a:r>
              <a:rPr lang="en-US" sz="2800" b="1" dirty="0" smtClean="0"/>
              <a:t>(WRI), Becky Stewart (CWS), Ruth Bennett, Amy Upgren and Andres Anchondo, and me</a:t>
            </a:r>
            <a:endParaRPr lang="en-US" sz="2800" b="1" dirty="0"/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  <p:pic>
        <p:nvPicPr>
          <p:cNvPr id="4" name="Picture 2" descr="Image result for nab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0" y="6180718"/>
            <a:ext cx="935148" cy="5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148" y="2062976"/>
            <a:ext cx="1957851" cy="3082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04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6F2E15-01AA-4721-B4CC-E543A8C23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23757" y="3556709"/>
            <a:ext cx="3520243" cy="2877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8898BA-1EED-4C59-A5B9-FBA45F558DB4}"/>
              </a:ext>
            </a:extLst>
          </p:cNvPr>
          <p:cNvSpPr txBox="1"/>
          <p:nvPr/>
        </p:nvSpPr>
        <p:spPr>
          <a:xfrm>
            <a:off x="0" y="403085"/>
            <a:ext cx="914400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</a:rPr>
              <a:t>NAOC Roundtable (90 min)</a:t>
            </a:r>
          </a:p>
          <a:p>
            <a:pPr algn="ctr"/>
            <a:endParaRPr lang="en-US" sz="2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Bird </a:t>
            </a:r>
            <a:r>
              <a:rPr lang="en-US" sz="2000" b="1" dirty="0">
                <a:solidFill>
                  <a:prstClr val="black"/>
                </a:solidFill>
              </a:rPr>
              <a:t>Friendly Agriculture and </a:t>
            </a:r>
            <a:r>
              <a:rPr lang="en-US" sz="2000" b="1" dirty="0" smtClean="0">
                <a:solidFill>
                  <a:prstClr val="black"/>
                </a:solidFill>
              </a:rPr>
              <a:t>Development</a:t>
            </a:r>
            <a:endParaRPr lang="en-US" sz="800" b="1" dirty="0">
              <a:solidFill>
                <a:prstClr val="black"/>
              </a:solidFill>
            </a:endParaRPr>
          </a:p>
          <a:p>
            <a:pPr algn="ctr"/>
            <a:endParaRPr lang="en-US" sz="1000" b="1" dirty="0">
              <a:solidFill>
                <a:prstClr val="black"/>
              </a:solidFill>
            </a:endParaRP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SMBC, NABCI International, Audubon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Ruth Bennett: </a:t>
            </a:r>
            <a:r>
              <a:rPr lang="en-US" sz="2000" b="1" dirty="0" smtClean="0">
                <a:solidFill>
                  <a:prstClr val="black"/>
                </a:solidFill>
              </a:rPr>
              <a:t>BennettR@si.edu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Goal</a:t>
            </a:r>
            <a:r>
              <a:rPr lang="en-US" b="1" dirty="0">
                <a:solidFill>
                  <a:prstClr val="black"/>
                </a:solidFill>
              </a:rPr>
              <a:t>: Establish broad scientific standards, consolidate public awareness campaigns, and champion a universal vision and framework for “Bird Friendly” agriculture and development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Audience: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Bird Friendly, Agriculture, Development researchers/stakeholders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Conservation partners in coffee, cacao, cardamom,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forest </a:t>
            </a:r>
            <a:r>
              <a:rPr lang="en-US" dirty="0">
                <a:solidFill>
                  <a:prstClr val="black"/>
                </a:solidFill>
              </a:rPr>
              <a:t>products, cattle, shrimp, salt, etc.  </a:t>
            </a:r>
          </a:p>
          <a:p>
            <a:pPr lvl="1"/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Kickstart a Bird Friendly Coalition: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Define Bird Friendly goals and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Promote a network of Bird Friendly products 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lifestyle </a:t>
            </a:r>
            <a:r>
              <a:rPr lang="en-US" dirty="0" smtClean="0">
                <a:solidFill>
                  <a:prstClr val="black"/>
                </a:solidFill>
              </a:rPr>
              <a:t>choices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en-US" sz="2000" dirty="0">
              <a:solidFill>
                <a:prstClr val="black"/>
              </a:solidFill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C23560-03AB-420E-8FCD-300B67B714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7424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0" y="967423"/>
            <a:ext cx="1671775" cy="97036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E75224FF-F77A-DB4F-BF5D-3BF903CA7795}"/>
              </a:ext>
            </a:extLst>
          </p:cNvPr>
          <p:cNvSpPr/>
          <p:nvPr/>
        </p:nvSpPr>
        <p:spPr>
          <a:xfrm>
            <a:off x="-1524000" y="0"/>
            <a:ext cx="12192000" cy="6858000"/>
          </a:xfrm>
          <a:prstGeom prst="frame">
            <a:avLst>
              <a:gd name="adj1" fmla="val 2696"/>
            </a:avLst>
          </a:prstGeom>
          <a:solidFill>
            <a:srgbClr val="174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13E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9639E4A-41B8-462F-8762-AC980C8DFD05}"/>
              </a:ext>
            </a:extLst>
          </p:cNvPr>
          <p:cNvCxnSpPr>
            <a:cxnSpLocks/>
          </p:cNvCxnSpPr>
          <p:nvPr/>
        </p:nvCxnSpPr>
        <p:spPr>
          <a:xfrm>
            <a:off x="1576550" y="967423"/>
            <a:ext cx="5696211" cy="0"/>
          </a:xfrm>
          <a:prstGeom prst="line">
            <a:avLst/>
          </a:prstGeom>
          <a:ln w="12700">
            <a:solidFill>
              <a:srgbClr val="686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1E8C54-BEC0-44EF-A87F-8546732766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896"/>
          <a:stretch/>
        </p:blipFill>
        <p:spPr>
          <a:xfrm>
            <a:off x="7863867" y="772226"/>
            <a:ext cx="1477168" cy="12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594625"/>
            <a:ext cx="9023350" cy="4438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smtClean="0"/>
              <a:t>Medium- and </a:t>
            </a:r>
            <a:r>
              <a:rPr lang="en-US" sz="3600" u="sng" dirty="0"/>
              <a:t>l</a:t>
            </a:r>
            <a:r>
              <a:rPr lang="en-US" sz="3600" u="sng" dirty="0" smtClean="0"/>
              <a:t>ong-term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3200" dirty="0"/>
              <a:t>Integrate bird conservation into multilateral environmental </a:t>
            </a:r>
            <a:r>
              <a:rPr lang="en-US" sz="3200" dirty="0" smtClean="0"/>
              <a:t>agreements </a:t>
            </a:r>
          </a:p>
          <a:p>
            <a:r>
              <a:rPr lang="en-US" sz="3200" dirty="0" smtClean="0"/>
              <a:t>Promote the role of bird conservation </a:t>
            </a:r>
            <a:r>
              <a:rPr lang="en-US" sz="3200" dirty="0"/>
              <a:t>in sustainable development initiatives in Latin America and the </a:t>
            </a:r>
            <a:r>
              <a:rPr lang="en-US" sz="3200" dirty="0" smtClean="0"/>
              <a:t>Caribbean</a:t>
            </a:r>
          </a:p>
          <a:p>
            <a:r>
              <a:rPr lang="en-US" sz="3200" dirty="0" smtClean="0"/>
              <a:t>Develop </a:t>
            </a:r>
            <a:r>
              <a:rPr lang="en-US" sz="3200" dirty="0"/>
              <a:t>collaborative projects on bird </a:t>
            </a:r>
            <a:r>
              <a:rPr lang="en-US" sz="3200" dirty="0" smtClean="0"/>
              <a:t>conservation with businesses and impact investing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Expected Outcomes</a:t>
            </a:r>
            <a:endParaRPr lang="en-US" b="1" dirty="0"/>
          </a:p>
        </p:txBody>
      </p:sp>
      <p:pic>
        <p:nvPicPr>
          <p:cNvPr id="6" name="Picture 2" descr="Image result for nab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0" y="6180718"/>
            <a:ext cx="935148" cy="5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573209"/>
            <a:ext cx="9144000" cy="498812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02" y="126047"/>
            <a:ext cx="2428875" cy="103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226437"/>
            <a:ext cx="2657475" cy="1114425"/>
          </a:xfrm>
          <a:prstGeom prst="rect">
            <a:avLst/>
          </a:prstGeom>
        </p:spPr>
      </p:pic>
      <p:pic>
        <p:nvPicPr>
          <p:cNvPr id="5" name="Picture 2" descr="Image result for nabc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4" y="126046"/>
            <a:ext cx="1841124" cy="10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0799" y="1996070"/>
            <a:ext cx="2906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Feedback and questions?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Thank you!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443</Words>
  <Application>Microsoft Office PowerPoint</Application>
  <PresentationFormat>On-screen Show (4:3)</PresentationFormat>
  <Paragraphs>76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3_Office Theme</vt:lpstr>
      <vt:lpstr>Increasing Awareness of the Relevance of Bird Conservation to Broader Conservation and Sustainability Development Efforts</vt:lpstr>
      <vt:lpstr>Project Goals</vt:lpstr>
      <vt:lpstr>Project Goals</vt:lpstr>
      <vt:lpstr>Proposed Activities</vt:lpstr>
      <vt:lpstr>Proposed Activities (cont.)</vt:lpstr>
      <vt:lpstr>Proposed NAOC Symposium</vt:lpstr>
      <vt:lpstr>PowerPoint Presentation</vt:lpstr>
      <vt:lpstr>Expected Outcomes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Nielsen</dc:creator>
  <cp:lastModifiedBy>Butcher, Gregory S -FS</cp:lastModifiedBy>
  <cp:revision>145</cp:revision>
  <dcterms:created xsi:type="dcterms:W3CDTF">2018-01-15T14:18:31Z</dcterms:created>
  <dcterms:modified xsi:type="dcterms:W3CDTF">2020-02-04T23:54:56Z</dcterms:modified>
</cp:coreProperties>
</file>