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708" r:id="rId6"/>
  </p:sldMasterIdLst>
  <p:notesMasterIdLst>
    <p:notesMasterId r:id="rId16"/>
  </p:notesMasterIdLst>
  <p:sldIdLst>
    <p:sldId id="279" r:id="rId7"/>
    <p:sldId id="280" r:id="rId8"/>
    <p:sldId id="286" r:id="rId9"/>
    <p:sldId id="293" r:id="rId10"/>
    <p:sldId id="278" r:id="rId11"/>
    <p:sldId id="289" r:id="rId12"/>
    <p:sldId id="295" r:id="rId13"/>
    <p:sldId id="296" r:id="rId14"/>
    <p:sldId id="29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50E"/>
    <a:srgbClr val="9DACBF"/>
    <a:srgbClr val="A09BC1"/>
    <a:srgbClr val="A3C7E7"/>
    <a:srgbClr val="334B8D"/>
    <a:srgbClr val="D9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2"/>
    <p:restoredTop sz="31780" autoAdjust="0"/>
  </p:normalViewPr>
  <p:slideViewPr>
    <p:cSldViewPr snapToGrid="0" snapToObjects="1">
      <p:cViewPr varScale="1">
        <p:scale>
          <a:sx n="25" d="100"/>
          <a:sy n="25" d="100"/>
        </p:scale>
        <p:origin x="216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Scarl" userId="80c42221-61b3-4868-9d49-3f91677f90db" providerId="ADAL" clId="{E3188551-22D1-4C2B-B4B7-6F07345351B5}"/>
    <pc:docChg chg="delSld modSld">
      <pc:chgData name="Judith Scarl" userId="80c42221-61b3-4868-9d49-3f91677f90db" providerId="ADAL" clId="{E3188551-22D1-4C2B-B4B7-6F07345351B5}" dt="2020-02-24T14:35:07.574" v="9" actId="20577"/>
      <pc:docMkLst>
        <pc:docMk/>
      </pc:docMkLst>
      <pc:sldChg chg="modNotesTx">
        <pc:chgData name="Judith Scarl" userId="80c42221-61b3-4868-9d49-3f91677f90db" providerId="ADAL" clId="{E3188551-22D1-4C2B-B4B7-6F07345351B5}" dt="2020-02-24T14:34:50.931" v="5" actId="20577"/>
        <pc:sldMkLst>
          <pc:docMk/>
          <pc:sldMk cId="2453997266" sldId="278"/>
        </pc:sldMkLst>
      </pc:sldChg>
      <pc:sldChg chg="modNotesTx">
        <pc:chgData name="Judith Scarl" userId="80c42221-61b3-4868-9d49-3f91677f90db" providerId="ADAL" clId="{E3188551-22D1-4C2B-B4B7-6F07345351B5}" dt="2020-02-24T14:34:31.035" v="1" actId="20577"/>
        <pc:sldMkLst>
          <pc:docMk/>
          <pc:sldMk cId="2879643023" sldId="279"/>
        </pc:sldMkLst>
      </pc:sldChg>
      <pc:sldChg chg="modNotesTx">
        <pc:chgData name="Judith Scarl" userId="80c42221-61b3-4868-9d49-3f91677f90db" providerId="ADAL" clId="{E3188551-22D1-4C2B-B4B7-6F07345351B5}" dt="2020-02-24T14:34:38.338" v="2" actId="20577"/>
        <pc:sldMkLst>
          <pc:docMk/>
          <pc:sldMk cId="3353038002" sldId="280"/>
        </pc:sldMkLst>
      </pc:sldChg>
      <pc:sldChg chg="modNotesTx">
        <pc:chgData name="Judith Scarl" userId="80c42221-61b3-4868-9d49-3f91677f90db" providerId="ADAL" clId="{E3188551-22D1-4C2B-B4B7-6F07345351B5}" dt="2020-02-24T14:34:41.985" v="3" actId="20577"/>
        <pc:sldMkLst>
          <pc:docMk/>
          <pc:sldMk cId="181187904" sldId="286"/>
        </pc:sldMkLst>
      </pc:sldChg>
      <pc:sldChg chg="modNotesTx">
        <pc:chgData name="Judith Scarl" userId="80c42221-61b3-4868-9d49-3f91677f90db" providerId="ADAL" clId="{E3188551-22D1-4C2B-B4B7-6F07345351B5}" dt="2020-02-24T14:34:55.343" v="6" actId="20577"/>
        <pc:sldMkLst>
          <pc:docMk/>
          <pc:sldMk cId="3529259651" sldId="289"/>
        </pc:sldMkLst>
      </pc:sldChg>
      <pc:sldChg chg="modNotesTx">
        <pc:chgData name="Judith Scarl" userId="80c42221-61b3-4868-9d49-3f91677f90db" providerId="ADAL" clId="{E3188551-22D1-4C2B-B4B7-6F07345351B5}" dt="2020-02-24T14:35:07.574" v="9" actId="20577"/>
        <pc:sldMkLst>
          <pc:docMk/>
          <pc:sldMk cId="4146250327" sldId="291"/>
        </pc:sldMkLst>
      </pc:sldChg>
      <pc:sldChg chg="del">
        <pc:chgData name="Judith Scarl" userId="80c42221-61b3-4868-9d49-3f91677f90db" providerId="ADAL" clId="{E3188551-22D1-4C2B-B4B7-6F07345351B5}" dt="2020-02-24T14:34:25.115" v="0" actId="47"/>
        <pc:sldMkLst>
          <pc:docMk/>
          <pc:sldMk cId="2103449545" sldId="292"/>
        </pc:sldMkLst>
      </pc:sldChg>
      <pc:sldChg chg="modNotesTx">
        <pc:chgData name="Judith Scarl" userId="80c42221-61b3-4868-9d49-3f91677f90db" providerId="ADAL" clId="{E3188551-22D1-4C2B-B4B7-6F07345351B5}" dt="2020-02-24T14:34:45.691" v="4" actId="20577"/>
        <pc:sldMkLst>
          <pc:docMk/>
          <pc:sldMk cId="1137402937" sldId="293"/>
        </pc:sldMkLst>
      </pc:sldChg>
      <pc:sldChg chg="modNotesTx">
        <pc:chgData name="Judith Scarl" userId="80c42221-61b3-4868-9d49-3f91677f90db" providerId="ADAL" clId="{E3188551-22D1-4C2B-B4B7-6F07345351B5}" dt="2020-02-24T14:35:00.020" v="7" actId="20577"/>
        <pc:sldMkLst>
          <pc:docMk/>
          <pc:sldMk cId="2962865890" sldId="295"/>
        </pc:sldMkLst>
      </pc:sldChg>
      <pc:sldChg chg="modNotesTx">
        <pc:chgData name="Judith Scarl" userId="80c42221-61b3-4868-9d49-3f91677f90db" providerId="ADAL" clId="{E3188551-22D1-4C2B-B4B7-6F07345351B5}" dt="2020-02-24T14:35:04.405" v="8" actId="20577"/>
        <pc:sldMkLst>
          <pc:docMk/>
          <pc:sldMk cId="1545391355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24977-1AAE-474C-A427-031BAAB031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1AB5C-6341-428F-AA20-7B8B16375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1AB5C-6341-428F-AA20-7B8B16375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7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1AB5C-6341-428F-AA20-7B8B16375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2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1AB5C-6341-428F-AA20-7B8B16375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2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1AB5C-6341-428F-AA20-7B8B16375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8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1AB5C-6341-428F-AA20-7B8B16375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3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1AB5C-6341-428F-AA20-7B8B163757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1AB5C-6341-428F-AA20-7B8B163757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3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1AB5C-6341-428F-AA20-7B8B163757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1AB5C-6341-428F-AA20-7B8B163757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0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4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8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8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09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0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68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5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5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58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0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27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6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75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6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7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64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1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2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0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41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48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8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8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7869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D927E-55B1-4D23-8AF5-B8A23D4F34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F8ECA-D0D7-40FB-AC21-4B5056B2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CB28-B469-0E4A-94A9-B3112C3E7F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BC0E-9C5D-2549-8559-E75E808B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7E7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375781" y="1061842"/>
            <a:ext cx="4680759" cy="43576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00" y="5785338"/>
            <a:ext cx="1861600" cy="1046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" y="0"/>
            <a:ext cx="2050050" cy="205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" y="2354532"/>
            <a:ext cx="2062340" cy="2062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30" y="38237"/>
            <a:ext cx="2059357" cy="2059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4748214"/>
            <a:ext cx="2059495" cy="2059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31" y="4772355"/>
            <a:ext cx="2059357" cy="2059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8390" y="6119336"/>
            <a:ext cx="3278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Counterclockwise from top right: California Quail, Alexandra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MacKenzie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American Avocet,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Srikanth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Great Egret, Peter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Massas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Meadowlark, John Carrel; Wood Duck, Rich L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75523" y="11949"/>
            <a:ext cx="5068477" cy="1082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North American Bird </a:t>
            </a:r>
            <a:br>
              <a:rPr lang="en-US" sz="54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sz="54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Conservation Initiative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125871" y="1227961"/>
            <a:ext cx="4967780" cy="632234"/>
          </a:xfrm>
        </p:spPr>
        <p:txBody>
          <a:bodyPr>
            <a:normAutofit/>
          </a:bodyPr>
          <a:lstStyle/>
          <a:p>
            <a:pPr algn="r"/>
            <a:r>
              <a:rPr lang="en-US" sz="2450" i="1" dirty="0">
                <a:solidFill>
                  <a:srgbClr val="334B8D"/>
                </a:solidFill>
                <a:ea typeface="Avenir Book Oblique" charset="0"/>
                <a:cs typeface="Avenir Book Oblique" charset="0"/>
              </a:rPr>
              <a:t>Winter 2020 US Committee Meeting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6931" y="2496511"/>
            <a:ext cx="66996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Coordinator Introduction</a:t>
            </a:r>
          </a:p>
          <a:p>
            <a:pPr algn="ctr"/>
            <a:r>
              <a:rPr lang="en-US" sz="3200" b="1" i="1" dirty="0">
                <a:latin typeface="Avenir Heavy" charset="0"/>
                <a:ea typeface="Avenir Heavy" charset="0"/>
                <a:cs typeface="Avenir Heavy" charset="0"/>
              </a:rPr>
              <a:t>Dr. Judith Scarl, US NABCI Coordinator</a:t>
            </a:r>
          </a:p>
          <a:p>
            <a:pPr algn="ctr"/>
            <a:endParaRPr lang="en-US" sz="3200" b="1" i="1" dirty="0">
              <a:latin typeface="Avenir Heavy" charset="0"/>
              <a:ea typeface="Avenir Heavy" charset="0"/>
              <a:cs typeface="Avenir Heavy" charset="0"/>
            </a:endParaRPr>
          </a:p>
          <a:p>
            <a:pPr algn="ctr"/>
            <a:r>
              <a:rPr lang="en-US" sz="3200" b="1" i="1" dirty="0">
                <a:latin typeface="Avenir Heavy" charset="0"/>
                <a:ea typeface="Avenir Heavy" charset="0"/>
                <a:cs typeface="Avenir Heavy" charset="0"/>
              </a:rPr>
              <a:t>5 February 2020</a:t>
            </a:r>
          </a:p>
        </p:txBody>
      </p:sp>
    </p:spTree>
    <p:extLst>
      <p:ext uri="{BB962C8B-B14F-4D97-AF65-F5344CB8AC3E}">
        <p14:creationId xmlns:p14="http://schemas.microsoft.com/office/powerpoint/2010/main" val="287964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7E7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7046" y="-5674"/>
            <a:ext cx="5466954" cy="768824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Committee Member Overview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951514" y="763150"/>
            <a:ext cx="5113911" cy="844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07"/>
            <a:ext cx="1315792" cy="131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85597"/>
            <a:ext cx="1304984" cy="1304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2766523"/>
            <a:ext cx="1284375" cy="128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494"/>
            <a:ext cx="1288868" cy="128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4" y="5540699"/>
            <a:ext cx="1317303" cy="1317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5" y="5656379"/>
            <a:ext cx="1295401" cy="728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68091" y="6384502"/>
            <a:ext cx="3112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rgbClr val="334B8D"/>
                </a:solidFill>
                <a:latin typeface="Avenir Light Oblique" charset="0"/>
                <a:ea typeface="Avenir Light Oblique" charset="0"/>
                <a:cs typeface="Avenir Light Oblique" charset="0"/>
              </a:rPr>
              <a:t>North American Bird Conservation Initiative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49923" y="6655083"/>
            <a:ext cx="2948793" cy="1283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58413" y="834633"/>
            <a:ext cx="74221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New NABCI Representatives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Todd Bishop (AFWA Resident Game Bird WG)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David Brakhage (Ducks Unlimited)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Dr. Scott </a:t>
            </a:r>
            <a:r>
              <a:rPr lang="en-US" sz="3600" dirty="0" err="1"/>
              <a:t>Sillett</a:t>
            </a:r>
            <a:r>
              <a:rPr lang="en-US" sz="3600" dirty="0"/>
              <a:t> (Smithsonian Migratory Bird Center)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/>
            <a:endParaRPr lang="en-US" sz="2800" dirty="0"/>
          </a:p>
          <a:p>
            <a:pPr marL="91440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303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7E7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7046" y="-5674"/>
            <a:ext cx="5466954" cy="768824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Committee Member Overview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098471" y="753204"/>
            <a:ext cx="4966954" cy="844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07"/>
            <a:ext cx="1315792" cy="131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85597"/>
            <a:ext cx="1304984" cy="1304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2766523"/>
            <a:ext cx="1284375" cy="128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494"/>
            <a:ext cx="1288868" cy="128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4" y="5540699"/>
            <a:ext cx="1317303" cy="1317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5" y="5656379"/>
            <a:ext cx="1295401" cy="728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68091" y="6384502"/>
            <a:ext cx="3112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rgbClr val="334B8D"/>
                </a:solidFill>
                <a:latin typeface="Avenir Light Oblique" charset="0"/>
                <a:ea typeface="Avenir Light Oblique" charset="0"/>
                <a:cs typeface="Avenir Light Oblique" charset="0"/>
              </a:rPr>
              <a:t>North American Bird Conservation Initiative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49923" y="6655083"/>
            <a:ext cx="2948793" cy="1283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58413" y="1032230"/>
            <a:ext cx="74221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NABCI Executive Council</a:t>
            </a:r>
          </a:p>
          <a:p>
            <a:r>
              <a:rPr lang="en-US" sz="3200" dirty="0"/>
              <a:t>Jerome Ford, Co-Chair, </a:t>
            </a:r>
            <a:r>
              <a:rPr lang="en-US" sz="3200" i="1" dirty="0"/>
              <a:t>ex officio</a:t>
            </a:r>
          </a:p>
          <a:p>
            <a:r>
              <a:rPr lang="en-US" sz="3200" dirty="0"/>
              <a:t>Gordon Myers, Co-Chair, </a:t>
            </a:r>
            <a:r>
              <a:rPr lang="en-US" sz="3200" i="1" dirty="0"/>
              <a:t>ex officio</a:t>
            </a:r>
          </a:p>
          <a:p>
            <a:r>
              <a:rPr lang="en-US" sz="3200" dirty="0"/>
              <a:t>Greg Butcher, Federal Representative*</a:t>
            </a:r>
          </a:p>
          <a:p>
            <a:r>
              <a:rPr lang="en-US" sz="3200" dirty="0"/>
              <a:t>Vacant, State Representative</a:t>
            </a:r>
          </a:p>
          <a:p>
            <a:r>
              <a:rPr lang="en-US" sz="3200" dirty="0"/>
              <a:t>Tammy VerCauteren, NGO Representative*</a:t>
            </a:r>
          </a:p>
          <a:p>
            <a:r>
              <a:rPr lang="en-US" sz="3200" dirty="0"/>
              <a:t>Geoff Geupel, Bird Plan Partnerships Representative</a:t>
            </a:r>
            <a:br>
              <a:rPr lang="en-US" sz="3200" dirty="0"/>
            </a:br>
            <a:endParaRPr lang="en-US" sz="800" dirty="0"/>
          </a:p>
          <a:p>
            <a:r>
              <a:rPr lang="en-US" sz="3200" dirty="0"/>
              <a:t>Judith Scarl, Coordinator, </a:t>
            </a:r>
            <a:r>
              <a:rPr lang="en-US" sz="3200" i="1" dirty="0"/>
              <a:t>staff</a:t>
            </a:r>
          </a:p>
          <a:p>
            <a:endParaRPr lang="en-US" sz="800" i="1" dirty="0"/>
          </a:p>
          <a:p>
            <a:r>
              <a:rPr lang="en-US" sz="2800" i="1" dirty="0"/>
              <a:t>*Term ends at February 2020 meeting</a:t>
            </a:r>
          </a:p>
          <a:p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118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wan swimming in a body of water&#10;&#10;Description automatically generated">
            <a:extLst>
              <a:ext uri="{FF2B5EF4-FFF2-40B4-BE49-F238E27FC236}">
                <a16:creationId xmlns:a16="http://schemas.microsoft.com/office/drawing/2014/main" id="{9D66B04E-F1E9-4877-A253-296A039DF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" t="46035" r="663" b="22660"/>
          <a:stretch/>
        </p:blipFill>
        <p:spPr>
          <a:xfrm>
            <a:off x="-1" y="5270496"/>
            <a:ext cx="9144001" cy="1631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8750" y="422279"/>
            <a:ext cx="89066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Awards-</a:t>
            </a:r>
            <a:r>
              <a:rPr lang="en-US" sz="2800" dirty="0"/>
              <a:t> Dave Trevino, Chair</a:t>
            </a:r>
          </a:p>
          <a:p>
            <a:r>
              <a:rPr lang="en-US" sz="2800" b="1" dirty="0"/>
              <a:t>*Communications- </a:t>
            </a:r>
            <a:r>
              <a:rPr lang="en-US" sz="2800" dirty="0"/>
              <a:t>EJ Williams, Chair</a:t>
            </a:r>
          </a:p>
          <a:p>
            <a:r>
              <a:rPr lang="en-US" sz="2800" dirty="0"/>
              <a:t>	Scott Anderson, Co-Chair</a:t>
            </a:r>
          </a:p>
          <a:p>
            <a:r>
              <a:rPr lang="en-US" sz="2800" b="1" dirty="0"/>
              <a:t>Human Dimensions- </a:t>
            </a:r>
            <a:r>
              <a:rPr lang="en-US" sz="2800" dirty="0"/>
              <a:t>Tammy VerCauteren, Chair</a:t>
            </a:r>
          </a:p>
          <a:p>
            <a:r>
              <a:rPr lang="en-US" sz="2800" dirty="0"/>
              <a:t>	Jessica Barnes, Co-Chair</a:t>
            </a:r>
          </a:p>
          <a:p>
            <a:r>
              <a:rPr lang="en-US" sz="2800" b="1" dirty="0"/>
              <a:t>International-</a:t>
            </a:r>
            <a:r>
              <a:rPr lang="en-US" sz="2800" dirty="0"/>
              <a:t> Greg Butcher, Chair</a:t>
            </a:r>
          </a:p>
          <a:p>
            <a:r>
              <a:rPr lang="en-US" sz="2800" dirty="0"/>
              <a:t>	Deb Hahn, Co-Chair</a:t>
            </a:r>
          </a:p>
          <a:p>
            <a:r>
              <a:rPr lang="en-US" sz="2800" b="1" dirty="0"/>
              <a:t>Monitoring-</a:t>
            </a:r>
            <a:r>
              <a:rPr lang="en-US" sz="2800" dirty="0"/>
              <a:t> (more information coming soon)</a:t>
            </a:r>
          </a:p>
          <a:p>
            <a:r>
              <a:rPr lang="en-US" sz="2800" dirty="0"/>
              <a:t>*</a:t>
            </a:r>
            <a:r>
              <a:rPr lang="en-US" sz="2800" b="1" dirty="0"/>
              <a:t>Legislative and Policy- </a:t>
            </a:r>
            <a:r>
              <a:rPr lang="en-US" sz="2800" dirty="0"/>
              <a:t>Jennifer Cipolletti, Chair</a:t>
            </a:r>
          </a:p>
          <a:p>
            <a:r>
              <a:rPr lang="en-US" sz="2800" dirty="0"/>
              <a:t>*</a:t>
            </a:r>
            <a:r>
              <a:rPr lang="en-US" sz="2800" b="1" dirty="0"/>
              <a:t>Private and Working Lands- </a:t>
            </a:r>
            <a:r>
              <a:rPr lang="en-US" sz="2800" dirty="0"/>
              <a:t>Todd Fearer, Chair</a:t>
            </a:r>
          </a:p>
          <a:p>
            <a:r>
              <a:rPr lang="en-US" sz="2800" b="1" dirty="0"/>
              <a:t>*State of the Birds- </a:t>
            </a:r>
            <a:r>
              <a:rPr lang="en-US" sz="2800" dirty="0"/>
              <a:t>Ken Rosenberg, Chair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3F34FF-7BD7-4CF8-864A-6D90DB4A5895}"/>
              </a:ext>
            </a:extLst>
          </p:cNvPr>
          <p:cNvSpPr/>
          <p:nvPr/>
        </p:nvSpPr>
        <p:spPr>
          <a:xfrm>
            <a:off x="6366508" y="3179"/>
            <a:ext cx="2777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Subcommittees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1C6DCC-0415-4B32-8318-D15DF687622D}"/>
              </a:ext>
            </a:extLst>
          </p:cNvPr>
          <p:cNvCxnSpPr>
            <a:cxnSpLocks/>
          </p:cNvCxnSpPr>
          <p:nvPr/>
        </p:nvCxnSpPr>
        <p:spPr>
          <a:xfrm>
            <a:off x="6457950" y="579509"/>
            <a:ext cx="2607475" cy="844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0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7E7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7046" y="-5674"/>
            <a:ext cx="5466954" cy="768824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334B8D"/>
                </a:solidFill>
                <a:latin typeface="Avenir Medium" charset="0"/>
                <a:ea typeface="Avenir Medium" charset="0"/>
                <a:cs typeface="Avenir Medium" charset="0"/>
              </a:rPr>
              <a:t>NABCI Strategic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3036" y="822714"/>
            <a:ext cx="6200964" cy="436666"/>
          </a:xfrm>
        </p:spPr>
        <p:txBody>
          <a:bodyPr>
            <a:normAutofit/>
          </a:bodyPr>
          <a:lstStyle/>
          <a:p>
            <a:pPr algn="r"/>
            <a:r>
              <a:rPr lang="en-US" sz="2451" i="1" dirty="0">
                <a:solidFill>
                  <a:srgbClr val="334B8D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2017-2021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02036" y="771594"/>
            <a:ext cx="4763389" cy="1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07"/>
            <a:ext cx="1315792" cy="131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85597"/>
            <a:ext cx="1304984" cy="1304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2766523"/>
            <a:ext cx="1284375" cy="128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494"/>
            <a:ext cx="1288868" cy="128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4" y="5540699"/>
            <a:ext cx="1317303" cy="1317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5" y="5656379"/>
            <a:ext cx="1295401" cy="728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68091" y="6384502"/>
            <a:ext cx="3112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rgbClr val="334B8D"/>
                </a:solidFill>
                <a:latin typeface="Avenir Light Oblique" charset="0"/>
                <a:ea typeface="Avenir Light Oblique" charset="0"/>
                <a:cs typeface="Avenir Light Oblique" charset="0"/>
              </a:rPr>
              <a:t>North American Bird Conservation Initiative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49923" y="6655083"/>
            <a:ext cx="2948793" cy="12835"/>
          </a:xfrm>
          <a:prstGeom prst="line">
            <a:avLst/>
          </a:prstGeom>
          <a:ln w="25400">
            <a:solidFill>
              <a:srgbClr val="D92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30094" y="2527880"/>
            <a:ext cx="78282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Goal 1: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Maintain a well-coordinated bird conservation community to achieve strategic conservation.</a:t>
            </a:r>
          </a:p>
          <a:p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Goal 2: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Facilitate science-based conservation efforts that support healthy bird populations.</a:t>
            </a:r>
          </a:p>
          <a:p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Goal 3: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 Inform and support effective policy to advance bird conservation.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0220" y="1077020"/>
            <a:ext cx="5449425" cy="133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Mission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: The U.S. NABCI Committee facilitates collaborative partnerships that advance biological, social, and scientific priorities for North American bird conservation. </a:t>
            </a:r>
          </a:p>
        </p:txBody>
      </p:sp>
    </p:spTree>
    <p:extLst>
      <p:ext uri="{BB962C8B-B14F-4D97-AF65-F5344CB8AC3E}">
        <p14:creationId xmlns:p14="http://schemas.microsoft.com/office/powerpoint/2010/main" val="245399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C75F00-3880-4DC4-928B-4DAB33888CA3}"/>
              </a:ext>
            </a:extLst>
          </p:cNvPr>
          <p:cNvSpPr txBox="1"/>
          <p:nvPr/>
        </p:nvSpPr>
        <p:spPr>
          <a:xfrm>
            <a:off x="171450" y="152400"/>
            <a:ext cx="534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Meeting Overview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413CB-BB8F-461E-9583-4ABD1D7509C3}"/>
              </a:ext>
            </a:extLst>
          </p:cNvPr>
          <p:cNvSpPr txBox="1"/>
          <p:nvPr/>
        </p:nvSpPr>
        <p:spPr>
          <a:xfrm>
            <a:off x="6520181" y="6488668"/>
            <a:ext cx="301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© </a:t>
            </a:r>
            <a:r>
              <a:rPr lang="en-US" dirty="0" err="1">
                <a:solidFill>
                  <a:schemeClr val="bg1"/>
                </a:solidFill>
              </a:rPr>
              <a:t>Kuhnmi</a:t>
            </a:r>
            <a:r>
              <a:rPr lang="en-US" dirty="0">
                <a:solidFill>
                  <a:schemeClr val="bg1"/>
                </a:solidFill>
              </a:rPr>
              <a:t> via Flickr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A301A-592F-488D-A274-DFB4D3E0AC73}"/>
              </a:ext>
            </a:extLst>
          </p:cNvPr>
          <p:cNvSpPr txBox="1"/>
          <p:nvPr/>
        </p:nvSpPr>
        <p:spPr>
          <a:xfrm>
            <a:off x="419100" y="2730500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Overcoming barriers to Priority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Expanding our Focus on Relevancy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Furthering major bird conservation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Subcommittee Successes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Broadening Connections for USGS and </a:t>
            </a:r>
            <a:r>
              <a:rPr lang="en-US" sz="3200" dirty="0" err="1"/>
              <a:t>Waterbirds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925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ird standing on a dry grass field&#10;&#10;Description automatically generated">
            <a:extLst>
              <a:ext uri="{FF2B5EF4-FFF2-40B4-BE49-F238E27FC236}">
                <a16:creationId xmlns:a16="http://schemas.microsoft.com/office/drawing/2014/main" id="{9397C22C-FA64-4B94-9F21-03BA5E3A8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39" r="5460" b="-1"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EE93B-68FA-4D79-8B02-4A994110D5F8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Things to Consider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AA143CC-440F-4E42-AE75-0A23FBA88448}"/>
              </a:ext>
            </a:extLst>
          </p:cNvPr>
          <p:cNvSpPr/>
          <p:nvPr/>
        </p:nvSpPr>
        <p:spPr>
          <a:xfrm>
            <a:off x="7433255" y="641933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© Allan Hopkins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E41B7-8E9A-4421-BC30-001B77169970}"/>
              </a:ext>
            </a:extLst>
          </p:cNvPr>
          <p:cNvSpPr/>
          <p:nvPr/>
        </p:nvSpPr>
        <p:spPr>
          <a:xfrm>
            <a:off x="234950" y="130120"/>
            <a:ext cx="3244850" cy="1308097"/>
          </a:xfrm>
          <a:prstGeom prst="ellipse">
            <a:avLst/>
          </a:prstGeom>
          <a:solidFill>
            <a:srgbClr val="A7850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Leveraging our Resources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F0546C-CB07-47FC-A63D-A51C32683E97}"/>
              </a:ext>
            </a:extLst>
          </p:cNvPr>
          <p:cNvSpPr/>
          <p:nvPr/>
        </p:nvSpPr>
        <p:spPr>
          <a:xfrm>
            <a:off x="5410200" y="244419"/>
            <a:ext cx="3390900" cy="1308097"/>
          </a:xfrm>
          <a:prstGeom prst="ellipse">
            <a:avLst/>
          </a:prstGeom>
          <a:solidFill>
            <a:srgbClr val="A7850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Embracing new Perspectives</a:t>
            </a:r>
          </a:p>
        </p:txBody>
      </p:sp>
    </p:spTree>
    <p:extLst>
      <p:ext uri="{BB962C8B-B14F-4D97-AF65-F5344CB8AC3E}">
        <p14:creationId xmlns:p14="http://schemas.microsoft.com/office/powerpoint/2010/main" val="29628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EE170-4A5A-41B2-AAF5-D757E5CADDF2}"/>
              </a:ext>
            </a:extLst>
          </p:cNvPr>
          <p:cNvSpPr txBox="1"/>
          <p:nvPr/>
        </p:nvSpPr>
        <p:spPr>
          <a:xfrm>
            <a:off x="7124219" y="6441312"/>
            <a:ext cx="201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Chad </a:t>
            </a:r>
            <a:r>
              <a:rPr lang="en-US" dirty="0" err="1"/>
              <a:t>Horwedel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CB41F-596B-4446-A182-C5E2A5AEE2AC}"/>
              </a:ext>
            </a:extLst>
          </p:cNvPr>
          <p:cNvSpPr txBox="1"/>
          <p:nvPr/>
        </p:nvSpPr>
        <p:spPr>
          <a:xfrm>
            <a:off x="594360" y="949124"/>
            <a:ext cx="4527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Embracing New Perspectives</a:t>
            </a:r>
          </a:p>
        </p:txBody>
      </p:sp>
    </p:spTree>
    <p:extLst>
      <p:ext uri="{BB962C8B-B14F-4D97-AF65-F5344CB8AC3E}">
        <p14:creationId xmlns:p14="http://schemas.microsoft.com/office/powerpoint/2010/main" val="154539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473AE21-5BCD-48B6-88D9-372EB0AD9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9144000" cy="2738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3235A-E3B0-4B7E-90D5-0B23B9ABBA75}"/>
              </a:ext>
            </a:extLst>
          </p:cNvPr>
          <p:cNvSpPr txBox="1"/>
          <p:nvPr/>
        </p:nvSpPr>
        <p:spPr>
          <a:xfrm flipH="1">
            <a:off x="564265" y="1418175"/>
            <a:ext cx="8015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Thank you  for being here!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4CADE-AAD3-4BF7-8280-27864999D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75" y="88957"/>
            <a:ext cx="1295401" cy="7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0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4B521686634F8F24538EF01AAF7D" ma:contentTypeVersion="13" ma:contentTypeDescription="Create a new document." ma:contentTypeScope="" ma:versionID="af603f70f57ae020ff615bf482594b8a">
  <xsd:schema xmlns:xsd="http://www.w3.org/2001/XMLSchema" xmlns:xs="http://www.w3.org/2001/XMLSchema" xmlns:p="http://schemas.microsoft.com/office/2006/metadata/properties" xmlns:ns3="00b1b055-456c-486f-a511-bf39ce0245aa" xmlns:ns4="14f1ccd9-9d41-4e0d-9983-505a02c98f83" targetNamespace="http://schemas.microsoft.com/office/2006/metadata/properties" ma:root="true" ma:fieldsID="15db458ae655e03f4b093bd848fb77f2" ns3:_="" ns4:_="">
    <xsd:import namespace="00b1b055-456c-486f-a511-bf39ce0245aa"/>
    <xsd:import namespace="14f1ccd9-9d41-4e0d-9983-505a02c98f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b1b055-456c-486f-a511-bf39ce0245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1ccd9-9d41-4e0d-9983-505a02c98f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2AAA53-D941-426A-BAC4-D74799E80F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615B1B-FEF7-42B9-ADAB-E08DE7B884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949C093-0ED9-4D44-BB9D-2305A196B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b1b055-456c-486f-a511-bf39ce0245aa"/>
    <ds:schemaRef ds:uri="14f1ccd9-9d41-4e0d-9983-505a02c98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365</Words>
  <Application>Microsoft Office PowerPoint</Application>
  <PresentationFormat>On-screen Show (4:3)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Avenir Book Oblique</vt:lpstr>
      <vt:lpstr>Avenir Heavy</vt:lpstr>
      <vt:lpstr>Avenir Light Oblique</vt:lpstr>
      <vt:lpstr>Avenir Medium</vt:lpstr>
      <vt:lpstr>Calibri</vt:lpstr>
      <vt:lpstr>Calibri Light</vt:lpstr>
      <vt:lpstr>Constantia</vt:lpstr>
      <vt:lpstr>Wingdings 2</vt:lpstr>
      <vt:lpstr>Flow</vt:lpstr>
      <vt:lpstr>1_Office Theme</vt:lpstr>
      <vt:lpstr>2_Office Theme</vt:lpstr>
      <vt:lpstr>PowerPoint Presentation</vt:lpstr>
      <vt:lpstr>Committee Member Overview</vt:lpstr>
      <vt:lpstr>Committee Member Overview</vt:lpstr>
      <vt:lpstr>PowerPoint Presentation</vt:lpstr>
      <vt:lpstr>NABCI Strategic Plan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Scarl</dc:creator>
  <cp:lastModifiedBy>Judith Scarl</cp:lastModifiedBy>
  <cp:revision>2</cp:revision>
  <dcterms:created xsi:type="dcterms:W3CDTF">2020-01-30T18:15:04Z</dcterms:created>
  <dcterms:modified xsi:type="dcterms:W3CDTF">2020-02-24T14:35:09Z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0x0101009A894B521686634F8F24538EF01AAF7D</vt:lpwstr>
  </property>
</Properties>
</file>